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8" r:id="rId4"/>
    <p:sldId id="288" r:id="rId5"/>
    <p:sldId id="289" r:id="rId6"/>
    <p:sldId id="270" r:id="rId7"/>
    <p:sldId id="301" r:id="rId8"/>
    <p:sldId id="293" r:id="rId9"/>
    <p:sldId id="292" r:id="rId10"/>
    <p:sldId id="287" r:id="rId11"/>
    <p:sldId id="296" r:id="rId12"/>
    <p:sldId id="294" r:id="rId13"/>
    <p:sldId id="284" r:id="rId14"/>
    <p:sldId id="273" r:id="rId15"/>
    <p:sldId id="297" r:id="rId1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4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7D00C-EC99-43D5-93CA-0248913742C1}" type="datetimeFigureOut">
              <a:rPr lang="en-GB" smtClean="0"/>
              <a:t>21/09/2015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F6C175-82EB-4CAC-ACF3-F8FC4909EEB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998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17280-F8D4-452B-A926-0A90168E1E40}" type="datetimeFigureOut">
              <a:rPr lang="en-GB" smtClean="0"/>
              <a:t>21/09/2015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AF9169-2851-444E-9BFD-C7643A90AB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4380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F9169-2851-444E-9BFD-C7643A90ABC8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9373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F9169-2851-444E-9BFD-C7643A90ABC8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542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F9169-2851-444E-9BFD-C7643A90ABC8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4691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55C76-5705-4D5C-9A3C-3FE5E684A78F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86DB5-3580-477D-99E2-3EC603C0229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11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57BE0-66C8-48A6-9B52-0DFBF4BD27C3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7663E-23F3-4F73-A25F-CB9D5F3628C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278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0E29B-8156-4B51-87BE-1E3270171305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FE7F8-9396-4C78-A7AD-3BE26436B8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11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0D485-582C-4BCE-8CD5-391DD359DDCA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E4876-1010-4067-8F58-A35CF38D15D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1804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D1731-7C6D-462D-A9B4-BC24E0670A59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9C777-ADD2-4D6D-BCBE-0926B1CF570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703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2957C-BFD4-43A9-95B5-E069461118BF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68669-8E08-4E0A-AA33-00A061060A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133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A4038-2B9D-45CD-8654-BA4A374389AD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BEE8E-D200-49A1-BFE0-E0DD0EA532E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401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59A4A-35F5-4960-97C8-31160C19B383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1D561-804B-4E79-9C58-601BCA142B0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9841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B92E9-D18B-49ED-9975-FC44AE18AF1D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E6B44-4988-464E-817D-9964B1C1F62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7972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9C95C-9DD2-4687-A892-9EC6403F2E3A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8901E-82D9-48E0-AE51-54BFB3B2A2D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0029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0B5C9-CDB3-494A-93AA-2E9D286CF96F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991EA-5CCE-4A3F-AD04-92A39105457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811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C3AE95-13D7-4A39-9727-FF8E0CC7272B}" type="datetimeFigureOut">
              <a:rPr lang="en-GB"/>
              <a:pPr>
                <a:defRPr/>
              </a:pPr>
              <a:t>21/09/2015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F32D58-4EB0-4740-9363-FEA9AC29903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b="1" dirty="0" smtClean="0"/>
              <a:t>An Under 35s</a:t>
            </a:r>
            <a:br>
              <a:rPr lang="en-GB" altLang="en-US" b="1" dirty="0" smtClean="0"/>
            </a:br>
            <a:r>
              <a:rPr lang="en-GB" altLang="en-US" b="1" dirty="0" smtClean="0"/>
              <a:t>Perspective on Market Issues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2207096"/>
          </a:xfrm>
        </p:spPr>
        <p:txBody>
          <a:bodyPr/>
          <a:lstStyle/>
          <a:p>
            <a:pPr eaLnBrk="1" hangingPunct="1">
              <a:defRPr/>
            </a:pPr>
            <a:r>
              <a:rPr lang="en-GB" sz="1600" b="1" u="sng" dirty="0" smtClean="0">
                <a:solidFill>
                  <a:schemeClr val="tx1"/>
                </a:solidFill>
              </a:rPr>
              <a:t>Moderator</a:t>
            </a:r>
          </a:p>
          <a:p>
            <a:pPr eaLnBrk="1" hangingPunct="1">
              <a:defRPr/>
            </a:pPr>
            <a:r>
              <a:rPr lang="en-GB" sz="1600" b="1" dirty="0">
                <a:solidFill>
                  <a:schemeClr val="tx1"/>
                </a:solidFill>
              </a:rPr>
              <a:t>Amy Dallaway, Marine Claims Adjuster, Antares</a:t>
            </a:r>
          </a:p>
          <a:p>
            <a:pPr eaLnBrk="1" hangingPunct="1">
              <a:defRPr/>
            </a:pPr>
            <a:endParaRPr lang="en-GB" sz="1600" b="1" u="sng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GB" sz="1600" b="1" u="sng" dirty="0" smtClean="0">
                <a:solidFill>
                  <a:schemeClr val="tx1"/>
                </a:solidFill>
              </a:rPr>
              <a:t>Panellists</a:t>
            </a:r>
          </a:p>
          <a:p>
            <a:pPr eaLnBrk="1" hangingPunct="1">
              <a:defRPr/>
            </a:pPr>
            <a:r>
              <a:rPr lang="en-GB" sz="1600" b="1" dirty="0" smtClean="0">
                <a:solidFill>
                  <a:schemeClr val="tx1"/>
                </a:solidFill>
              </a:rPr>
              <a:t>Jonathan Evans, Partner, Kennedys Law LLP</a:t>
            </a:r>
          </a:p>
          <a:p>
            <a:pPr eaLnBrk="1" hangingPunct="1">
              <a:defRPr/>
            </a:pPr>
            <a:r>
              <a:rPr lang="en-GB" sz="1600" b="1" dirty="0" smtClean="0">
                <a:solidFill>
                  <a:schemeClr val="tx1"/>
                </a:solidFill>
              </a:rPr>
              <a:t>Bradleigh-Aaron McArthur, Senior Marine Claims Broker, RKH Specialty</a:t>
            </a:r>
          </a:p>
          <a:p>
            <a:pPr eaLnBrk="1" hangingPunct="1">
              <a:defRPr/>
            </a:pPr>
            <a:r>
              <a:rPr lang="en-GB" sz="1600" b="1" dirty="0" smtClean="0">
                <a:solidFill>
                  <a:schemeClr val="tx1"/>
                </a:solidFill>
              </a:rPr>
              <a:t>Heather Robinson, Average </a:t>
            </a:r>
            <a:r>
              <a:rPr lang="en-GB" sz="1600" b="1" dirty="0">
                <a:solidFill>
                  <a:schemeClr val="tx1"/>
                </a:solidFill>
              </a:rPr>
              <a:t>Adjuster, </a:t>
            </a:r>
            <a:r>
              <a:rPr lang="en-GB" sz="1600" b="1" dirty="0" smtClean="0">
                <a:solidFill>
                  <a:schemeClr val="tx1"/>
                </a:solidFill>
              </a:rPr>
              <a:t>Richards </a:t>
            </a:r>
            <a:r>
              <a:rPr lang="en-GB" sz="1600" b="1" dirty="0">
                <a:solidFill>
                  <a:schemeClr val="tx1"/>
                </a:solidFill>
              </a:rPr>
              <a:t>Hogg </a:t>
            </a:r>
            <a:r>
              <a:rPr lang="en-GB" sz="1600" b="1" dirty="0" smtClean="0">
                <a:solidFill>
                  <a:schemeClr val="tx1"/>
                </a:solidFill>
              </a:rPr>
              <a:t>Lindley</a:t>
            </a:r>
          </a:p>
          <a:p>
            <a:pPr eaLnBrk="1" hangingPunct="1">
              <a:defRPr/>
            </a:pPr>
            <a:endParaRPr lang="en-GB" i="1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GB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4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08772" y="1704762"/>
            <a:ext cx="5472000" cy="410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2446665" y="615434"/>
            <a:ext cx="4196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buNone/>
            </a:pPr>
            <a:r>
              <a:rPr lang="en-GB" b="1" dirty="0" smtClean="0"/>
              <a:t>Marine U35s trip to Singapore &amp; Shanghai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746077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00808"/>
            <a:ext cx="5471872" cy="41039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2113095" y="996062"/>
            <a:ext cx="50504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b="1" dirty="0" smtClean="0"/>
              <a:t>Marine U35s trip to Singapore &amp; Shanghai – </a:t>
            </a:r>
          </a:p>
          <a:p>
            <a:pPr marL="0" indent="0">
              <a:buNone/>
            </a:pPr>
            <a:r>
              <a:rPr lang="en-GB" b="1" dirty="0" smtClean="0"/>
              <a:t>and yes I am under 35 and can wear the t-shirt!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37652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3414" y="157304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 smtClean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619672" y="274638"/>
            <a:ext cx="590507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b="1" dirty="0" smtClean="0"/>
              <a:t>Marine insurance training and education</a:t>
            </a:r>
            <a:endParaRPr lang="en-GB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4139"/>
            <a:ext cx="1583254" cy="150356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501" y="1902338"/>
            <a:ext cx="8820472" cy="438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89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goIMCC@300dp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683568" y="2996952"/>
            <a:ext cx="7772400" cy="1683618"/>
          </a:xfrm>
        </p:spPr>
        <p:txBody>
          <a:bodyPr/>
          <a:lstStyle/>
          <a:p>
            <a:pPr eaLnBrk="1" hangingPunct="1"/>
            <a:r>
              <a:rPr lang="en-GB" b="1" dirty="0" smtClean="0"/>
              <a:t>Questions/thoughts/comments?</a:t>
            </a:r>
            <a:r>
              <a:rPr lang="en-GB" dirty="0"/>
              <a:t/>
            </a:r>
            <a:br>
              <a:rPr lang="en-GB" dirty="0"/>
            </a:b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98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689010" y="1628800"/>
            <a:ext cx="7630616" cy="1683618"/>
          </a:xfrm>
        </p:spPr>
        <p:txBody>
          <a:bodyPr/>
          <a:lstStyle/>
          <a:p>
            <a:pPr eaLnBrk="1" hangingPunct="1"/>
            <a:r>
              <a:rPr lang="en-GB" altLang="en-US" b="1" dirty="0" smtClean="0"/>
              <a:t/>
            </a:r>
            <a:br>
              <a:rPr lang="en-GB" altLang="en-US" b="1" dirty="0" smtClean="0"/>
            </a:br>
            <a:r>
              <a:rPr lang="en-GB" altLang="en-US" b="1" dirty="0" smtClean="0"/>
              <a:t>GUINNESS TIME!</a:t>
            </a:r>
            <a:br>
              <a:rPr lang="en-GB" altLang="en-US" b="1" dirty="0" smtClean="0"/>
            </a:br>
            <a:endParaRPr lang="en-GB" altLang="en-US" dirty="0" smtClean="0"/>
          </a:p>
        </p:txBody>
      </p:sp>
      <p:sp>
        <p:nvSpPr>
          <p:cNvPr id="6" name="Subtitle 3"/>
          <p:cNvSpPr>
            <a:spLocks noGrp="1"/>
          </p:cNvSpPr>
          <p:nvPr>
            <p:ph type="subTitle" idx="1"/>
          </p:nvPr>
        </p:nvSpPr>
        <p:spPr>
          <a:xfrm>
            <a:off x="1335515" y="3789040"/>
            <a:ext cx="6400800" cy="2207096"/>
          </a:xfrm>
        </p:spPr>
        <p:txBody>
          <a:bodyPr/>
          <a:lstStyle/>
          <a:p>
            <a:pPr eaLnBrk="1" hangingPunct="1">
              <a:defRPr/>
            </a:pPr>
            <a:endParaRPr lang="en-GB" i="1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GB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21" y="2996952"/>
            <a:ext cx="4433292" cy="27630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68812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b="1" dirty="0" smtClean="0"/>
              <a:t>An Under 35s</a:t>
            </a:r>
            <a:br>
              <a:rPr lang="en-GB" altLang="en-US" b="1" dirty="0" smtClean="0"/>
            </a:br>
            <a:r>
              <a:rPr lang="en-GB" altLang="en-US" b="1" dirty="0" smtClean="0"/>
              <a:t>Perspective on Market Issues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2207096"/>
          </a:xfrm>
        </p:spPr>
        <p:txBody>
          <a:bodyPr/>
          <a:lstStyle/>
          <a:p>
            <a:pPr eaLnBrk="1" hangingPunct="1">
              <a:defRPr/>
            </a:pPr>
            <a:r>
              <a:rPr lang="en-GB" sz="1600" b="1" u="sng" dirty="0" smtClean="0">
                <a:solidFill>
                  <a:schemeClr val="tx1"/>
                </a:solidFill>
              </a:rPr>
              <a:t>Moderator</a:t>
            </a:r>
          </a:p>
          <a:p>
            <a:pPr eaLnBrk="1" hangingPunct="1">
              <a:defRPr/>
            </a:pPr>
            <a:r>
              <a:rPr lang="en-GB" sz="1600" b="1" dirty="0">
                <a:solidFill>
                  <a:schemeClr val="tx1"/>
                </a:solidFill>
              </a:rPr>
              <a:t>Amy Dallaway, Marine Claims Adjuster, Antares</a:t>
            </a:r>
          </a:p>
          <a:p>
            <a:pPr eaLnBrk="1" hangingPunct="1">
              <a:defRPr/>
            </a:pPr>
            <a:endParaRPr lang="en-GB" sz="1600" b="1" u="sng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GB" sz="1600" b="1" u="sng" dirty="0" smtClean="0">
                <a:solidFill>
                  <a:schemeClr val="tx1"/>
                </a:solidFill>
              </a:rPr>
              <a:t>Panellists</a:t>
            </a:r>
          </a:p>
          <a:p>
            <a:pPr eaLnBrk="1" hangingPunct="1">
              <a:defRPr/>
            </a:pPr>
            <a:r>
              <a:rPr lang="en-GB" sz="1600" b="1" dirty="0" smtClean="0">
                <a:solidFill>
                  <a:schemeClr val="tx1"/>
                </a:solidFill>
              </a:rPr>
              <a:t>Jonathan Evans, Partner, Kennedys Law LLP</a:t>
            </a:r>
          </a:p>
          <a:p>
            <a:pPr eaLnBrk="1" hangingPunct="1">
              <a:defRPr/>
            </a:pPr>
            <a:r>
              <a:rPr lang="en-GB" sz="1600" b="1" dirty="0" smtClean="0">
                <a:solidFill>
                  <a:schemeClr val="tx1"/>
                </a:solidFill>
              </a:rPr>
              <a:t>Bradleigh-Aaron McArthur, Senior Marine Claims Broker, RKH Specialty</a:t>
            </a:r>
          </a:p>
          <a:p>
            <a:pPr eaLnBrk="1" hangingPunct="1">
              <a:defRPr/>
            </a:pPr>
            <a:r>
              <a:rPr lang="en-GB" sz="1600" b="1" dirty="0" smtClean="0">
                <a:solidFill>
                  <a:schemeClr val="tx1"/>
                </a:solidFill>
              </a:rPr>
              <a:t>Heather Robinson, Average </a:t>
            </a:r>
            <a:r>
              <a:rPr lang="en-GB" sz="1600" b="1" dirty="0">
                <a:solidFill>
                  <a:schemeClr val="tx1"/>
                </a:solidFill>
              </a:rPr>
              <a:t>Adjuster, </a:t>
            </a:r>
            <a:r>
              <a:rPr lang="en-GB" sz="1600" b="1" dirty="0" smtClean="0">
                <a:solidFill>
                  <a:schemeClr val="tx1"/>
                </a:solidFill>
              </a:rPr>
              <a:t>Richards </a:t>
            </a:r>
            <a:r>
              <a:rPr lang="en-GB" sz="1600" b="1" dirty="0">
                <a:solidFill>
                  <a:schemeClr val="tx1"/>
                </a:solidFill>
              </a:rPr>
              <a:t>Hogg </a:t>
            </a:r>
            <a:r>
              <a:rPr lang="en-GB" sz="1600" b="1" dirty="0" smtClean="0">
                <a:solidFill>
                  <a:schemeClr val="tx1"/>
                </a:solidFill>
              </a:rPr>
              <a:t>Lindley</a:t>
            </a:r>
          </a:p>
          <a:p>
            <a:pPr eaLnBrk="1" hangingPunct="1">
              <a:defRPr/>
            </a:pPr>
            <a:endParaRPr lang="en-GB" i="1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36817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4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Topics for discussion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636912"/>
            <a:ext cx="8229600" cy="4525963"/>
          </a:xfrm>
        </p:spPr>
        <p:txBody>
          <a:bodyPr/>
          <a:lstStyle/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Management of marine claims in an international subscription market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The impact of mergers and acquisitions on the marine insurance market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Modern ways of working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Marine insurance training and education</a:t>
            </a:r>
          </a:p>
          <a:p>
            <a:pPr marL="914400" lvl="1" indent="-514350">
              <a:buFont typeface="+mj-lt"/>
              <a:buAutoNum type="arabicPeriod"/>
            </a:pPr>
            <a:endParaRPr lang="en-GB" dirty="0" smtClean="0"/>
          </a:p>
        </p:txBody>
      </p:sp>
      <p:pic>
        <p:nvPicPr>
          <p:cNvPr id="4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39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067550" cy="1143000"/>
          </a:xfrm>
        </p:spPr>
        <p:txBody>
          <a:bodyPr/>
          <a:lstStyle/>
          <a:p>
            <a:r>
              <a:rPr lang="en-GB" b="1" dirty="0" smtClean="0"/>
              <a:t>Management of marine claims in an international subscription market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041525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difficulties do you face?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Are lead insurers/brokers providing following market insurers with sufficient information to process </a:t>
            </a:r>
            <a:r>
              <a:rPr lang="en-GB" dirty="0" smtClean="0"/>
              <a:t>claims?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276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7067550" cy="1143000"/>
          </a:xfrm>
        </p:spPr>
        <p:txBody>
          <a:bodyPr/>
          <a:lstStyle/>
          <a:p>
            <a:r>
              <a:rPr lang="en-GB" b="1" dirty="0" smtClean="0"/>
              <a:t>Impact of mergers and acquisitions on the marine insurance market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</a:t>
            </a:r>
            <a:r>
              <a:rPr lang="en-GB" dirty="0"/>
              <a:t>impact will mergers </a:t>
            </a:r>
            <a:r>
              <a:rPr lang="en-GB" dirty="0" smtClean="0"/>
              <a:t>and acquisitions have </a:t>
            </a:r>
            <a:r>
              <a:rPr lang="en-GB" dirty="0"/>
              <a:t>on </a:t>
            </a:r>
            <a:r>
              <a:rPr lang="en-GB" dirty="0" smtClean="0"/>
              <a:t>the marine insurance market? 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How will this affect claims handling?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268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7067550" cy="1143000"/>
          </a:xfrm>
        </p:spPr>
        <p:txBody>
          <a:bodyPr/>
          <a:lstStyle/>
          <a:p>
            <a:r>
              <a:rPr lang="en-GB" b="1" dirty="0" smtClean="0"/>
              <a:t>Modern ways of working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041525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Is </a:t>
            </a:r>
            <a:r>
              <a:rPr lang="en-GB" dirty="0"/>
              <a:t>modern technology really helping with the delivery of claims services</a:t>
            </a:r>
            <a:r>
              <a:rPr lang="en-GB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How will hot-desking/working from home for some of the brokers and insurers affect claims handling?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 startAt="3"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514350" indent="-514350">
              <a:buFont typeface="+mj-lt"/>
              <a:buAutoNum type="arabicPeriod" startAt="2"/>
            </a:pPr>
            <a:endParaRPr lang="en-GB" dirty="0" smtClean="0"/>
          </a:p>
        </p:txBody>
      </p:sp>
      <p:pic>
        <p:nvPicPr>
          <p:cNvPr id="4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86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550" cy="1143000"/>
          </a:xfrm>
        </p:spPr>
        <p:txBody>
          <a:bodyPr/>
          <a:lstStyle/>
          <a:p>
            <a:r>
              <a:rPr lang="en-GB" b="1" dirty="0" smtClean="0"/>
              <a:t>Marine insurance education and training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27666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Is there sufficient education and training in the marine insurance market?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If not, what more education and training could be provided, and on what topics?</a:t>
            </a:r>
          </a:p>
        </p:txBody>
      </p:sp>
      <p:pic>
        <p:nvPicPr>
          <p:cNvPr id="4" name="Picture 2" descr="logoIMCC@300dp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71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84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71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47864" y="274638"/>
            <a:ext cx="2592834" cy="34605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2430761"/>
            <a:ext cx="8291264" cy="369540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Exams </a:t>
            </a:r>
            <a:r>
              <a:rPr lang="en-GB" sz="2800" dirty="0"/>
              <a:t>– introduction of a new qualification </a:t>
            </a:r>
            <a:r>
              <a:rPr lang="en-GB" sz="2800" dirty="0" smtClean="0"/>
              <a:t>/ title for </a:t>
            </a:r>
            <a:r>
              <a:rPr lang="en-GB" sz="2800" dirty="0"/>
              <a:t>associates who have passed two / three of </a:t>
            </a:r>
            <a:r>
              <a:rPr lang="en-GB" sz="2800" dirty="0" smtClean="0"/>
              <a:t>the </a:t>
            </a:r>
            <a:r>
              <a:rPr lang="en-GB" sz="2800" dirty="0"/>
              <a:t>fellowship </a:t>
            </a:r>
            <a:r>
              <a:rPr lang="en-GB" sz="2800" dirty="0" smtClean="0"/>
              <a:t>modules.</a:t>
            </a:r>
            <a:endParaRPr lang="en-GB" sz="2800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Associates </a:t>
            </a:r>
            <a:r>
              <a:rPr lang="en-GB" sz="2800" dirty="0"/>
              <a:t>socials:</a:t>
            </a:r>
          </a:p>
          <a:p>
            <a:pPr lvl="1"/>
            <a:r>
              <a:rPr lang="en-GB" sz="2400" dirty="0" smtClean="0"/>
              <a:t>Away </a:t>
            </a:r>
            <a:r>
              <a:rPr lang="en-GB" sz="2400" dirty="0"/>
              <a:t>day (in the UK) planned for next year. </a:t>
            </a:r>
          </a:p>
          <a:p>
            <a:pPr lvl="1"/>
            <a:r>
              <a:rPr lang="en-GB" sz="2400" dirty="0"/>
              <a:t>Piraeus in May 2015. Planned socials for Hong Kong in October and </a:t>
            </a:r>
            <a:r>
              <a:rPr lang="en-GB" sz="2400" dirty="0" smtClean="0"/>
              <a:t>for Singapore </a:t>
            </a:r>
            <a:r>
              <a:rPr lang="en-GB" sz="2400" dirty="0"/>
              <a:t>in November </a:t>
            </a:r>
            <a:r>
              <a:rPr lang="en-GB" sz="2400" dirty="0" smtClean="0"/>
              <a:t>2015. </a:t>
            </a:r>
            <a:endParaRPr lang="en-GB" sz="2400" dirty="0"/>
          </a:p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7" y="0"/>
            <a:ext cx="3143930" cy="2492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88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550" cy="1143000"/>
          </a:xfrm>
        </p:spPr>
        <p:txBody>
          <a:bodyPr/>
          <a:lstStyle/>
          <a:p>
            <a:r>
              <a:rPr lang="en-GB" b="1" dirty="0" smtClean="0"/>
              <a:t>Marine insurance training and education</a:t>
            </a:r>
            <a:endParaRPr lang="en-GB" b="1" dirty="0"/>
          </a:p>
        </p:txBody>
      </p:sp>
      <p:pic>
        <p:nvPicPr>
          <p:cNvPr id="4" name="Picture 2" descr="logoIMCC@300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71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492896"/>
            <a:ext cx="5376598" cy="40324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2508571" y="1988840"/>
            <a:ext cx="3886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buNone/>
            </a:pPr>
            <a:r>
              <a:rPr lang="en-GB" b="1" dirty="0" smtClean="0"/>
              <a:t>Marine U35s trip to Singapore </a:t>
            </a:r>
            <a:r>
              <a:rPr lang="en-GB" b="1" dirty="0"/>
              <a:t>&amp;</a:t>
            </a:r>
            <a:r>
              <a:rPr lang="en-GB" b="1" dirty="0" smtClean="0"/>
              <a:t> Dubai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92180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goIMCC@300dp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                        </a:t>
            </a:r>
          </a:p>
          <a:p>
            <a:endParaRPr lang="en-GB" dirty="0"/>
          </a:p>
          <a:p>
            <a:pPr algn="r"/>
            <a:r>
              <a:rPr lang="en-GB" dirty="0" smtClean="0"/>
              <a:t>                        </a:t>
            </a:r>
            <a:endParaRPr lang="en-GB" sz="1400" dirty="0" smtClean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255" y="1253181"/>
            <a:ext cx="3915000" cy="522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2374885" y="836096"/>
            <a:ext cx="43297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GB" b="1" dirty="0" smtClean="0"/>
              <a:t>Marine U35s trip to Singapore </a:t>
            </a:r>
            <a:r>
              <a:rPr lang="en-GB" b="1" dirty="0"/>
              <a:t>&amp;</a:t>
            </a:r>
            <a:r>
              <a:rPr lang="en-GB" b="1" dirty="0" smtClean="0"/>
              <a:t> Shanghai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13070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351</Words>
  <Application>Microsoft Office PowerPoint</Application>
  <PresentationFormat>On-screen Show (4:3)</PresentationFormat>
  <Paragraphs>63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An Under 35s Perspective on Market Issues</vt:lpstr>
      <vt:lpstr>Topics for discussion</vt:lpstr>
      <vt:lpstr>Management of marine claims in an international subscription market</vt:lpstr>
      <vt:lpstr>Impact of mergers and acquisitions on the marine insurance market</vt:lpstr>
      <vt:lpstr>Modern ways of working</vt:lpstr>
      <vt:lpstr>Marine insurance education and training</vt:lpstr>
      <vt:lpstr>PowerPoint Presentation</vt:lpstr>
      <vt:lpstr>Marine insurance training and education</vt:lpstr>
      <vt:lpstr>PowerPoint Presentation</vt:lpstr>
      <vt:lpstr>PowerPoint Presentation</vt:lpstr>
      <vt:lpstr>PowerPoint Presentation</vt:lpstr>
      <vt:lpstr>PowerPoint Presentation</vt:lpstr>
      <vt:lpstr>Questions/thoughts/comments? </vt:lpstr>
      <vt:lpstr> GUINNESS TIME! </vt:lpstr>
      <vt:lpstr>An Under 35s Perspective on Market Issues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Additional Perils</dc:title>
  <dc:creator>Charlotte Warr</dc:creator>
  <cp:lastModifiedBy>Charlotte Warr</cp:lastModifiedBy>
  <cp:revision>149</cp:revision>
  <cp:lastPrinted>2015-09-11T13:01:42Z</cp:lastPrinted>
  <dcterms:created xsi:type="dcterms:W3CDTF">2011-09-16T02:30:20Z</dcterms:created>
  <dcterms:modified xsi:type="dcterms:W3CDTF">2015-09-21T16:45:45Z</dcterms:modified>
</cp:coreProperties>
</file>