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7" r:id="rId2"/>
    <p:sldId id="293" r:id="rId3"/>
    <p:sldId id="295" r:id="rId4"/>
    <p:sldId id="296" r:id="rId5"/>
    <p:sldId id="306" r:id="rId6"/>
    <p:sldId id="269" r:id="rId7"/>
    <p:sldId id="263" r:id="rId8"/>
    <p:sldId id="260" r:id="rId9"/>
    <p:sldId id="323" r:id="rId10"/>
    <p:sldId id="262" r:id="rId11"/>
    <p:sldId id="337" r:id="rId12"/>
    <p:sldId id="266" r:id="rId13"/>
    <p:sldId id="267" r:id="rId14"/>
    <p:sldId id="336" r:id="rId15"/>
    <p:sldId id="324" r:id="rId16"/>
    <p:sldId id="325" r:id="rId17"/>
    <p:sldId id="307" r:id="rId18"/>
    <p:sldId id="334" r:id="rId19"/>
    <p:sldId id="333" r:id="rId20"/>
    <p:sldId id="311" r:id="rId21"/>
    <p:sldId id="280" r:id="rId22"/>
    <p:sldId id="313" r:id="rId23"/>
    <p:sldId id="322" r:id="rId24"/>
    <p:sldId id="326" r:id="rId25"/>
    <p:sldId id="327" r:id="rId26"/>
    <p:sldId id="328" r:id="rId27"/>
    <p:sldId id="330" r:id="rId28"/>
    <p:sldId id="314" r:id="rId29"/>
    <p:sldId id="315" r:id="rId30"/>
    <p:sldId id="316" r:id="rId31"/>
    <p:sldId id="285" r:id="rId32"/>
    <p:sldId id="286" r:id="rId33"/>
    <p:sldId id="321" r:id="rId34"/>
    <p:sldId id="320" r:id="rId35"/>
    <p:sldId id="290" r:id="rId3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BDD54C3-BF14-430B-9CFA-DB18EF4A02D9}">
          <p14:sldIdLst>
            <p14:sldId id="257"/>
            <p14:sldId id="293"/>
            <p14:sldId id="295"/>
            <p14:sldId id="296"/>
            <p14:sldId id="306"/>
            <p14:sldId id="269"/>
            <p14:sldId id="263"/>
            <p14:sldId id="260"/>
            <p14:sldId id="323"/>
            <p14:sldId id="262"/>
            <p14:sldId id="337"/>
            <p14:sldId id="266"/>
            <p14:sldId id="267"/>
            <p14:sldId id="336"/>
            <p14:sldId id="324"/>
            <p14:sldId id="325"/>
            <p14:sldId id="307"/>
            <p14:sldId id="334"/>
            <p14:sldId id="333"/>
            <p14:sldId id="311"/>
            <p14:sldId id="280"/>
            <p14:sldId id="313"/>
            <p14:sldId id="322"/>
            <p14:sldId id="326"/>
            <p14:sldId id="327"/>
            <p14:sldId id="328"/>
            <p14:sldId id="330"/>
            <p14:sldId id="314"/>
            <p14:sldId id="315"/>
            <p14:sldId id="316"/>
            <p14:sldId id="285"/>
            <p14:sldId id="286"/>
            <p14:sldId id="321"/>
            <p14:sldId id="320"/>
            <p14:sldId id="2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795E"/>
    <a:srgbClr val="007355"/>
    <a:srgbClr val="007C31"/>
    <a:srgbClr val="007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125" autoAdjust="0"/>
  </p:normalViewPr>
  <p:slideViewPr>
    <p:cSldViewPr>
      <p:cViewPr varScale="1">
        <p:scale>
          <a:sx n="67" d="100"/>
          <a:sy n="67" d="100"/>
        </p:scale>
        <p:origin x="1344" y="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9" d="100"/>
          <a:sy n="49" d="100"/>
        </p:scale>
        <p:origin x="2748" y="6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ED86B50-6C63-4B89-89D4-64473A587270}" type="datetimeFigureOut">
              <a:rPr lang="en-GB" smtClean="0"/>
              <a:t>21/09/2015</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3D9198B8-299A-4E34-8E29-0DD9798BDE77}" type="slidenum">
              <a:rPr lang="en-GB" smtClean="0"/>
              <a:t>‹#›</a:t>
            </a:fld>
            <a:endParaRPr lang="en-GB"/>
          </a:p>
        </p:txBody>
      </p:sp>
    </p:spTree>
    <p:extLst>
      <p:ext uri="{BB962C8B-B14F-4D97-AF65-F5344CB8AC3E}">
        <p14:creationId xmlns:p14="http://schemas.microsoft.com/office/powerpoint/2010/main" val="1358966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840310D-A2CB-48A1-987E-118669C7B554}" type="datetimeFigureOut">
              <a:rPr lang="en-GB" smtClean="0"/>
              <a:t>21/09/2015</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6ABFE81-34B5-419F-8A27-C3159CC10B63}" type="slidenum">
              <a:rPr lang="en-GB" smtClean="0"/>
              <a:t>‹#›</a:t>
            </a:fld>
            <a:endParaRPr lang="en-GB"/>
          </a:p>
        </p:txBody>
      </p:sp>
    </p:spTree>
    <p:extLst>
      <p:ext uri="{BB962C8B-B14F-4D97-AF65-F5344CB8AC3E}">
        <p14:creationId xmlns:p14="http://schemas.microsoft.com/office/powerpoint/2010/main" val="3277369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ABFE81-34B5-419F-8A27-C3159CC10B63}" type="slidenum">
              <a:rPr lang="en-GB" smtClean="0"/>
              <a:t>1</a:t>
            </a:fld>
            <a:endParaRPr lang="en-GB"/>
          </a:p>
        </p:txBody>
      </p:sp>
    </p:spTree>
    <p:extLst>
      <p:ext uri="{BB962C8B-B14F-4D97-AF65-F5344CB8AC3E}">
        <p14:creationId xmlns:p14="http://schemas.microsoft.com/office/powerpoint/2010/main" val="3407573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55650" y="620712"/>
            <a:ext cx="7632774" cy="5760615"/>
          </a:xfrm>
        </p:spPr>
        <p:txBody>
          <a:bodyPr/>
          <a:lstStyle/>
          <a:p>
            <a:r>
              <a:rPr lang="en-US" smtClean="0"/>
              <a:t>Click icon to add picture</a:t>
            </a:r>
            <a:endParaRPr lang="en-GB" dirty="0"/>
          </a:p>
        </p:txBody>
      </p:sp>
      <p:pic>
        <p:nvPicPr>
          <p:cNvPr id="102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92263" y="98425"/>
            <a:ext cx="5957887" cy="666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9757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4" name="Rectangle 13"/>
          <p:cNvSpPr/>
          <p:nvPr userDrawn="1"/>
        </p:nvSpPr>
        <p:spPr>
          <a:xfrm>
            <a:off x="0" y="3212976"/>
            <a:ext cx="9144000" cy="3142702"/>
          </a:xfrm>
          <a:prstGeom prst="rect">
            <a:avLst/>
          </a:prstGeom>
          <a:solidFill>
            <a:srgbClr val="007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solidFill>
                <a:schemeClr val="bg1"/>
              </a:solidFill>
              <a:latin typeface="Franklin Gothic Book" pitchFamily="34" charset="0"/>
            </a:endParaRPr>
          </a:p>
        </p:txBody>
      </p:sp>
      <p:sp>
        <p:nvSpPr>
          <p:cNvPr id="5" name="Date Placeholder 4"/>
          <p:cNvSpPr>
            <a:spLocks noGrp="1"/>
          </p:cNvSpPr>
          <p:nvPr>
            <p:ph type="dt" sz="half" idx="10"/>
          </p:nvPr>
        </p:nvSpPr>
        <p:spPr/>
        <p:txBody>
          <a:bodyPr/>
          <a:lstStyle/>
          <a:p>
            <a:fld id="{43E6790A-FAA3-400B-8799-55012CB947D8}" type="datetimeFigureOut">
              <a:rPr lang="en-GB" smtClean="0"/>
              <a:pPr/>
              <a:t>21/09/2015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94F6EA-71F3-49E0-BCE3-73D1C11B590F}" type="slidenum">
              <a:rPr lang="en-GB" smtClean="0"/>
              <a:pPr/>
              <a:t>‹#›</a:t>
            </a:fld>
            <a:endParaRPr lang="en-GB"/>
          </a:p>
        </p:txBody>
      </p:sp>
      <p:sp>
        <p:nvSpPr>
          <p:cNvPr id="24" name="Rectangle 23"/>
          <p:cNvSpPr/>
          <p:nvPr userDrawn="1"/>
        </p:nvSpPr>
        <p:spPr>
          <a:xfrm>
            <a:off x="467544" y="3242007"/>
            <a:ext cx="8424936" cy="3139321"/>
          </a:xfrm>
          <a:prstGeom prst="rect">
            <a:avLst/>
          </a:prstGeom>
        </p:spPr>
        <p:txBody>
          <a:bodyPr wrap="square">
            <a:spAutoFit/>
          </a:bodyPr>
          <a:lstStyle/>
          <a:p>
            <a:pPr marL="285750" indent="-285750">
              <a:buFont typeface="Franklin Gothic Book" pitchFamily="34" charset="0"/>
              <a:buChar char="●"/>
            </a:pPr>
            <a:r>
              <a:rPr lang="en-GB"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8 business units working together</a:t>
            </a:r>
          </a:p>
          <a:p>
            <a:pPr marL="285750" indent="-285750">
              <a:buFont typeface="Franklin Gothic Book" pitchFamily="34" charset="0"/>
              <a:buChar char="●"/>
            </a:pPr>
            <a:endParaRPr lang="en-GB"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Franklin Gothic Book" pitchFamily="34" charset="0"/>
              <a:buChar char="●"/>
            </a:pPr>
            <a:r>
              <a:rPr lang="en-GB"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110 people based in UK, Shanghai, Hong Kong and Singapore </a:t>
            </a:r>
          </a:p>
          <a:p>
            <a:pPr marL="0" indent="0">
              <a:buFont typeface="Franklin Gothic Book" pitchFamily="34" charset="0"/>
              <a:buNone/>
            </a:pPr>
            <a:endParaRPr lang="en-GB"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Franklin Gothic Book" pitchFamily="34" charset="0"/>
              <a:buChar char="●"/>
            </a:pPr>
            <a:r>
              <a:rPr lang="en-GB"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Working all over the world</a:t>
            </a:r>
          </a:p>
          <a:p>
            <a:pPr marL="285750" indent="-285750">
              <a:buFont typeface="Franklin Gothic Book" pitchFamily="34" charset="0"/>
              <a:buChar char="●"/>
            </a:pPr>
            <a:endParaRPr lang="en-GB"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Franklin Gothic Book" pitchFamily="34" charset="0"/>
              <a:buChar char="●"/>
            </a:pPr>
            <a:r>
              <a:rPr lang="en-GB"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Diverse – offering a wide range of services to the shipping industry</a:t>
            </a:r>
          </a:p>
          <a:p>
            <a:pPr marL="285750" indent="-285750">
              <a:buFont typeface="Franklin Gothic Book" pitchFamily="34" charset="0"/>
              <a:buChar char="●"/>
            </a:pPr>
            <a:endParaRPr lang="en-GB"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Franklin Gothic Book" pitchFamily="34" charset="0"/>
              <a:buChar char="●"/>
            </a:pPr>
            <a:r>
              <a:rPr lang="en-GB"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Synergy – Opportunity – Growth</a:t>
            </a:r>
          </a:p>
          <a:p>
            <a:pPr marL="285750" indent="-285750">
              <a:buFont typeface="Franklin Gothic Book" pitchFamily="34" charset="0"/>
              <a:buChar char="●"/>
            </a:pPr>
            <a:endParaRPr lang="en-GB"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Franklin Gothic Book" pitchFamily="34" charset="0"/>
              <a:buChar char="●"/>
            </a:pPr>
            <a:r>
              <a:rPr lang="en-GB"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The Partnership Ethic – 22 partners</a:t>
            </a:r>
          </a:p>
        </p:txBody>
      </p:sp>
      <p:grpSp>
        <p:nvGrpSpPr>
          <p:cNvPr id="30" name="Group 29"/>
          <p:cNvGrpSpPr/>
          <p:nvPr userDrawn="1"/>
        </p:nvGrpSpPr>
        <p:grpSpPr>
          <a:xfrm>
            <a:off x="0" y="6454497"/>
            <a:ext cx="9144000" cy="430887"/>
            <a:chOff x="0" y="6438809"/>
            <a:chExt cx="9144000" cy="430887"/>
          </a:xfrm>
        </p:grpSpPr>
        <p:sp>
          <p:nvSpPr>
            <p:cNvPr id="9" name="Rectangle 8"/>
            <p:cNvSpPr/>
            <p:nvPr userDrawn="1"/>
          </p:nvSpPr>
          <p:spPr>
            <a:xfrm>
              <a:off x="0" y="6439950"/>
              <a:ext cx="9144000" cy="428604"/>
            </a:xfrm>
            <a:prstGeom prst="rect">
              <a:avLst/>
            </a:prstGeom>
            <a:solidFill>
              <a:srgbClr val="007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latin typeface="Franklin Gothic Medium" pitchFamily="34" charset="0"/>
                </a:rPr>
                <a:t> </a:t>
              </a:r>
              <a:endParaRPr lang="en-GB" sz="2200" dirty="0">
                <a:latin typeface="Franklin Gothic Medium" pitchFamily="34" charset="0"/>
              </a:endParaRPr>
            </a:p>
          </p:txBody>
        </p:sp>
        <p:grpSp>
          <p:nvGrpSpPr>
            <p:cNvPr id="27" name="Group 26"/>
            <p:cNvGrpSpPr/>
            <p:nvPr userDrawn="1"/>
          </p:nvGrpSpPr>
          <p:grpSpPr>
            <a:xfrm>
              <a:off x="2023047" y="6438809"/>
              <a:ext cx="5254026" cy="430887"/>
              <a:chOff x="2023047" y="6448221"/>
              <a:chExt cx="5254026" cy="430887"/>
            </a:xfrm>
          </p:grpSpPr>
          <p:sp>
            <p:nvSpPr>
              <p:cNvPr id="25" name="TextBox 24"/>
              <p:cNvSpPr txBox="1"/>
              <p:nvPr userDrawn="1"/>
            </p:nvSpPr>
            <p:spPr>
              <a:xfrm>
                <a:off x="2023047" y="6448221"/>
                <a:ext cx="1445139" cy="430887"/>
              </a:xfrm>
              <a:prstGeom prst="rect">
                <a:avLst/>
              </a:prstGeom>
              <a:noFill/>
            </p:spPr>
            <p:txBody>
              <a:bodyPr wrap="none" rtlCol="0">
                <a:spAutoFit/>
              </a:bodyPr>
              <a:lstStyle/>
              <a:p>
                <a:r>
                  <a:rPr lang="en-GB" sz="2200" b="1" dirty="0" smtClean="0">
                    <a:solidFill>
                      <a:schemeClr val="bg1"/>
                    </a:solidFill>
                    <a:latin typeface="Franklin Gothic Book" pitchFamily="34" charset="0"/>
                  </a:rPr>
                  <a:t>Excellence</a:t>
                </a:r>
                <a:endParaRPr lang="en-GB" sz="2200" b="1" dirty="0">
                  <a:solidFill>
                    <a:schemeClr val="bg1"/>
                  </a:solidFill>
                  <a:latin typeface="Franklin Gothic Book" pitchFamily="34" charset="0"/>
                </a:endParaRPr>
              </a:p>
            </p:txBody>
          </p:sp>
          <p:sp>
            <p:nvSpPr>
              <p:cNvPr id="28" name="TextBox 27"/>
              <p:cNvSpPr txBox="1"/>
              <p:nvPr userDrawn="1"/>
            </p:nvSpPr>
            <p:spPr>
              <a:xfrm>
                <a:off x="4068362" y="6448221"/>
                <a:ext cx="1136850" cy="430887"/>
              </a:xfrm>
              <a:prstGeom prst="rect">
                <a:avLst/>
              </a:prstGeom>
              <a:noFill/>
            </p:spPr>
            <p:txBody>
              <a:bodyPr wrap="none" rtlCol="0">
                <a:spAutoFit/>
              </a:bodyPr>
              <a:lstStyle/>
              <a:p>
                <a:r>
                  <a:rPr lang="en-GB" sz="2200" b="1" dirty="0" smtClean="0">
                    <a:solidFill>
                      <a:schemeClr val="bg1"/>
                    </a:solidFill>
                    <a:latin typeface="Franklin Gothic Book" pitchFamily="34" charset="0"/>
                  </a:rPr>
                  <a:t>Integrity</a:t>
                </a:r>
                <a:endParaRPr lang="en-GB" sz="2200" b="1" dirty="0">
                  <a:solidFill>
                    <a:schemeClr val="bg1"/>
                  </a:solidFill>
                  <a:latin typeface="Franklin Gothic Book" pitchFamily="34" charset="0"/>
                </a:endParaRPr>
              </a:p>
            </p:txBody>
          </p:sp>
          <p:sp>
            <p:nvSpPr>
              <p:cNvPr id="29" name="TextBox 28"/>
              <p:cNvSpPr txBox="1"/>
              <p:nvPr userDrawn="1"/>
            </p:nvSpPr>
            <p:spPr>
              <a:xfrm>
                <a:off x="5805388" y="6448221"/>
                <a:ext cx="1471685" cy="430887"/>
              </a:xfrm>
              <a:prstGeom prst="rect">
                <a:avLst/>
              </a:prstGeom>
              <a:noFill/>
            </p:spPr>
            <p:txBody>
              <a:bodyPr wrap="none" rtlCol="0">
                <a:spAutoFit/>
              </a:bodyPr>
              <a:lstStyle/>
              <a:p>
                <a:r>
                  <a:rPr lang="en-GB" sz="2200" b="1" dirty="0" smtClean="0">
                    <a:solidFill>
                      <a:schemeClr val="bg1"/>
                    </a:solidFill>
                    <a:latin typeface="Franklin Gothic Book" pitchFamily="34" charset="0"/>
                  </a:rPr>
                  <a:t>Proficiency</a:t>
                </a:r>
                <a:endParaRPr lang="en-GB" sz="2200" b="1" dirty="0">
                  <a:solidFill>
                    <a:schemeClr val="bg1"/>
                  </a:solidFill>
                  <a:latin typeface="Franklin Gothic Book" pitchFamily="34" charset="0"/>
                </a:endParaRPr>
              </a:p>
            </p:txBody>
          </p:sp>
          <p:sp>
            <p:nvSpPr>
              <p:cNvPr id="31" name="Oval 30"/>
              <p:cNvSpPr/>
              <p:nvPr userDrawn="1"/>
            </p:nvSpPr>
            <p:spPr>
              <a:xfrm>
                <a:off x="5460300" y="6618664"/>
                <a:ext cx="90000" cy="9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userDrawn="1"/>
            </p:nvSpPr>
            <p:spPr>
              <a:xfrm>
                <a:off x="3723274" y="6618664"/>
                <a:ext cx="90000" cy="9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4" name="Picture 3" descr="C:\Users\penelope.cooke\Documents\talks and presentations\BB logos and powerpoint\NEW logos for use Nov 2014\Revised Logos\Brookes Bell Group\PNG\BB Group.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12000" y="260648"/>
            <a:ext cx="1120000" cy="41142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userDrawn="1"/>
        </p:nvGrpSpPr>
        <p:grpSpPr>
          <a:xfrm>
            <a:off x="4791070" y="1241083"/>
            <a:ext cx="1550476" cy="1494131"/>
            <a:chOff x="4743064" y="1009395"/>
            <a:chExt cx="1550476" cy="1494131"/>
          </a:xfrm>
        </p:grpSpPr>
        <p:pic>
          <p:nvPicPr>
            <p:cNvPr id="1028" name="Picture 4" descr="C:\Users\penelope.cooke\Documents\talks and presentations\BB logos and powerpoint\NEW logos for use Nov 2014\Revised Logos\Brookes Bell Hong Kong\PNG\BB HK.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43064" y="1009395"/>
              <a:ext cx="1550476" cy="41523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penelope.cooke\Documents\talks and presentations\BB logos and powerpoint\NEW logos for use Nov 2014\Revised Logos\Brookes Bell R&amp;D\PNG\BB R&amp;D.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743064" y="2134002"/>
              <a:ext cx="1024762" cy="3695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userDrawn="1"/>
        </p:nvGrpSpPr>
        <p:grpSpPr>
          <a:xfrm>
            <a:off x="539552" y="1241083"/>
            <a:ext cx="1443810" cy="1539845"/>
            <a:chOff x="683568" y="1009395"/>
            <a:chExt cx="1443810" cy="1539845"/>
          </a:xfrm>
        </p:grpSpPr>
        <p:pic>
          <p:nvPicPr>
            <p:cNvPr id="1035" name="Picture 11" descr="C:\Users\penelope.cooke\Documents\talks and presentations\BB logos and powerpoint\NEW logos for use Nov 2014\Revised Logos\Brookes Bell UK\PNG\BBUK.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83568" y="1009395"/>
              <a:ext cx="982857" cy="3695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penelope.cooke\Documents\talks and presentations\BB logos and powerpoint\NEW logos for use Nov 2014\Revised Logos\Brookes Bell Singapore\PNG\Brookes Bell Singapore.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83568" y="2134002"/>
              <a:ext cx="1443810" cy="4152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userDrawn="1"/>
        </p:nvGrpSpPr>
        <p:grpSpPr>
          <a:xfrm>
            <a:off x="7034924" y="1241083"/>
            <a:ext cx="1569524" cy="1539845"/>
            <a:chOff x="6890908" y="1009395"/>
            <a:chExt cx="1569524" cy="1539845"/>
          </a:xfrm>
        </p:grpSpPr>
        <p:pic>
          <p:nvPicPr>
            <p:cNvPr id="1039" name="Picture 15" descr="C:\Users\penelope.cooke\Documents\talks and presentations\BB logos and powerpoint\NEW logos for use Nov 2014\Revised Logos\Brookes Bell Metallurgy\PNG\BBMetallurgy.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890908" y="2134002"/>
              <a:ext cx="1539048" cy="4152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penelope.cooke\Documents\talks and presentations\BB logos and powerpoint\NEW logos for use Nov 2014\Revised Logos\SAS\PNG\SAS.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0908" y="1009395"/>
              <a:ext cx="1569524" cy="4114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userDrawn="1"/>
        </p:nvGrpSpPr>
        <p:grpSpPr>
          <a:xfrm>
            <a:off x="2676740" y="1241083"/>
            <a:ext cx="1420952" cy="1497941"/>
            <a:chOff x="2724745" y="1009395"/>
            <a:chExt cx="1420952" cy="1497941"/>
          </a:xfrm>
        </p:grpSpPr>
        <p:pic>
          <p:nvPicPr>
            <p:cNvPr id="1033" name="Picture 9" descr="C:\Users\penelope.cooke\Documents\talks and presentations\BB logos and powerpoint\NEW logos for use Nov 2014\Revised Logos\Brookes Bell Shanghai\PNG\BB Shanghai.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724745" y="1009395"/>
              <a:ext cx="1420952" cy="4152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enelope.cooke\Documents\talks and presentations\BB logos and powerpoint\NEW logos for use Nov 2014\Revised Logos\Brookes Bell BCI\PNG\BCI.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2724745" y="2134002"/>
              <a:ext cx="982857" cy="37333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60786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3E6790A-FAA3-400B-8799-55012CB947D8}" type="datetimeFigureOut">
              <a:rPr lang="en-GB" smtClean="0"/>
              <a:pPr/>
              <a:t>21/09/2015</a:t>
            </a:fld>
            <a:endParaRPr lang="en-GB"/>
          </a:p>
        </p:txBody>
      </p:sp>
      <p:sp>
        <p:nvSpPr>
          <p:cNvPr id="13" name="Rectangle 12"/>
          <p:cNvSpPr/>
          <p:nvPr userDrawn="1"/>
        </p:nvSpPr>
        <p:spPr>
          <a:xfrm>
            <a:off x="0" y="0"/>
            <a:ext cx="4500562" cy="6858000"/>
          </a:xfrm>
          <a:prstGeom prst="rect">
            <a:avLst/>
          </a:prstGeom>
          <a:solidFill>
            <a:srgbClr val="007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smtClean="0">
              <a:solidFill>
                <a:schemeClr val="bg1"/>
              </a:solidFill>
              <a:latin typeface="Franklin Gothic Book" pitchFamily="34" charset="0"/>
            </a:endParaRPr>
          </a:p>
        </p:txBody>
      </p:sp>
      <p:pic>
        <p:nvPicPr>
          <p:cNvPr id="14" name="Picture 2"/>
          <p:cNvPicPr>
            <a:picLocks noChangeAspect="1" noChangeArrowheads="1"/>
          </p:cNvPicPr>
          <p:nvPr userDrawn="1"/>
        </p:nvPicPr>
        <p:blipFill>
          <a:blip r:embed="rId2" cstate="print"/>
          <a:srcRect/>
          <a:stretch>
            <a:fillRect/>
          </a:stretch>
        </p:blipFill>
        <p:spPr bwMode="auto">
          <a:xfrm>
            <a:off x="4786314" y="1052736"/>
            <a:ext cx="4118556" cy="3643338"/>
          </a:xfrm>
          <a:prstGeom prst="rect">
            <a:avLst/>
          </a:prstGeom>
          <a:noFill/>
          <a:ln w="9525">
            <a:noFill/>
            <a:miter lim="800000"/>
            <a:headEnd/>
            <a:tailEnd/>
          </a:ln>
        </p:spPr>
      </p:pic>
      <p:sp>
        <p:nvSpPr>
          <p:cNvPr id="15" name="TextBox 14"/>
          <p:cNvSpPr txBox="1"/>
          <p:nvPr userDrawn="1"/>
        </p:nvSpPr>
        <p:spPr>
          <a:xfrm>
            <a:off x="4809625" y="5143512"/>
            <a:ext cx="4071934" cy="1354217"/>
          </a:xfrm>
          <a:prstGeom prst="rect">
            <a:avLst/>
          </a:prstGeom>
          <a:noFill/>
        </p:spPr>
        <p:txBody>
          <a:bodyPr wrap="square" rtlCol="0">
            <a:spAutoFit/>
          </a:bodyPr>
          <a:lstStyle/>
          <a:p>
            <a:pPr algn="ctr"/>
            <a:r>
              <a:rPr lang="en-GB" sz="1600" b="1" dirty="0" smtClean="0">
                <a:latin typeface="Open Sans" panose="020B0606030504020204" pitchFamily="34" charset="0"/>
                <a:ea typeface="Open Sans" panose="020B0606030504020204" pitchFamily="34" charset="0"/>
                <a:cs typeface="Open Sans" panose="020B0606030504020204" pitchFamily="34" charset="0"/>
              </a:rPr>
              <a:t>Marine scientific and technical consultants and surveyors</a:t>
            </a:r>
          </a:p>
          <a:p>
            <a:pPr algn="ctr"/>
            <a:r>
              <a:rPr lang="en-GB" sz="1600" b="1" dirty="0" smtClean="0">
                <a:latin typeface="Open Sans" panose="020B0606030504020204" pitchFamily="34" charset="0"/>
                <a:ea typeface="Open Sans" panose="020B0606030504020204" pitchFamily="34" charset="0"/>
                <a:cs typeface="Open Sans" panose="020B0606030504020204" pitchFamily="34" charset="0"/>
              </a:rPr>
              <a:t> </a:t>
            </a:r>
          </a:p>
          <a:p>
            <a:pPr algn="ctr"/>
            <a:r>
              <a:rPr lang="en-GB" sz="1600" b="1" dirty="0" smtClean="0">
                <a:latin typeface="Open Sans" panose="020B0606030504020204" pitchFamily="34" charset="0"/>
                <a:ea typeface="Open Sans" panose="020B0606030504020204" pitchFamily="34" charset="0"/>
                <a:cs typeface="Open Sans" panose="020B0606030504020204" pitchFamily="34" charset="0"/>
              </a:rPr>
              <a:t>Providing comprehensive services in the marine and energy world</a:t>
            </a:r>
          </a:p>
        </p:txBody>
      </p:sp>
      <p:sp>
        <p:nvSpPr>
          <p:cNvPr id="9" name="Title 1"/>
          <p:cNvSpPr txBox="1">
            <a:spLocks/>
          </p:cNvSpPr>
          <p:nvPr userDrawn="1"/>
        </p:nvSpPr>
        <p:spPr>
          <a:xfrm>
            <a:off x="497010" y="5137299"/>
            <a:ext cx="3672408" cy="1584176"/>
          </a:xfrm>
          <a:prstGeom prst="rect">
            <a:avLst/>
          </a:prstGeom>
        </p:spPr>
        <p:txBody>
          <a:bodyPr vert="horz" lIns="91440" tIns="45720" rIns="91440" bIns="45720" rtlCol="0" anchor="b">
            <a:noAutofit/>
          </a:bodyPr>
          <a:lstStyle>
            <a:lvl1pPr algn="ctr" defTabSz="914400" rtl="0" eaLnBrk="1" latinLnBrk="0" hangingPunct="1">
              <a:spcBef>
                <a:spcPct val="0"/>
              </a:spcBef>
              <a:buNone/>
              <a:defRPr sz="3200" b="1" kern="1200">
                <a:solidFill>
                  <a:schemeClr val="bg1"/>
                </a:solidFill>
                <a:latin typeface="Franklin Gothic Book" pitchFamily="34" charset="0"/>
                <a:ea typeface="+mj-ea"/>
                <a:cs typeface="+mj-cs"/>
              </a:defRPr>
            </a:lvl1pPr>
          </a:lstStyle>
          <a:p>
            <a:r>
              <a:rPr lang="en-US" sz="4400" dirty="0" smtClean="0">
                <a:latin typeface="Open Sans" panose="020B0606030504020204" pitchFamily="34" charset="0"/>
                <a:ea typeface="Open Sans" panose="020B0606030504020204" pitchFamily="34" charset="0"/>
                <a:cs typeface="Open Sans" panose="020B0606030504020204" pitchFamily="34" charset="0"/>
              </a:rPr>
              <a:t>Brookes Bell Group</a:t>
            </a:r>
            <a:endParaRPr lang="en-GB" sz="4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itle 1"/>
          <p:cNvSpPr>
            <a:spLocks noGrp="1"/>
          </p:cNvSpPr>
          <p:nvPr>
            <p:ph type="title" hasCustomPrompt="1"/>
          </p:nvPr>
        </p:nvSpPr>
        <p:spPr>
          <a:xfrm>
            <a:off x="251520" y="476672"/>
            <a:ext cx="4032448" cy="3427314"/>
          </a:xfrm>
        </p:spPr>
        <p:txBody>
          <a:bodyPr anchor="b">
            <a:noAutofit/>
          </a:bodyPr>
          <a:lstStyle>
            <a:lvl1pPr algn="ctr">
              <a:defRPr sz="4400" b="1">
                <a:solidFill>
                  <a:schemeClr val="bg1"/>
                </a:solidFill>
                <a:latin typeface="Franklin Gothic Book" pitchFamily="34" charset="0"/>
              </a:defRPr>
            </a:lvl1pPr>
          </a:lstStyle>
          <a:p>
            <a:r>
              <a:rPr lang="en-US" dirty="0" smtClean="0"/>
              <a:t>Click to edit Master title style</a:t>
            </a:r>
            <a:br>
              <a:rPr lang="en-US" dirty="0" smtClean="0"/>
            </a:br>
            <a:r>
              <a:rPr lang="en-US" dirty="0" smtClean="0"/>
              <a:t>name and</a:t>
            </a:r>
            <a:br>
              <a:rPr lang="en-US" dirty="0" smtClean="0"/>
            </a:br>
            <a:r>
              <a:rPr lang="en-US" dirty="0" smtClean="0"/>
              <a:t>position</a:t>
            </a:r>
            <a:endParaRPr lang="en-GB" dirty="0"/>
          </a:p>
        </p:txBody>
      </p:sp>
      <p:pic>
        <p:nvPicPr>
          <p:cNvPr id="10" name="Picture 9" descr="C:\Users\penelope.cooke\Documents\talks and presentations\BB logos and powerpoint\NEW logos for use Nov 2014\Revised Logos\Brookes Bell Group\PNG\BB Group.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52320" y="121885"/>
            <a:ext cx="1553874" cy="5708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3507" y="1864534"/>
            <a:ext cx="3672408" cy="3364666"/>
          </a:xfrm>
        </p:spPr>
        <p:txBody>
          <a:bodyPr anchor="ctr">
            <a:noAutofit/>
          </a:bodyPr>
          <a:lstStyle>
            <a:lvl1pPr algn="just">
              <a:defRPr sz="3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716016" y="1737361"/>
            <a:ext cx="4248472" cy="3851880"/>
          </a:xfrm>
        </p:spPr>
        <p:txBody>
          <a:bodyPr>
            <a:normAutofit/>
          </a:bodyPr>
          <a:lstStyle>
            <a:lvl1pPr marL="342900" indent="-342900">
              <a:buFontTx/>
              <a:buBlip>
                <a:blip r:embed="rId2"/>
              </a:buBlip>
              <a:defRPr sz="2200">
                <a:latin typeface="Open Sans" panose="020B0606030504020204" pitchFamily="34" charset="0"/>
                <a:ea typeface="Open Sans" panose="020B0606030504020204" pitchFamily="34" charset="0"/>
                <a:cs typeface="Open Sans" panose="020B0606030504020204" pitchFamily="34" charset="0"/>
              </a:defRPr>
            </a:lvl1pPr>
            <a:lvl2pPr>
              <a:defRPr sz="2200">
                <a:latin typeface="Open Sans" panose="020B0606030504020204" pitchFamily="34" charset="0"/>
                <a:ea typeface="Open Sans" panose="020B0606030504020204" pitchFamily="34" charset="0"/>
                <a:cs typeface="Open Sans" panose="020B0606030504020204" pitchFamily="34" charset="0"/>
              </a:defRPr>
            </a:lvl2pPr>
            <a:lvl3pPr>
              <a:defRPr sz="2200">
                <a:latin typeface="Open Sans" panose="020B0606030504020204" pitchFamily="34" charset="0"/>
                <a:ea typeface="Open Sans" panose="020B0606030504020204" pitchFamily="34" charset="0"/>
                <a:cs typeface="Open Sans" panose="020B0606030504020204" pitchFamily="34" charset="0"/>
              </a:defRPr>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5" name="Date Placeholder 4"/>
          <p:cNvSpPr>
            <a:spLocks noGrp="1"/>
          </p:cNvSpPr>
          <p:nvPr>
            <p:ph type="dt" sz="half" idx="10"/>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43E6790A-FAA3-400B-8799-55012CB947D8}" type="datetimeFigureOut">
              <a:rPr lang="en-GB" smtClean="0"/>
              <a:pPr/>
              <a:t>21/09/2015</a:t>
            </a:fld>
            <a:endParaRPr lang="en-GB"/>
          </a:p>
        </p:txBody>
      </p:sp>
      <p:sp>
        <p:nvSpPr>
          <p:cNvPr id="6" name="Footer Placeholder 5"/>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994F6EA-71F3-49E0-BCE3-73D1C11B590F}" type="slidenum">
              <a:rPr lang="en-GB" smtClean="0"/>
              <a:pPr/>
              <a:t>‹#›</a:t>
            </a:fld>
            <a:endParaRPr lang="en-GB"/>
          </a:p>
        </p:txBody>
      </p:sp>
      <p:grpSp>
        <p:nvGrpSpPr>
          <p:cNvPr id="13" name="Group 12"/>
          <p:cNvGrpSpPr/>
          <p:nvPr userDrawn="1"/>
        </p:nvGrpSpPr>
        <p:grpSpPr>
          <a:xfrm>
            <a:off x="0" y="6454497"/>
            <a:ext cx="9144000" cy="430887"/>
            <a:chOff x="0" y="6438809"/>
            <a:chExt cx="9144000" cy="430887"/>
          </a:xfrm>
        </p:grpSpPr>
        <p:sp>
          <p:nvSpPr>
            <p:cNvPr id="15" name="Rectangle 14"/>
            <p:cNvSpPr/>
            <p:nvPr userDrawn="1"/>
          </p:nvSpPr>
          <p:spPr>
            <a:xfrm>
              <a:off x="0" y="6439950"/>
              <a:ext cx="9144000" cy="428604"/>
            </a:xfrm>
            <a:prstGeom prst="rect">
              <a:avLst/>
            </a:prstGeom>
            <a:solidFill>
              <a:srgbClr val="007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latin typeface="Open Sans" panose="020B0606030504020204" pitchFamily="34" charset="0"/>
                  <a:ea typeface="Open Sans" panose="020B0606030504020204" pitchFamily="34" charset="0"/>
                  <a:cs typeface="Open Sans" panose="020B0606030504020204" pitchFamily="34" charset="0"/>
                </a:rPr>
                <a:t> </a:t>
              </a: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6" name="Group 15"/>
            <p:cNvGrpSpPr/>
            <p:nvPr userDrawn="1"/>
          </p:nvGrpSpPr>
          <p:grpSpPr>
            <a:xfrm>
              <a:off x="2023047" y="6438809"/>
              <a:ext cx="5400861" cy="430887"/>
              <a:chOff x="2023047" y="6448221"/>
              <a:chExt cx="5400861" cy="430887"/>
            </a:xfrm>
          </p:grpSpPr>
          <p:sp>
            <p:nvSpPr>
              <p:cNvPr id="17" name="TextBox 16"/>
              <p:cNvSpPr txBox="1"/>
              <p:nvPr userDrawn="1"/>
            </p:nvSpPr>
            <p:spPr>
              <a:xfrm>
                <a:off x="2023047" y="6448221"/>
                <a:ext cx="1546385" cy="430887"/>
              </a:xfrm>
              <a:prstGeom prst="rect">
                <a:avLst/>
              </a:prstGeom>
              <a:noFill/>
            </p:spPr>
            <p:txBody>
              <a:bodyPr wrap="none" rtlCol="0">
                <a:spAutoFit/>
              </a:bodyPr>
              <a:lstStyle/>
              <a:p>
                <a:r>
                  <a:rPr lang="en-GB" sz="2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Excellence</a:t>
                </a:r>
                <a:endParaRPr lang="en-GB" sz="2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p:cNvSpPr txBox="1"/>
              <p:nvPr userDrawn="1"/>
            </p:nvSpPr>
            <p:spPr>
              <a:xfrm>
                <a:off x="4068362" y="6448221"/>
                <a:ext cx="1279517" cy="430887"/>
              </a:xfrm>
              <a:prstGeom prst="rect">
                <a:avLst/>
              </a:prstGeom>
              <a:noFill/>
            </p:spPr>
            <p:txBody>
              <a:bodyPr wrap="none" rtlCol="0">
                <a:spAutoFit/>
              </a:bodyPr>
              <a:lstStyle/>
              <a:p>
                <a:r>
                  <a:rPr lang="en-GB" sz="2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Integrity</a:t>
                </a:r>
                <a:endParaRPr lang="en-GB" sz="2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p:cNvSpPr txBox="1"/>
              <p:nvPr userDrawn="1"/>
            </p:nvSpPr>
            <p:spPr>
              <a:xfrm>
                <a:off x="5805388" y="6448221"/>
                <a:ext cx="1618520" cy="430887"/>
              </a:xfrm>
              <a:prstGeom prst="rect">
                <a:avLst/>
              </a:prstGeom>
              <a:noFill/>
            </p:spPr>
            <p:txBody>
              <a:bodyPr wrap="none" rtlCol="0">
                <a:spAutoFit/>
              </a:bodyPr>
              <a:lstStyle/>
              <a:p>
                <a:r>
                  <a:rPr lang="en-GB" sz="2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Proficiency</a:t>
                </a:r>
                <a:endParaRPr lang="en-GB" sz="2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Oval 19"/>
              <p:cNvSpPr/>
              <p:nvPr userDrawn="1"/>
            </p:nvSpPr>
            <p:spPr>
              <a:xfrm>
                <a:off x="5460300" y="6618664"/>
                <a:ext cx="90000" cy="9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21" name="Oval 20"/>
              <p:cNvSpPr/>
              <p:nvPr userDrawn="1"/>
            </p:nvSpPr>
            <p:spPr>
              <a:xfrm>
                <a:off x="3723274" y="6618664"/>
                <a:ext cx="90000" cy="9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a typeface="Open Sans" panose="020B0606030504020204" pitchFamily="34" charset="0"/>
                  <a:cs typeface="Open Sans" panose="020B0606030504020204" pitchFamily="34" charset="0"/>
                </a:endParaRPr>
              </a:p>
            </p:txBody>
          </p:sp>
        </p:grpSp>
      </p:grpSp>
      <p:pic>
        <p:nvPicPr>
          <p:cNvPr id="22" name="Picture 21" descr="C:\Users\penelope.cooke\Documents\talks and presentations\BB logos and powerpoint\NEW logos for use Nov 2014\Revised Logos\Brookes Bell Group\PNG\BB Group.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20000" y="108000"/>
            <a:ext cx="1120000" cy="411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E6790A-FAA3-400B-8799-55012CB947D8}" type="datetimeFigureOut">
              <a:rPr lang="en-GB" smtClean="0"/>
              <a:pPr/>
              <a:t>21/09/2015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94F6EA-71F3-49E0-BCE3-73D1C11B590F}" type="slidenum">
              <a:rPr lang="en-GB" smtClean="0"/>
              <a:pPr/>
              <a:t>‹#›</a:t>
            </a:fld>
            <a:endParaRPr lang="en-GB"/>
          </a:p>
        </p:txBody>
      </p:sp>
      <p:sp>
        <p:nvSpPr>
          <p:cNvPr id="10" name="Picture Placeholder 2"/>
          <p:cNvSpPr>
            <a:spLocks noGrp="1"/>
          </p:cNvSpPr>
          <p:nvPr>
            <p:ph type="pic" idx="13"/>
          </p:nvPr>
        </p:nvSpPr>
        <p:spPr>
          <a:xfrm>
            <a:off x="323528" y="594468"/>
            <a:ext cx="8568952" cy="5714852"/>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grpSp>
        <p:nvGrpSpPr>
          <p:cNvPr id="12" name="Group 11"/>
          <p:cNvGrpSpPr/>
          <p:nvPr userDrawn="1"/>
        </p:nvGrpSpPr>
        <p:grpSpPr>
          <a:xfrm>
            <a:off x="0" y="6454497"/>
            <a:ext cx="9144000" cy="430887"/>
            <a:chOff x="0" y="6438809"/>
            <a:chExt cx="9144000" cy="430887"/>
          </a:xfrm>
        </p:grpSpPr>
        <p:sp>
          <p:nvSpPr>
            <p:cNvPr id="13" name="Rectangle 12"/>
            <p:cNvSpPr/>
            <p:nvPr userDrawn="1"/>
          </p:nvSpPr>
          <p:spPr>
            <a:xfrm>
              <a:off x="0" y="6439950"/>
              <a:ext cx="9144000" cy="428604"/>
            </a:xfrm>
            <a:prstGeom prst="rect">
              <a:avLst/>
            </a:prstGeom>
            <a:solidFill>
              <a:srgbClr val="007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latin typeface="Franklin Gothic Medium" pitchFamily="34" charset="0"/>
                </a:rPr>
                <a:t> </a:t>
              </a:r>
              <a:endParaRPr lang="en-GB" sz="2200" dirty="0">
                <a:latin typeface="Franklin Gothic Medium" pitchFamily="34" charset="0"/>
              </a:endParaRPr>
            </a:p>
          </p:txBody>
        </p:sp>
        <p:grpSp>
          <p:nvGrpSpPr>
            <p:cNvPr id="14" name="Group 13"/>
            <p:cNvGrpSpPr/>
            <p:nvPr userDrawn="1"/>
          </p:nvGrpSpPr>
          <p:grpSpPr>
            <a:xfrm>
              <a:off x="2023047" y="6438809"/>
              <a:ext cx="5400861" cy="430887"/>
              <a:chOff x="2023047" y="6448221"/>
              <a:chExt cx="5400861" cy="430887"/>
            </a:xfrm>
          </p:grpSpPr>
          <p:sp>
            <p:nvSpPr>
              <p:cNvPr id="15" name="TextBox 14"/>
              <p:cNvSpPr txBox="1"/>
              <p:nvPr userDrawn="1"/>
            </p:nvSpPr>
            <p:spPr>
              <a:xfrm>
                <a:off x="2023047" y="6448221"/>
                <a:ext cx="1546385" cy="430887"/>
              </a:xfrm>
              <a:prstGeom prst="rect">
                <a:avLst/>
              </a:prstGeom>
              <a:noFill/>
            </p:spPr>
            <p:txBody>
              <a:bodyPr wrap="none" rtlCol="0">
                <a:spAutoFit/>
              </a:bodyPr>
              <a:lstStyle/>
              <a:p>
                <a:r>
                  <a:rPr lang="en-GB" sz="2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Excellence</a:t>
                </a:r>
                <a:endParaRPr lang="en-GB" sz="2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p:cNvSpPr txBox="1"/>
              <p:nvPr userDrawn="1"/>
            </p:nvSpPr>
            <p:spPr>
              <a:xfrm>
                <a:off x="4068362" y="6448221"/>
                <a:ext cx="1279517" cy="430887"/>
              </a:xfrm>
              <a:prstGeom prst="rect">
                <a:avLst/>
              </a:prstGeom>
              <a:noFill/>
            </p:spPr>
            <p:txBody>
              <a:bodyPr wrap="none" rtlCol="0">
                <a:spAutoFit/>
              </a:bodyPr>
              <a:lstStyle/>
              <a:p>
                <a:r>
                  <a:rPr lang="en-GB" sz="2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Integrity</a:t>
                </a:r>
                <a:endParaRPr lang="en-GB" sz="2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p:cNvSpPr txBox="1"/>
              <p:nvPr userDrawn="1"/>
            </p:nvSpPr>
            <p:spPr>
              <a:xfrm>
                <a:off x="5805388" y="6448221"/>
                <a:ext cx="1618520" cy="430887"/>
              </a:xfrm>
              <a:prstGeom prst="rect">
                <a:avLst/>
              </a:prstGeom>
              <a:noFill/>
            </p:spPr>
            <p:txBody>
              <a:bodyPr wrap="none" rtlCol="0">
                <a:spAutoFit/>
              </a:bodyPr>
              <a:lstStyle/>
              <a:p>
                <a:r>
                  <a:rPr lang="en-GB" sz="2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Proficiency</a:t>
                </a:r>
                <a:endParaRPr lang="en-GB" sz="2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Oval 17"/>
              <p:cNvSpPr/>
              <p:nvPr userDrawn="1"/>
            </p:nvSpPr>
            <p:spPr>
              <a:xfrm>
                <a:off x="5460300" y="6618664"/>
                <a:ext cx="90000" cy="9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userDrawn="1"/>
            </p:nvSpPr>
            <p:spPr>
              <a:xfrm>
                <a:off x="3723274" y="6618664"/>
                <a:ext cx="90000" cy="9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20" name="Picture 19" descr="C:\Users\penelope.cooke\Documents\talks and presentations\BB logos and powerpoint\NEW logos for use Nov 2014\Revised Logos\Brookes Bell Group\PNG\BB Group.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0000" y="108000"/>
            <a:ext cx="1120000" cy="411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5076056" y="1700808"/>
            <a:ext cx="3816424" cy="3951288"/>
          </a:xfrm>
        </p:spPr>
        <p:txBody>
          <a:bodyPr>
            <a:normAutofit/>
          </a:bodyPr>
          <a:lstStyle>
            <a:lvl1pPr>
              <a:defRPr sz="2200">
                <a:latin typeface="Franklin Gothic Book" pitchFamily="34" charset="0"/>
              </a:defRPr>
            </a:lvl1pPr>
            <a:lvl2pPr>
              <a:defRPr sz="2200">
                <a:latin typeface="Franklin Gothic Book" pitchFamily="34" charset="0"/>
              </a:defRPr>
            </a:lvl2pPr>
            <a:lvl3pPr>
              <a:defRPr sz="2200">
                <a:latin typeface="Franklin Gothic Book" pitchFamily="34" charset="0"/>
              </a:defRPr>
            </a:lvl3pPr>
            <a:lvl4pPr>
              <a:defRPr sz="2200">
                <a:latin typeface="Franklin Gothic Book" pitchFamily="34" charset="0"/>
              </a:defRPr>
            </a:lvl4pPr>
            <a:lvl5pPr>
              <a:defRPr sz="2200">
                <a:latin typeface="Franklin Gothic Book"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94F6EA-71F3-49E0-BCE3-73D1C11B590F}" type="slidenum">
              <a:rPr lang="en-GB" smtClean="0"/>
              <a:pPr/>
              <a:t>‹#›</a:t>
            </a:fld>
            <a:endParaRPr lang="en-GB"/>
          </a:p>
        </p:txBody>
      </p:sp>
      <p:sp>
        <p:nvSpPr>
          <p:cNvPr id="10" name="Rectangle 9"/>
          <p:cNvSpPr/>
          <p:nvPr userDrawn="1"/>
        </p:nvSpPr>
        <p:spPr>
          <a:xfrm>
            <a:off x="142844" y="71438"/>
            <a:ext cx="4714908" cy="6286520"/>
          </a:xfrm>
          <a:prstGeom prst="rect">
            <a:avLst/>
          </a:prstGeom>
          <a:noFill/>
          <a:ln>
            <a:solidFill>
              <a:srgbClr val="007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2"/>
          <p:cNvSpPr>
            <a:spLocks noGrp="1"/>
          </p:cNvSpPr>
          <p:nvPr>
            <p:ph type="pic" idx="1"/>
          </p:nvPr>
        </p:nvSpPr>
        <p:spPr>
          <a:xfrm>
            <a:off x="323528" y="188640"/>
            <a:ext cx="4392488" cy="60486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grpSp>
        <p:nvGrpSpPr>
          <p:cNvPr id="17" name="Group 16"/>
          <p:cNvGrpSpPr/>
          <p:nvPr userDrawn="1"/>
        </p:nvGrpSpPr>
        <p:grpSpPr>
          <a:xfrm>
            <a:off x="0" y="6454497"/>
            <a:ext cx="9144000" cy="430887"/>
            <a:chOff x="0" y="6438809"/>
            <a:chExt cx="9144000" cy="430887"/>
          </a:xfrm>
        </p:grpSpPr>
        <p:sp>
          <p:nvSpPr>
            <p:cNvPr id="18" name="Rectangle 17"/>
            <p:cNvSpPr/>
            <p:nvPr userDrawn="1"/>
          </p:nvSpPr>
          <p:spPr>
            <a:xfrm>
              <a:off x="0" y="6439950"/>
              <a:ext cx="9144000" cy="428604"/>
            </a:xfrm>
            <a:prstGeom prst="rect">
              <a:avLst/>
            </a:prstGeom>
            <a:solidFill>
              <a:srgbClr val="007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latin typeface="Franklin Gothic Medium" pitchFamily="34" charset="0"/>
                </a:rPr>
                <a:t> </a:t>
              </a:r>
              <a:endParaRPr lang="en-GB" sz="2200" dirty="0">
                <a:latin typeface="Franklin Gothic Medium" pitchFamily="34" charset="0"/>
              </a:endParaRPr>
            </a:p>
          </p:txBody>
        </p:sp>
        <p:grpSp>
          <p:nvGrpSpPr>
            <p:cNvPr id="19" name="Group 18"/>
            <p:cNvGrpSpPr/>
            <p:nvPr userDrawn="1"/>
          </p:nvGrpSpPr>
          <p:grpSpPr>
            <a:xfrm>
              <a:off x="2023047" y="6438809"/>
              <a:ext cx="5254026" cy="430887"/>
              <a:chOff x="2023047" y="6448221"/>
              <a:chExt cx="5254026" cy="430887"/>
            </a:xfrm>
          </p:grpSpPr>
          <p:sp>
            <p:nvSpPr>
              <p:cNvPr id="20" name="TextBox 19"/>
              <p:cNvSpPr txBox="1"/>
              <p:nvPr userDrawn="1"/>
            </p:nvSpPr>
            <p:spPr>
              <a:xfrm>
                <a:off x="2023047" y="6448221"/>
                <a:ext cx="1445139" cy="430887"/>
              </a:xfrm>
              <a:prstGeom prst="rect">
                <a:avLst/>
              </a:prstGeom>
              <a:noFill/>
            </p:spPr>
            <p:txBody>
              <a:bodyPr wrap="none" rtlCol="0">
                <a:spAutoFit/>
              </a:bodyPr>
              <a:lstStyle/>
              <a:p>
                <a:r>
                  <a:rPr lang="en-GB" sz="2200" b="1" dirty="0" smtClean="0">
                    <a:solidFill>
                      <a:schemeClr val="bg1"/>
                    </a:solidFill>
                    <a:latin typeface="Franklin Gothic Book" pitchFamily="34" charset="0"/>
                  </a:rPr>
                  <a:t>Excellence</a:t>
                </a:r>
                <a:endParaRPr lang="en-GB" sz="2200" b="1" dirty="0">
                  <a:solidFill>
                    <a:schemeClr val="bg1"/>
                  </a:solidFill>
                  <a:latin typeface="Franklin Gothic Book" pitchFamily="34" charset="0"/>
                </a:endParaRPr>
              </a:p>
            </p:txBody>
          </p:sp>
          <p:sp>
            <p:nvSpPr>
              <p:cNvPr id="21" name="TextBox 20"/>
              <p:cNvSpPr txBox="1"/>
              <p:nvPr userDrawn="1"/>
            </p:nvSpPr>
            <p:spPr>
              <a:xfrm>
                <a:off x="4068362" y="6448221"/>
                <a:ext cx="1136850" cy="430887"/>
              </a:xfrm>
              <a:prstGeom prst="rect">
                <a:avLst/>
              </a:prstGeom>
              <a:noFill/>
            </p:spPr>
            <p:txBody>
              <a:bodyPr wrap="none" rtlCol="0">
                <a:spAutoFit/>
              </a:bodyPr>
              <a:lstStyle/>
              <a:p>
                <a:r>
                  <a:rPr lang="en-GB" sz="2200" b="1" dirty="0" smtClean="0">
                    <a:solidFill>
                      <a:schemeClr val="bg1"/>
                    </a:solidFill>
                    <a:latin typeface="Franklin Gothic Book" pitchFamily="34" charset="0"/>
                  </a:rPr>
                  <a:t>Integrity</a:t>
                </a:r>
                <a:endParaRPr lang="en-GB" sz="2200" b="1" dirty="0">
                  <a:solidFill>
                    <a:schemeClr val="bg1"/>
                  </a:solidFill>
                  <a:latin typeface="Franklin Gothic Book" pitchFamily="34" charset="0"/>
                </a:endParaRPr>
              </a:p>
            </p:txBody>
          </p:sp>
          <p:sp>
            <p:nvSpPr>
              <p:cNvPr id="22" name="TextBox 21"/>
              <p:cNvSpPr txBox="1"/>
              <p:nvPr userDrawn="1"/>
            </p:nvSpPr>
            <p:spPr>
              <a:xfrm>
                <a:off x="5805388" y="6448221"/>
                <a:ext cx="1471685" cy="430887"/>
              </a:xfrm>
              <a:prstGeom prst="rect">
                <a:avLst/>
              </a:prstGeom>
              <a:noFill/>
            </p:spPr>
            <p:txBody>
              <a:bodyPr wrap="none" rtlCol="0">
                <a:spAutoFit/>
              </a:bodyPr>
              <a:lstStyle/>
              <a:p>
                <a:r>
                  <a:rPr lang="en-GB" sz="2200" b="1" dirty="0" smtClean="0">
                    <a:solidFill>
                      <a:schemeClr val="bg1"/>
                    </a:solidFill>
                    <a:latin typeface="Franklin Gothic Book" pitchFamily="34" charset="0"/>
                  </a:rPr>
                  <a:t>Proficiency</a:t>
                </a:r>
                <a:endParaRPr lang="en-GB" sz="2200" b="1" dirty="0">
                  <a:solidFill>
                    <a:schemeClr val="bg1"/>
                  </a:solidFill>
                  <a:latin typeface="Franklin Gothic Book" pitchFamily="34" charset="0"/>
                </a:endParaRPr>
              </a:p>
            </p:txBody>
          </p:sp>
          <p:sp>
            <p:nvSpPr>
              <p:cNvPr id="23" name="Oval 22"/>
              <p:cNvSpPr/>
              <p:nvPr userDrawn="1"/>
            </p:nvSpPr>
            <p:spPr>
              <a:xfrm>
                <a:off x="5460300" y="6618664"/>
                <a:ext cx="90000" cy="9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userDrawn="1"/>
            </p:nvSpPr>
            <p:spPr>
              <a:xfrm>
                <a:off x="3723274" y="6618664"/>
                <a:ext cx="90000" cy="9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25" name="Picture 24" descr="C:\Users\penelope.cooke\Documents\talks and presentations\BB logos and powerpoint\NEW logos for use Nov 2014\Revised Logos\Brookes Bell Group\PNG\BB Group.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0000" y="108000"/>
            <a:ext cx="1120000" cy="411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852936"/>
            <a:ext cx="8229600" cy="1143000"/>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3E6790A-FAA3-400B-8799-55012CB947D8}" type="datetimeFigureOut">
              <a:rPr lang="en-GB" smtClean="0"/>
              <a:pPr/>
              <a:t>21/09/2015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94F6EA-71F3-49E0-BCE3-73D1C11B590F}" type="slidenum">
              <a:rPr lang="en-GB" smtClean="0"/>
              <a:pPr/>
              <a:t>‹#›</a:t>
            </a:fld>
            <a:endParaRPr lang="en-GB"/>
          </a:p>
        </p:txBody>
      </p:sp>
      <p:grpSp>
        <p:nvGrpSpPr>
          <p:cNvPr id="11" name="Group 10"/>
          <p:cNvGrpSpPr/>
          <p:nvPr userDrawn="1"/>
        </p:nvGrpSpPr>
        <p:grpSpPr>
          <a:xfrm>
            <a:off x="0" y="6454497"/>
            <a:ext cx="9144000" cy="430887"/>
            <a:chOff x="0" y="6438809"/>
            <a:chExt cx="9144000" cy="430887"/>
          </a:xfrm>
        </p:grpSpPr>
        <p:sp>
          <p:nvSpPr>
            <p:cNvPr id="13" name="Rectangle 12"/>
            <p:cNvSpPr/>
            <p:nvPr userDrawn="1"/>
          </p:nvSpPr>
          <p:spPr>
            <a:xfrm>
              <a:off x="0" y="6439950"/>
              <a:ext cx="9144000" cy="428604"/>
            </a:xfrm>
            <a:prstGeom prst="rect">
              <a:avLst/>
            </a:prstGeom>
            <a:solidFill>
              <a:srgbClr val="007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latin typeface="Franklin Gothic Medium" pitchFamily="34" charset="0"/>
                </a:rPr>
                <a:t> </a:t>
              </a:r>
              <a:endParaRPr lang="en-GB" sz="2200" dirty="0">
                <a:latin typeface="Franklin Gothic Medium" pitchFamily="34" charset="0"/>
              </a:endParaRPr>
            </a:p>
          </p:txBody>
        </p:sp>
        <p:grpSp>
          <p:nvGrpSpPr>
            <p:cNvPr id="14" name="Group 13"/>
            <p:cNvGrpSpPr/>
            <p:nvPr userDrawn="1"/>
          </p:nvGrpSpPr>
          <p:grpSpPr>
            <a:xfrm>
              <a:off x="2023047" y="6438809"/>
              <a:ext cx="5400861" cy="430887"/>
              <a:chOff x="2023047" y="6448221"/>
              <a:chExt cx="5400861" cy="430887"/>
            </a:xfrm>
          </p:grpSpPr>
          <p:sp>
            <p:nvSpPr>
              <p:cNvPr id="15" name="TextBox 14"/>
              <p:cNvSpPr txBox="1"/>
              <p:nvPr userDrawn="1"/>
            </p:nvSpPr>
            <p:spPr>
              <a:xfrm>
                <a:off x="2023047" y="6448221"/>
                <a:ext cx="1546385" cy="430887"/>
              </a:xfrm>
              <a:prstGeom prst="rect">
                <a:avLst/>
              </a:prstGeom>
              <a:noFill/>
            </p:spPr>
            <p:txBody>
              <a:bodyPr wrap="none" rtlCol="0">
                <a:spAutoFit/>
              </a:bodyPr>
              <a:lstStyle/>
              <a:p>
                <a:r>
                  <a:rPr lang="en-GB" sz="2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Excellence</a:t>
                </a:r>
                <a:endParaRPr lang="en-GB" sz="2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p:cNvSpPr txBox="1"/>
              <p:nvPr userDrawn="1"/>
            </p:nvSpPr>
            <p:spPr>
              <a:xfrm>
                <a:off x="4068362" y="6448221"/>
                <a:ext cx="1279517" cy="430887"/>
              </a:xfrm>
              <a:prstGeom prst="rect">
                <a:avLst/>
              </a:prstGeom>
              <a:noFill/>
            </p:spPr>
            <p:txBody>
              <a:bodyPr wrap="none" rtlCol="0">
                <a:spAutoFit/>
              </a:bodyPr>
              <a:lstStyle/>
              <a:p>
                <a:r>
                  <a:rPr lang="en-GB" sz="2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Integrity</a:t>
                </a:r>
                <a:endParaRPr lang="en-GB" sz="2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p:cNvSpPr txBox="1"/>
              <p:nvPr userDrawn="1"/>
            </p:nvSpPr>
            <p:spPr>
              <a:xfrm>
                <a:off x="5805388" y="6448221"/>
                <a:ext cx="1618520" cy="430887"/>
              </a:xfrm>
              <a:prstGeom prst="rect">
                <a:avLst/>
              </a:prstGeom>
              <a:noFill/>
            </p:spPr>
            <p:txBody>
              <a:bodyPr wrap="none" rtlCol="0">
                <a:spAutoFit/>
              </a:bodyPr>
              <a:lstStyle/>
              <a:p>
                <a:r>
                  <a:rPr lang="en-GB" sz="2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Proficiency</a:t>
                </a:r>
                <a:endParaRPr lang="en-GB" sz="2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Oval 17"/>
              <p:cNvSpPr/>
              <p:nvPr userDrawn="1"/>
            </p:nvSpPr>
            <p:spPr>
              <a:xfrm>
                <a:off x="5460300" y="6618664"/>
                <a:ext cx="90000" cy="9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userDrawn="1"/>
            </p:nvSpPr>
            <p:spPr>
              <a:xfrm>
                <a:off x="3723274" y="6618664"/>
                <a:ext cx="90000" cy="9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20" name="Picture 19" descr="C:\Users\penelope.cooke\Documents\talks and presentations\BB logos and powerpoint\NEW logos for use Nov 2014\Revised Logos\Brookes Bell Group\PNG\BB Group.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0000" y="108000"/>
            <a:ext cx="1120000" cy="411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Franklin Gothic Book"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a:defRPr sz="2200">
                <a:latin typeface="Franklin Gothic Book" pitchFamily="34" charset="0"/>
              </a:defRPr>
            </a:lvl1pPr>
            <a:lvl2pPr>
              <a:defRPr sz="2200">
                <a:latin typeface="Franklin Gothic Book" pitchFamily="34" charset="0"/>
              </a:defRPr>
            </a:lvl2pPr>
            <a:lvl3pPr>
              <a:defRPr sz="2200">
                <a:latin typeface="Franklin Gothic Book" pitchFamily="34" charset="0"/>
              </a:defRPr>
            </a:lvl3pPr>
            <a:lvl4pPr>
              <a:defRPr sz="2200">
                <a:latin typeface="Franklin Gothic Book" pitchFamily="34" charset="0"/>
              </a:defRPr>
            </a:lvl4pPr>
            <a:lvl5pPr>
              <a:defRPr sz="2200">
                <a:latin typeface="Franklin Gothic Book"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43E6790A-FAA3-400B-8799-55012CB947D8}" type="datetimeFigureOut">
              <a:rPr lang="en-GB" smtClean="0"/>
              <a:pPr/>
              <a:t>21/09/2015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94F6EA-71F3-49E0-BCE3-73D1C11B590F}" type="slidenum">
              <a:rPr lang="en-GB" smtClean="0"/>
              <a:pPr/>
              <a:t>‹#›</a:t>
            </a:fld>
            <a:endParaRPr lang="en-GB"/>
          </a:p>
        </p:txBody>
      </p:sp>
      <p:grpSp>
        <p:nvGrpSpPr>
          <p:cNvPr id="16" name="Group 15"/>
          <p:cNvGrpSpPr/>
          <p:nvPr userDrawn="1"/>
        </p:nvGrpSpPr>
        <p:grpSpPr>
          <a:xfrm>
            <a:off x="0" y="6454497"/>
            <a:ext cx="9144000" cy="430887"/>
            <a:chOff x="0" y="6438809"/>
            <a:chExt cx="9144000" cy="430887"/>
          </a:xfrm>
        </p:grpSpPr>
        <p:sp>
          <p:nvSpPr>
            <p:cNvPr id="17" name="Rectangle 16"/>
            <p:cNvSpPr/>
            <p:nvPr userDrawn="1"/>
          </p:nvSpPr>
          <p:spPr>
            <a:xfrm>
              <a:off x="0" y="6439950"/>
              <a:ext cx="9144000" cy="428604"/>
            </a:xfrm>
            <a:prstGeom prst="rect">
              <a:avLst/>
            </a:prstGeom>
            <a:solidFill>
              <a:srgbClr val="007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latin typeface="Franklin Gothic Medium" pitchFamily="34" charset="0"/>
                </a:rPr>
                <a:t> </a:t>
              </a:r>
              <a:endParaRPr lang="en-GB" sz="2200" dirty="0">
                <a:latin typeface="Franklin Gothic Medium" pitchFamily="34" charset="0"/>
              </a:endParaRPr>
            </a:p>
          </p:txBody>
        </p:sp>
        <p:grpSp>
          <p:nvGrpSpPr>
            <p:cNvPr id="18" name="Group 17"/>
            <p:cNvGrpSpPr/>
            <p:nvPr userDrawn="1"/>
          </p:nvGrpSpPr>
          <p:grpSpPr>
            <a:xfrm>
              <a:off x="2023047" y="6438809"/>
              <a:ext cx="5400861" cy="430887"/>
              <a:chOff x="2023047" y="6448221"/>
              <a:chExt cx="5400861" cy="430887"/>
            </a:xfrm>
          </p:grpSpPr>
          <p:sp>
            <p:nvSpPr>
              <p:cNvPr id="19" name="TextBox 18"/>
              <p:cNvSpPr txBox="1"/>
              <p:nvPr userDrawn="1"/>
            </p:nvSpPr>
            <p:spPr>
              <a:xfrm>
                <a:off x="2023047" y="6448221"/>
                <a:ext cx="1546385" cy="430887"/>
              </a:xfrm>
              <a:prstGeom prst="rect">
                <a:avLst/>
              </a:prstGeom>
              <a:noFill/>
            </p:spPr>
            <p:txBody>
              <a:bodyPr wrap="none" rtlCol="0">
                <a:spAutoFit/>
              </a:bodyPr>
              <a:lstStyle/>
              <a:p>
                <a:r>
                  <a:rPr lang="en-GB" sz="2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Excellence</a:t>
                </a:r>
                <a:endParaRPr lang="en-GB" sz="2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p:cNvSpPr txBox="1"/>
              <p:nvPr userDrawn="1"/>
            </p:nvSpPr>
            <p:spPr>
              <a:xfrm>
                <a:off x="4068362" y="6448221"/>
                <a:ext cx="1279517" cy="430887"/>
              </a:xfrm>
              <a:prstGeom prst="rect">
                <a:avLst/>
              </a:prstGeom>
              <a:noFill/>
            </p:spPr>
            <p:txBody>
              <a:bodyPr wrap="none" rtlCol="0">
                <a:spAutoFit/>
              </a:bodyPr>
              <a:lstStyle/>
              <a:p>
                <a:r>
                  <a:rPr lang="en-GB" sz="2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Integrity</a:t>
                </a:r>
                <a:endParaRPr lang="en-GB" sz="2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p:cNvSpPr txBox="1"/>
              <p:nvPr userDrawn="1"/>
            </p:nvSpPr>
            <p:spPr>
              <a:xfrm>
                <a:off x="5805388" y="6448221"/>
                <a:ext cx="1618520" cy="430887"/>
              </a:xfrm>
              <a:prstGeom prst="rect">
                <a:avLst/>
              </a:prstGeom>
              <a:noFill/>
            </p:spPr>
            <p:txBody>
              <a:bodyPr wrap="none" rtlCol="0">
                <a:spAutoFit/>
              </a:bodyPr>
              <a:lstStyle/>
              <a:p>
                <a:r>
                  <a:rPr lang="en-GB" sz="2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Proficiency</a:t>
                </a:r>
                <a:endParaRPr lang="en-GB" sz="2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Oval 21"/>
              <p:cNvSpPr/>
              <p:nvPr userDrawn="1"/>
            </p:nvSpPr>
            <p:spPr>
              <a:xfrm>
                <a:off x="5460300" y="6618664"/>
                <a:ext cx="90000" cy="9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userDrawn="1"/>
            </p:nvSpPr>
            <p:spPr>
              <a:xfrm>
                <a:off x="3723274" y="6618664"/>
                <a:ext cx="90000" cy="9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24" name="Picture 23" descr="C:\Users\penelope.cooke\Documents\talks and presentations\BB logos and powerpoint\NEW logos for use Nov 2014\Revised Logos\Brookes Bell Group\PNG\BB Group.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0000" y="108000"/>
            <a:ext cx="1120000" cy="411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3E6790A-FAA3-400B-8799-55012CB947D8}" type="datetimeFigureOut">
              <a:rPr lang="en-GB" smtClean="0"/>
              <a:pPr/>
              <a:t>21/09/2015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94F6EA-71F3-49E0-BCE3-73D1C11B590F}" type="slidenum">
              <a:rPr lang="en-GB" smtClean="0"/>
              <a:pPr/>
              <a:t>‹#›</a:t>
            </a:fld>
            <a:endParaRPr lang="en-GB"/>
          </a:p>
        </p:txBody>
      </p:sp>
      <p:pic>
        <p:nvPicPr>
          <p:cNvPr id="12" name="Picture 2" descr="http://www.publicdomainpictures.net/pictures/50000/nahled/green-question-mark-2.jpg"/>
          <p:cNvPicPr>
            <a:picLocks noChangeAspect="1" noChangeArrowheads="1"/>
          </p:cNvPicPr>
          <p:nvPr userDrawn="1"/>
        </p:nvPicPr>
        <p:blipFill>
          <a:blip r:embed="rId2" cstate="email"/>
          <a:srcRect/>
          <a:stretch>
            <a:fillRect/>
          </a:stretch>
        </p:blipFill>
        <p:spPr bwMode="auto">
          <a:xfrm>
            <a:off x="2906640" y="1285860"/>
            <a:ext cx="3330721" cy="4214801"/>
          </a:xfrm>
          <a:prstGeom prst="rect">
            <a:avLst/>
          </a:prstGeom>
          <a:noFill/>
        </p:spPr>
      </p:pic>
      <p:sp>
        <p:nvSpPr>
          <p:cNvPr id="13" name="Title 1"/>
          <p:cNvSpPr txBox="1">
            <a:spLocks/>
          </p:cNvSpPr>
          <p:nvPr userDrawn="1"/>
        </p:nvSpPr>
        <p:spPr>
          <a:xfrm>
            <a:off x="2483768" y="-19276"/>
            <a:ext cx="4176464" cy="1417638"/>
          </a:xfrm>
          <a:prstGeom prst="rect">
            <a:avLst/>
          </a:prstGeom>
          <a:noFill/>
          <a:ln>
            <a:noFill/>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dirty="0" smtClean="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Questions?</a:t>
            </a:r>
          </a:p>
        </p:txBody>
      </p:sp>
      <p:grpSp>
        <p:nvGrpSpPr>
          <p:cNvPr id="15" name="Group 14"/>
          <p:cNvGrpSpPr/>
          <p:nvPr userDrawn="1"/>
        </p:nvGrpSpPr>
        <p:grpSpPr>
          <a:xfrm>
            <a:off x="0" y="6454497"/>
            <a:ext cx="9144000" cy="430887"/>
            <a:chOff x="0" y="6438809"/>
            <a:chExt cx="9144000" cy="430887"/>
          </a:xfrm>
        </p:grpSpPr>
        <p:sp>
          <p:nvSpPr>
            <p:cNvPr id="16" name="Rectangle 15"/>
            <p:cNvSpPr/>
            <p:nvPr userDrawn="1"/>
          </p:nvSpPr>
          <p:spPr>
            <a:xfrm>
              <a:off x="0" y="6439950"/>
              <a:ext cx="9144000" cy="428604"/>
            </a:xfrm>
            <a:prstGeom prst="rect">
              <a:avLst/>
            </a:prstGeom>
            <a:solidFill>
              <a:srgbClr val="007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latin typeface="Open Sans" panose="020B0606030504020204" pitchFamily="34" charset="0"/>
                  <a:ea typeface="Open Sans" panose="020B0606030504020204" pitchFamily="34" charset="0"/>
                  <a:cs typeface="Open Sans" panose="020B0606030504020204" pitchFamily="34" charset="0"/>
                </a:rPr>
                <a:t> </a:t>
              </a: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7" name="Group 16"/>
            <p:cNvGrpSpPr/>
            <p:nvPr userDrawn="1"/>
          </p:nvGrpSpPr>
          <p:grpSpPr>
            <a:xfrm>
              <a:off x="2023047" y="6438809"/>
              <a:ext cx="5400861" cy="430887"/>
              <a:chOff x="2023047" y="6448221"/>
              <a:chExt cx="5400861" cy="430887"/>
            </a:xfrm>
          </p:grpSpPr>
          <p:sp>
            <p:nvSpPr>
              <p:cNvPr id="18" name="TextBox 17"/>
              <p:cNvSpPr txBox="1"/>
              <p:nvPr userDrawn="1"/>
            </p:nvSpPr>
            <p:spPr>
              <a:xfrm>
                <a:off x="2023047" y="6448221"/>
                <a:ext cx="1546385" cy="430887"/>
              </a:xfrm>
              <a:prstGeom prst="rect">
                <a:avLst/>
              </a:prstGeom>
              <a:noFill/>
            </p:spPr>
            <p:txBody>
              <a:bodyPr wrap="none" rtlCol="0">
                <a:spAutoFit/>
              </a:bodyPr>
              <a:lstStyle/>
              <a:p>
                <a:r>
                  <a:rPr lang="en-GB" sz="2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Excellence</a:t>
                </a:r>
                <a:endParaRPr lang="en-GB" sz="2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p:cNvSpPr txBox="1"/>
              <p:nvPr userDrawn="1"/>
            </p:nvSpPr>
            <p:spPr>
              <a:xfrm>
                <a:off x="4068362" y="6448221"/>
                <a:ext cx="1279517" cy="430887"/>
              </a:xfrm>
              <a:prstGeom prst="rect">
                <a:avLst/>
              </a:prstGeom>
              <a:noFill/>
            </p:spPr>
            <p:txBody>
              <a:bodyPr wrap="none" rtlCol="0">
                <a:spAutoFit/>
              </a:bodyPr>
              <a:lstStyle/>
              <a:p>
                <a:r>
                  <a:rPr lang="en-GB" sz="2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Integrity</a:t>
                </a:r>
                <a:endParaRPr lang="en-GB" sz="2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p:cNvSpPr txBox="1"/>
              <p:nvPr userDrawn="1"/>
            </p:nvSpPr>
            <p:spPr>
              <a:xfrm>
                <a:off x="5805388" y="6448221"/>
                <a:ext cx="1618520" cy="430887"/>
              </a:xfrm>
              <a:prstGeom prst="rect">
                <a:avLst/>
              </a:prstGeom>
              <a:noFill/>
            </p:spPr>
            <p:txBody>
              <a:bodyPr wrap="none" rtlCol="0">
                <a:spAutoFit/>
              </a:bodyPr>
              <a:lstStyle/>
              <a:p>
                <a:r>
                  <a:rPr lang="en-GB" sz="2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Proficiency</a:t>
                </a:r>
                <a:endParaRPr lang="en-GB" sz="2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Oval 20"/>
              <p:cNvSpPr/>
              <p:nvPr userDrawn="1"/>
            </p:nvSpPr>
            <p:spPr>
              <a:xfrm>
                <a:off x="5460300" y="6618664"/>
                <a:ext cx="90000" cy="9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userDrawn="1"/>
            </p:nvSpPr>
            <p:spPr>
              <a:xfrm>
                <a:off x="3723274" y="6618664"/>
                <a:ext cx="90000" cy="9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23" name="Picture 22" descr="C:\Users\penelope.cooke\Documents\talks and presentations\BB logos and powerpoint\NEW logos for use Nov 2014\Revised Logos\Brookes Bell Group\PNG\BB Group.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20000" y="108000"/>
            <a:ext cx="1120000" cy="411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3E6790A-FAA3-400B-8799-55012CB947D8}" type="datetimeFigureOut">
              <a:rPr lang="en-GB" smtClean="0"/>
              <a:pPr/>
              <a:t>21/09/2015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94F6EA-71F3-49E0-BCE3-73D1C11B590F}" type="slidenum">
              <a:rPr lang="en-GB" smtClean="0"/>
              <a:pPr/>
              <a:t>‹#›</a:t>
            </a:fld>
            <a:endParaRPr lang="en-GB"/>
          </a:p>
        </p:txBody>
      </p:sp>
      <p:sp>
        <p:nvSpPr>
          <p:cNvPr id="8" name="TextBox 7"/>
          <p:cNvSpPr txBox="1"/>
          <p:nvPr userDrawn="1"/>
        </p:nvSpPr>
        <p:spPr>
          <a:xfrm>
            <a:off x="1890613" y="5373216"/>
            <a:ext cx="5362775" cy="584775"/>
          </a:xfrm>
          <a:prstGeom prst="rect">
            <a:avLst/>
          </a:prstGeom>
          <a:noFill/>
        </p:spPr>
        <p:txBody>
          <a:bodyPr wrap="square" rtlCol="0">
            <a:spAutoFit/>
          </a:bodyPr>
          <a:lstStyle/>
          <a:p>
            <a:pPr algn="ctr"/>
            <a:r>
              <a:rPr lang="en-GB" sz="3200" baseline="0" dirty="0" smtClean="0">
                <a:solidFill>
                  <a:srgbClr val="007355"/>
                </a:solidFill>
                <a:latin typeface="Open Sans" panose="020B0606030504020204" pitchFamily="34" charset="0"/>
                <a:ea typeface="Open Sans" panose="020B0606030504020204" pitchFamily="34" charset="0"/>
                <a:cs typeface="Open Sans" panose="020B0606030504020204" pitchFamily="34" charset="0"/>
              </a:rPr>
              <a:t>for your attention</a:t>
            </a:r>
            <a:endParaRPr lang="en-GB" sz="3200" dirty="0">
              <a:solidFill>
                <a:srgbClr val="007355"/>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3" name="Group 12"/>
          <p:cNvGrpSpPr/>
          <p:nvPr userDrawn="1"/>
        </p:nvGrpSpPr>
        <p:grpSpPr>
          <a:xfrm>
            <a:off x="0" y="6454497"/>
            <a:ext cx="9144000" cy="430887"/>
            <a:chOff x="0" y="6438809"/>
            <a:chExt cx="9144000" cy="430887"/>
          </a:xfrm>
        </p:grpSpPr>
        <p:sp>
          <p:nvSpPr>
            <p:cNvPr id="16" name="Rectangle 15"/>
            <p:cNvSpPr/>
            <p:nvPr userDrawn="1"/>
          </p:nvSpPr>
          <p:spPr>
            <a:xfrm>
              <a:off x="0" y="6439950"/>
              <a:ext cx="9144000" cy="428604"/>
            </a:xfrm>
            <a:prstGeom prst="rect">
              <a:avLst/>
            </a:prstGeom>
            <a:solidFill>
              <a:srgbClr val="007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latin typeface="Franklin Gothic Medium" pitchFamily="34" charset="0"/>
                </a:rPr>
                <a:t> </a:t>
              </a:r>
              <a:endParaRPr lang="en-GB" sz="2200" dirty="0">
                <a:latin typeface="Franklin Gothic Medium" pitchFamily="34" charset="0"/>
              </a:endParaRPr>
            </a:p>
          </p:txBody>
        </p:sp>
        <p:grpSp>
          <p:nvGrpSpPr>
            <p:cNvPr id="17" name="Group 16"/>
            <p:cNvGrpSpPr/>
            <p:nvPr userDrawn="1"/>
          </p:nvGrpSpPr>
          <p:grpSpPr>
            <a:xfrm>
              <a:off x="2023047" y="6438809"/>
              <a:ext cx="5400861" cy="430887"/>
              <a:chOff x="2023047" y="6448221"/>
              <a:chExt cx="5400861" cy="430887"/>
            </a:xfrm>
          </p:grpSpPr>
          <p:sp>
            <p:nvSpPr>
              <p:cNvPr id="18" name="TextBox 17"/>
              <p:cNvSpPr txBox="1"/>
              <p:nvPr userDrawn="1"/>
            </p:nvSpPr>
            <p:spPr>
              <a:xfrm>
                <a:off x="2023047" y="6448221"/>
                <a:ext cx="1546385" cy="430887"/>
              </a:xfrm>
              <a:prstGeom prst="rect">
                <a:avLst/>
              </a:prstGeom>
              <a:noFill/>
            </p:spPr>
            <p:txBody>
              <a:bodyPr wrap="none" rtlCol="0">
                <a:spAutoFit/>
              </a:bodyPr>
              <a:lstStyle/>
              <a:p>
                <a:r>
                  <a:rPr lang="en-GB" sz="2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Excellence</a:t>
                </a:r>
                <a:endParaRPr lang="en-GB" sz="2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p:cNvSpPr txBox="1"/>
              <p:nvPr userDrawn="1"/>
            </p:nvSpPr>
            <p:spPr>
              <a:xfrm>
                <a:off x="4068362" y="6448221"/>
                <a:ext cx="1279517" cy="430887"/>
              </a:xfrm>
              <a:prstGeom prst="rect">
                <a:avLst/>
              </a:prstGeom>
              <a:noFill/>
            </p:spPr>
            <p:txBody>
              <a:bodyPr wrap="none" rtlCol="0">
                <a:spAutoFit/>
              </a:bodyPr>
              <a:lstStyle/>
              <a:p>
                <a:r>
                  <a:rPr lang="en-GB" sz="2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Integrity</a:t>
                </a:r>
                <a:endParaRPr lang="en-GB" sz="2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p:cNvSpPr txBox="1"/>
              <p:nvPr userDrawn="1"/>
            </p:nvSpPr>
            <p:spPr>
              <a:xfrm>
                <a:off x="5805388" y="6448221"/>
                <a:ext cx="1618520" cy="430887"/>
              </a:xfrm>
              <a:prstGeom prst="rect">
                <a:avLst/>
              </a:prstGeom>
              <a:noFill/>
            </p:spPr>
            <p:txBody>
              <a:bodyPr wrap="none" rtlCol="0">
                <a:spAutoFit/>
              </a:bodyPr>
              <a:lstStyle/>
              <a:p>
                <a:r>
                  <a:rPr lang="en-GB" sz="2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Proficiency</a:t>
                </a:r>
                <a:endParaRPr lang="en-GB" sz="2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Oval 20"/>
              <p:cNvSpPr/>
              <p:nvPr userDrawn="1"/>
            </p:nvSpPr>
            <p:spPr>
              <a:xfrm>
                <a:off x="5460300" y="6618664"/>
                <a:ext cx="90000" cy="9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userDrawn="1"/>
            </p:nvSpPr>
            <p:spPr>
              <a:xfrm>
                <a:off x="3723274" y="6618664"/>
                <a:ext cx="90000" cy="9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23" name="Picture 22" descr="http://salesigndesign.com/wp-content/uploads/2013/06/ThankYou-001green-posterA0h.jpg"/>
          <p:cNvPicPr>
            <a:picLocks noChangeAspect="1" noChangeArrowheads="1"/>
          </p:cNvPicPr>
          <p:nvPr userDrawn="1"/>
        </p:nvPicPr>
        <p:blipFill>
          <a:blip r:embed="rId2" cstate="print"/>
          <a:srcRect/>
          <a:stretch>
            <a:fillRect/>
          </a:stretch>
        </p:blipFill>
        <p:spPr bwMode="auto">
          <a:xfrm>
            <a:off x="1281899" y="576532"/>
            <a:ext cx="6580202" cy="4652668"/>
          </a:xfrm>
          <a:prstGeom prst="rect">
            <a:avLst/>
          </a:prstGeom>
          <a:noFill/>
        </p:spPr>
      </p:pic>
      <p:pic>
        <p:nvPicPr>
          <p:cNvPr id="24" name="Picture 23" descr="C:\Users\penelope.cooke\Documents\talks and presentations\BB logos and powerpoint\NEW logos for use Nov 2014\Revised Logos\Brookes Bell Group\PNG\BB Group.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20000" y="108000"/>
            <a:ext cx="1120000" cy="411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6790A-FAA3-400B-8799-55012CB947D8}" type="datetimeFigureOut">
              <a:rPr lang="en-GB" smtClean="0"/>
              <a:pPr/>
              <a:t>21/09/2015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4F6EA-71F3-49E0-BCE3-73D1C11B590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58" r:id="rId1"/>
    <p:sldLayoutId id="2147483649" r:id="rId2"/>
    <p:sldLayoutId id="2147483656" r:id="rId3"/>
    <p:sldLayoutId id="2147483655" r:id="rId4"/>
    <p:sldLayoutId id="2147483653" r:id="rId5"/>
    <p:sldLayoutId id="2147483654" r:id="rId6"/>
    <p:sldLayoutId id="2147483650" r:id="rId7"/>
    <p:sldLayoutId id="2147483651" r:id="rId8"/>
    <p:sldLayoutId id="2147483657" r:id="rId9"/>
    <p:sldLayoutId id="2147483659" r:id="rId10"/>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Franklin Gothic Book" pitchFamily="34" charset="0"/>
          <a:ea typeface="+mj-ea"/>
          <a:cs typeface="+mj-cs"/>
        </a:defRPr>
      </a:lvl1pPr>
    </p:titleStyle>
    <p:bodyStyle>
      <a:lvl1pPr marL="342900" indent="-342900" algn="l" defTabSz="914400" rtl="0" eaLnBrk="1" latinLnBrk="0" hangingPunct="1">
        <a:spcBef>
          <a:spcPct val="20000"/>
        </a:spcBef>
        <a:buFontTx/>
        <a:buBlip>
          <a:blip r:embed="rId12"/>
        </a:buBlip>
        <a:defRPr sz="3200" kern="1200">
          <a:solidFill>
            <a:schemeClr val="tx1"/>
          </a:solidFill>
          <a:latin typeface="Franklin Gothic Book" pitchFamily="34" charset="0"/>
          <a:ea typeface="+mn-ea"/>
          <a:cs typeface="+mn-cs"/>
        </a:defRPr>
      </a:lvl1pPr>
      <a:lvl2pPr marL="742950" indent="-285750" algn="l" defTabSz="914400" rtl="0" eaLnBrk="1" latinLnBrk="0" hangingPunct="1">
        <a:spcBef>
          <a:spcPct val="20000"/>
        </a:spcBef>
        <a:buFontTx/>
        <a:buBlip>
          <a:blip r:embed="rId12"/>
        </a:buBlip>
        <a:defRPr sz="2800" kern="1200">
          <a:solidFill>
            <a:schemeClr val="tx1"/>
          </a:solidFill>
          <a:latin typeface="Franklin Gothic Book" pitchFamily="34" charset="0"/>
          <a:ea typeface="+mn-ea"/>
          <a:cs typeface="+mn-cs"/>
        </a:defRPr>
      </a:lvl2pPr>
      <a:lvl3pPr marL="1143000" indent="-228600" algn="l" defTabSz="914400" rtl="0" eaLnBrk="1" latinLnBrk="0" hangingPunct="1">
        <a:spcBef>
          <a:spcPct val="20000"/>
        </a:spcBef>
        <a:buFontTx/>
        <a:buBlip>
          <a:blip r:embed="rId12"/>
        </a:buBlip>
        <a:defRPr sz="2400" kern="1200">
          <a:solidFill>
            <a:schemeClr val="tx1"/>
          </a:solidFill>
          <a:latin typeface="Franklin Gothic Book" pitchFamily="34" charset="0"/>
          <a:ea typeface="+mn-ea"/>
          <a:cs typeface="+mn-cs"/>
        </a:defRPr>
      </a:lvl3pPr>
      <a:lvl4pPr marL="1600200" indent="-228600" algn="l" defTabSz="914400" rtl="0" eaLnBrk="1" latinLnBrk="0" hangingPunct="1">
        <a:spcBef>
          <a:spcPct val="20000"/>
        </a:spcBef>
        <a:buFontTx/>
        <a:buBlip>
          <a:blip r:embed="rId12"/>
        </a:buBlip>
        <a:defRPr sz="2000" kern="1200">
          <a:solidFill>
            <a:schemeClr val="tx1"/>
          </a:solidFill>
          <a:latin typeface="Franklin Gothic Book" pitchFamily="34" charset="0"/>
          <a:ea typeface="+mn-ea"/>
          <a:cs typeface="+mn-cs"/>
        </a:defRPr>
      </a:lvl4pPr>
      <a:lvl5pPr marL="2057400" indent="-228600" algn="l" defTabSz="914400" rtl="0" eaLnBrk="1" latinLnBrk="0" hangingPunct="1">
        <a:spcBef>
          <a:spcPct val="20000"/>
        </a:spcBef>
        <a:buFontTx/>
        <a:buBlip>
          <a:blip r:embed="rId12"/>
        </a:buBlip>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oleObject" Target="../embeddings/oleObject1.bin"/><Relationship Id="rId7" Type="http://schemas.openxmlformats.org/officeDocument/2006/relationships/oleObject" Target="../embeddings/Microsoft_Excel_97-2003_Worksheet2.xls"/><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9.emf"/><Relationship Id="rId4" Type="http://schemas.openxmlformats.org/officeDocument/2006/relationships/oleObject" Target="../embeddings/Microsoft_Excel_97-2003_Worksheet1.xls"/></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64704"/>
            <a:ext cx="4104456" cy="4003378"/>
          </a:xfrm>
        </p:spPr>
        <p:txBody>
          <a:bodyPr/>
          <a:lstStyle/>
          <a:p>
            <a:r>
              <a:rPr lang="en-GB" dirty="0" smtClean="0"/>
              <a:t/>
            </a:r>
            <a:br>
              <a:rPr lang="en-GB" dirty="0" smtClean="0"/>
            </a:br>
            <a:r>
              <a:rPr lang="en-GB" dirty="0"/>
              <a:t/>
            </a:r>
            <a:br>
              <a:rPr lang="en-GB" dirty="0"/>
            </a:br>
            <a:r>
              <a:rPr lang="en-GB" dirty="0" smtClean="0"/>
              <a:t>IMCC 2015</a:t>
            </a:r>
            <a:r>
              <a:rPr lang="en-GB" dirty="0" smtClean="0">
                <a:latin typeface="Open Sans" panose="020B0606030504020204" pitchFamily="34" charset="0"/>
                <a:ea typeface="Open Sans" panose="020B0606030504020204" pitchFamily="34" charset="0"/>
                <a:cs typeface="Open Sans" panose="020B0606030504020204" pitchFamily="34" charset="0"/>
              </a:rPr>
              <a:t> </a:t>
            </a:r>
            <a:br>
              <a:rPr lang="en-GB" dirty="0" smtClean="0">
                <a:latin typeface="Open Sans" panose="020B0606030504020204" pitchFamily="34" charset="0"/>
                <a:ea typeface="Open Sans" panose="020B0606030504020204" pitchFamily="34" charset="0"/>
                <a:cs typeface="Open Sans" panose="020B0606030504020204" pitchFamily="34" charset="0"/>
              </a:rPr>
            </a:br>
            <a:r>
              <a:rPr lang="en-GB" dirty="0" smtClean="0">
                <a:solidFill>
                  <a:srgbClr val="FFFF00"/>
                </a:solidFill>
                <a:latin typeface="Open Sans" panose="020B0606030504020204" pitchFamily="34" charset="0"/>
                <a:ea typeface="Open Sans" panose="020B0606030504020204" pitchFamily="34" charset="0"/>
                <a:cs typeface="Open Sans" panose="020B0606030504020204" pitchFamily="34" charset="0"/>
              </a:rPr>
              <a:t>Wear</a:t>
            </a:r>
            <a:br>
              <a:rPr lang="en-GB" dirty="0" smtClean="0">
                <a:solidFill>
                  <a:srgbClr val="FFFF00"/>
                </a:solidFill>
                <a:latin typeface="Open Sans" panose="020B0606030504020204" pitchFamily="34" charset="0"/>
                <a:ea typeface="Open Sans" panose="020B0606030504020204" pitchFamily="34" charset="0"/>
                <a:cs typeface="Open Sans" panose="020B0606030504020204" pitchFamily="34" charset="0"/>
              </a:rPr>
            </a:br>
            <a:r>
              <a:rPr lang="en-GB" dirty="0" smtClean="0">
                <a:solidFill>
                  <a:srgbClr val="FFFF00"/>
                </a:solidFill>
                <a:latin typeface="Open Sans" panose="020B0606030504020204" pitchFamily="34" charset="0"/>
                <a:ea typeface="Open Sans" panose="020B0606030504020204" pitchFamily="34" charset="0"/>
                <a:cs typeface="Open Sans" panose="020B0606030504020204" pitchFamily="34" charset="0"/>
              </a:rPr>
              <a:t>versus</a:t>
            </a:r>
            <a:br>
              <a:rPr lang="en-GB" dirty="0" smtClean="0">
                <a:solidFill>
                  <a:srgbClr val="FFFF00"/>
                </a:solidFill>
                <a:latin typeface="Open Sans" panose="020B0606030504020204" pitchFamily="34" charset="0"/>
                <a:ea typeface="Open Sans" panose="020B0606030504020204" pitchFamily="34" charset="0"/>
                <a:cs typeface="Open Sans" panose="020B0606030504020204" pitchFamily="34" charset="0"/>
              </a:rPr>
            </a:br>
            <a:r>
              <a:rPr lang="en-GB" dirty="0" smtClean="0">
                <a:solidFill>
                  <a:srgbClr val="FFFF00"/>
                </a:solidFill>
                <a:latin typeface="Open Sans" panose="020B0606030504020204" pitchFamily="34" charset="0"/>
                <a:ea typeface="Open Sans" panose="020B0606030504020204" pitchFamily="34" charset="0"/>
                <a:cs typeface="Open Sans" panose="020B0606030504020204" pitchFamily="34" charset="0"/>
              </a:rPr>
              <a:t>Abnormal Wear</a:t>
            </a:r>
            <a:r>
              <a:rPr lang="en-GB" dirty="0" smtClean="0">
                <a:latin typeface="Open Sans" panose="020B0606030504020204" pitchFamily="34" charset="0"/>
                <a:ea typeface="Open Sans" panose="020B0606030504020204" pitchFamily="34" charset="0"/>
                <a:cs typeface="Open Sans" panose="020B0606030504020204" pitchFamily="34" charset="0"/>
              </a:rPr>
              <a:t/>
            </a:r>
            <a:br>
              <a:rPr lang="en-GB" dirty="0" smtClean="0">
                <a:latin typeface="Open Sans" panose="020B0606030504020204" pitchFamily="34" charset="0"/>
                <a:ea typeface="Open Sans" panose="020B0606030504020204" pitchFamily="34" charset="0"/>
                <a:cs typeface="Open Sans" panose="020B0606030504020204" pitchFamily="34" charset="0"/>
              </a:rPr>
            </a:br>
            <a:r>
              <a:rPr lang="en-GB" sz="3200" dirty="0" smtClean="0">
                <a:latin typeface="Open Sans" panose="020B0606030504020204" pitchFamily="34" charset="0"/>
                <a:ea typeface="Open Sans" panose="020B0606030504020204" pitchFamily="34" charset="0"/>
                <a:cs typeface="Open Sans" panose="020B0606030504020204" pitchFamily="34" charset="0"/>
              </a:rPr>
              <a:t>Ray Luukas</a:t>
            </a:r>
            <a:br>
              <a:rPr lang="en-GB" sz="3200" dirty="0" smtClean="0">
                <a:latin typeface="Open Sans" panose="020B0606030504020204" pitchFamily="34" charset="0"/>
                <a:ea typeface="Open Sans" panose="020B0606030504020204" pitchFamily="34" charset="0"/>
                <a:cs typeface="Open Sans" panose="020B0606030504020204" pitchFamily="34" charset="0"/>
              </a:rPr>
            </a:br>
            <a:r>
              <a:rPr lang="en-GB" sz="3200" dirty="0" smtClean="0">
                <a:latin typeface="Open Sans" panose="020B0606030504020204" pitchFamily="34" charset="0"/>
                <a:ea typeface="Open Sans" panose="020B0606030504020204" pitchFamily="34" charset="0"/>
                <a:cs typeface="Open Sans" panose="020B0606030504020204" pitchFamily="34" charset="0"/>
              </a:rPr>
              <a:t>Senior Partner</a:t>
            </a:r>
            <a:endParaRPr lang="en-GB"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8846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11560" y="980728"/>
            <a:ext cx="7848872" cy="4536503"/>
            <a:chOff x="899592" y="1412775"/>
            <a:chExt cx="7272808" cy="3949723"/>
          </a:xfrm>
        </p:grpSpPr>
        <p:pic>
          <p:nvPicPr>
            <p:cNvPr id="3074" name="Picture 2" descr="C:\Users\lizzie.bridgwater\Desktop\Presentation RJL\Edited Oil Groov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12775"/>
              <a:ext cx="7272808" cy="39497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23928" y="4797152"/>
              <a:ext cx="1656184" cy="338554"/>
            </a:xfrm>
            <a:prstGeom prst="rect">
              <a:avLst/>
            </a:prstGeom>
            <a:noFill/>
          </p:spPr>
          <p:txBody>
            <a:bodyPr wrap="square" rtlCol="0">
              <a:spAutoFit/>
            </a:bodyPr>
            <a:lstStyle/>
            <a:p>
              <a:r>
                <a:rPr lang="en-GB" sz="1600" dirty="0" smtClean="0"/>
                <a:t>Journal</a:t>
              </a:r>
              <a:endParaRPr lang="en-GB" sz="1600" dirty="0"/>
            </a:p>
          </p:txBody>
        </p:sp>
      </p:grpSp>
      <p:sp>
        <p:nvSpPr>
          <p:cNvPr id="2" name="TextBox 1"/>
          <p:cNvSpPr txBox="1"/>
          <p:nvPr/>
        </p:nvSpPr>
        <p:spPr>
          <a:xfrm>
            <a:off x="8172400" y="3429000"/>
            <a:ext cx="936104" cy="338554"/>
          </a:xfrm>
          <a:prstGeom prst="rect">
            <a:avLst/>
          </a:prstGeom>
          <a:noFill/>
        </p:spPr>
        <p:txBody>
          <a:bodyPr wrap="square" rtlCol="0">
            <a:spAutoFit/>
          </a:bodyPr>
          <a:lstStyle/>
          <a:p>
            <a:r>
              <a:rPr lang="en-GB" sz="1600" dirty="0" smtClean="0"/>
              <a:t>5 to 10 </a:t>
            </a:r>
            <a:r>
              <a:rPr lang="el-GR" sz="1600" dirty="0" smtClean="0"/>
              <a:t>μ</a:t>
            </a:r>
            <a:endParaRPr lang="en-GB" sz="1600" dirty="0"/>
          </a:p>
        </p:txBody>
      </p:sp>
      <p:cxnSp>
        <p:nvCxnSpPr>
          <p:cNvPr id="6" name="Straight Arrow Connector 5"/>
          <p:cNvCxnSpPr/>
          <p:nvPr/>
        </p:nvCxnSpPr>
        <p:spPr>
          <a:xfrm flipV="1">
            <a:off x="8604447" y="3157752"/>
            <a:ext cx="1" cy="2592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a:off x="8604447" y="3767554"/>
            <a:ext cx="1" cy="23751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8100392" y="3140968"/>
            <a:ext cx="9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100392" y="4005064"/>
            <a:ext cx="9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486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553487"/>
            <a:ext cx="6408712" cy="310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9932" y="3878866"/>
            <a:ext cx="4292127" cy="243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0788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lizzie.bridgwater\Desktop\Presentation RJL\Capture8.PNG"/>
          <p:cNvPicPr>
            <a:picLocks noGrp="1" noChangeAspect="1" noChangeArrowheads="1"/>
          </p:cNvPicPr>
          <p:nvPr>
            <p:ph type="pic" idx="13"/>
          </p:nvPr>
        </p:nvPicPr>
        <p:blipFill>
          <a:blip r:embed="rId2">
            <a:extLst>
              <a:ext uri="{28A0092B-C50C-407E-A947-70E740481C1C}">
                <a14:useLocalDpi xmlns:a14="http://schemas.microsoft.com/office/drawing/2010/main" val="0"/>
              </a:ext>
            </a:extLst>
          </a:blip>
          <a:srcRect t="2938" b="2938"/>
          <a:stretch>
            <a:fillRect/>
          </a:stretch>
        </p:blipFill>
        <p:spPr bwMode="auto">
          <a:xfrm>
            <a:off x="323528" y="692696"/>
            <a:ext cx="8568952" cy="571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005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43" y="1196752"/>
            <a:ext cx="8791045" cy="4950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498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985576834"/>
              </p:ext>
            </p:extLst>
          </p:nvPr>
        </p:nvGraphicFramePr>
        <p:xfrm>
          <a:off x="1195609" y="1698675"/>
          <a:ext cx="6773863" cy="2549525"/>
        </p:xfrm>
        <a:graphic>
          <a:graphicData uri="http://schemas.openxmlformats.org/presentationml/2006/ole">
            <mc:AlternateContent xmlns:mc="http://schemas.openxmlformats.org/markup-compatibility/2006">
              <mc:Choice xmlns:v="urn:schemas-microsoft-com:vml" Requires="v">
                <p:oleObj spid="_x0000_s3088" name="Chart" r:id="rId4" imgW="5393880" imgH="2004120" progId="Excel.Chart.8">
                  <p:embed/>
                </p:oleObj>
              </mc:Choice>
              <mc:Fallback>
                <p:oleObj name="Chart" r:id="rId4" imgW="5393880" imgH="2004120" progId="Excel.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5609" y="1698675"/>
                        <a:ext cx="6773863" cy="25495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09507964"/>
              </p:ext>
            </p:extLst>
          </p:nvPr>
        </p:nvGraphicFramePr>
        <p:xfrm>
          <a:off x="1181099" y="4437112"/>
          <a:ext cx="6781800" cy="1774825"/>
        </p:xfrm>
        <a:graphic>
          <a:graphicData uri="http://schemas.openxmlformats.org/presentationml/2006/ole">
            <mc:AlternateContent xmlns:mc="http://schemas.openxmlformats.org/markup-compatibility/2006">
              <mc:Choice xmlns:v="urn:schemas-microsoft-com:vml" Requires="v">
                <p:oleObj spid="_x0000_s3089" name="Chart" r:id="rId7" imgW="5400000" imgH="1368000" progId="Excel.Chart.8">
                  <p:embed/>
                </p:oleObj>
              </mc:Choice>
              <mc:Fallback>
                <p:oleObj name="Chart" r:id="rId7" imgW="5400000" imgH="1368000" progId="Excel.Chart.8">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1099" y="4437112"/>
                        <a:ext cx="6781800" cy="17748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Box 1"/>
          <p:cNvSpPr txBox="1">
            <a:spLocks noChangeArrowheads="1"/>
          </p:cNvSpPr>
          <p:nvPr/>
        </p:nvSpPr>
        <p:spPr bwMode="auto">
          <a:xfrm>
            <a:off x="0" y="692696"/>
            <a:ext cx="9143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r>
              <a:rPr lang="en-GB" b="1"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Crankpin Bearing Load/Oil Film Thickness</a:t>
            </a:r>
            <a:endParaRPr lang="en-GB" altLang="en-US" dirty="0"/>
          </a:p>
        </p:txBody>
      </p:sp>
    </p:spTree>
    <p:extLst>
      <p:ext uri="{BB962C8B-B14F-4D97-AF65-F5344CB8AC3E}">
        <p14:creationId xmlns:p14="http://schemas.microsoft.com/office/powerpoint/2010/main" val="27988169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780928"/>
          </a:xfrm>
        </p:spPr>
        <p:txBody>
          <a:bodyPr/>
          <a:lstStyle/>
          <a:p>
            <a:pPr algn="ctr"/>
            <a:r>
              <a:rPr lang="en-GB" dirty="0" smtClean="0">
                <a:solidFill>
                  <a:srgbClr val="007C31"/>
                </a:solidFill>
              </a:rPr>
              <a:t>Cam or Ridge Formation</a:t>
            </a:r>
            <a:br>
              <a:rPr lang="en-GB" dirty="0" smtClean="0">
                <a:solidFill>
                  <a:srgbClr val="007C31"/>
                </a:solidFill>
              </a:rPr>
            </a:br>
            <a:r>
              <a:rPr lang="en-GB" dirty="0" smtClean="0">
                <a:solidFill>
                  <a:srgbClr val="007C31"/>
                </a:solidFill>
              </a:rPr>
              <a:t>At Underside of Crankpin</a:t>
            </a:r>
            <a:br>
              <a:rPr lang="en-GB" dirty="0" smtClean="0">
                <a:solidFill>
                  <a:srgbClr val="007C31"/>
                </a:solidFill>
              </a:rPr>
            </a:br>
            <a:r>
              <a:rPr lang="en-GB" dirty="0" smtClean="0">
                <a:solidFill>
                  <a:srgbClr val="007C31"/>
                </a:solidFill>
              </a:rPr>
              <a:t>Can Cause Bearing Failure </a:t>
            </a:r>
            <a:endParaRPr lang="en-GB" dirty="0">
              <a:solidFill>
                <a:srgbClr val="007C31"/>
              </a:solidFill>
            </a:endParaRPr>
          </a:p>
        </p:txBody>
      </p:sp>
      <p:pic>
        <p:nvPicPr>
          <p:cNvPr id="8194" name="Picture 2" descr="C:\Users\lizzie.bridgwater\Desktop\Presentation RJL\Capture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2348880"/>
            <a:ext cx="6316962"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946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lizzie.bridgwater\Desktop\Presentation RJL\Capture6.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2204864"/>
            <a:ext cx="5760640" cy="40095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476672"/>
            <a:ext cx="9144000" cy="1569660"/>
          </a:xfrm>
          <a:prstGeom prst="rect">
            <a:avLst/>
          </a:prstGeom>
          <a:noFill/>
        </p:spPr>
        <p:txBody>
          <a:bodyPr wrap="square" rtlCol="0">
            <a:spAutoFit/>
          </a:bodyPr>
          <a:lstStyle/>
          <a:p>
            <a:pPr algn="ctr"/>
            <a:r>
              <a:rPr lang="en-GB" sz="3200" b="1"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Consequences for Crankshaft</a:t>
            </a:r>
          </a:p>
          <a:p>
            <a:pPr algn="ctr"/>
            <a:r>
              <a:rPr lang="en-GB" sz="3200" b="1"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Overheating/Scoring/Hardness of Crankpin</a:t>
            </a:r>
          </a:p>
          <a:p>
            <a:pPr algn="ctr"/>
            <a:r>
              <a:rPr lang="en-GB" sz="3200" b="1"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Crankshaft Condemned</a:t>
            </a:r>
            <a:endParaRPr lang="en-GB" sz="3200" b="1" dirty="0">
              <a:solidFill>
                <a:srgbClr val="007C3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Down Arrow 3"/>
          <p:cNvSpPr/>
          <p:nvPr/>
        </p:nvSpPr>
        <p:spPr>
          <a:xfrm>
            <a:off x="3347864" y="3068960"/>
            <a:ext cx="288032" cy="1126310"/>
          </a:xfrm>
          <a:prstGeom prst="downArrow">
            <a:avLst/>
          </a:prstGeom>
          <a:solidFill>
            <a:schemeClr val="bg1"/>
          </a:solid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8680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448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89" y="259855"/>
            <a:ext cx="9252520" cy="1893604"/>
          </a:xfrm>
        </p:spPr>
        <p:txBody>
          <a:bodyPr/>
          <a:lstStyle/>
          <a:p>
            <a:pPr algn="ctr"/>
            <a:r>
              <a:rPr lang="en-GB" dirty="0" smtClean="0">
                <a:solidFill>
                  <a:srgbClr val="007C31"/>
                </a:solidFill>
              </a:rPr>
              <a:t>Have You </a:t>
            </a:r>
            <a:r>
              <a:rPr lang="en-GB" dirty="0">
                <a:solidFill>
                  <a:srgbClr val="007C31"/>
                </a:solidFill>
              </a:rPr>
              <a:t>E</a:t>
            </a:r>
            <a:r>
              <a:rPr lang="en-GB" dirty="0" smtClean="0">
                <a:solidFill>
                  <a:srgbClr val="007C31"/>
                </a:solidFill>
              </a:rPr>
              <a:t>ver heard or Been Involved with “Cam Wear” for a Crankshaft Damage?:-</a:t>
            </a:r>
            <a:endParaRPr lang="en-GB" dirty="0">
              <a:solidFill>
                <a:srgbClr val="007C31"/>
              </a:solidFill>
            </a:endParaRPr>
          </a:p>
        </p:txBody>
      </p:sp>
      <p:sp>
        <p:nvSpPr>
          <p:cNvPr id="14" name="Rectangle 13"/>
          <p:cNvSpPr/>
          <p:nvPr/>
        </p:nvSpPr>
        <p:spPr>
          <a:xfrm>
            <a:off x="5630722" y="2815677"/>
            <a:ext cx="3260762" cy="2554545"/>
          </a:xfrm>
          <a:prstGeom prst="rect">
            <a:avLst/>
          </a:prstGeom>
        </p:spPr>
        <p:txBody>
          <a:bodyPr wrap="square">
            <a:spAutoFit/>
          </a:bodyPr>
          <a:lstStyle/>
          <a:p>
            <a:r>
              <a:rPr lang="en-GB" sz="3200"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A) Once?</a:t>
            </a:r>
          </a:p>
          <a:p>
            <a:endParaRPr lang="en-GB" sz="3200" dirty="0" smtClean="0">
              <a:solidFill>
                <a:srgbClr val="007C31"/>
              </a:solidFill>
              <a:latin typeface="Open Sans" panose="020B0606030504020204" pitchFamily="34" charset="0"/>
              <a:ea typeface="Open Sans" panose="020B0606030504020204" pitchFamily="34" charset="0"/>
              <a:cs typeface="Open Sans" panose="020B0606030504020204" pitchFamily="34" charset="0"/>
            </a:endParaRPr>
          </a:p>
          <a:p>
            <a:r>
              <a:rPr lang="en-GB" sz="3200"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B) More than Once?</a:t>
            </a:r>
          </a:p>
          <a:p>
            <a:endParaRPr lang="en-GB" sz="3200" dirty="0" smtClean="0">
              <a:solidFill>
                <a:srgbClr val="007C31"/>
              </a:solidFill>
              <a:latin typeface="Open Sans" panose="020B0606030504020204" pitchFamily="34" charset="0"/>
              <a:ea typeface="Open Sans" panose="020B0606030504020204" pitchFamily="34" charset="0"/>
              <a:cs typeface="Open Sans" panose="020B0606030504020204" pitchFamily="34" charset="0"/>
            </a:endParaRPr>
          </a:p>
          <a:p>
            <a:r>
              <a:rPr lang="en-GB" sz="3200"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C) Never? </a:t>
            </a:r>
            <a:endParaRPr lang="en-GB" sz="3200" dirty="0">
              <a:solidFill>
                <a:srgbClr val="007C3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3" name="Group 12"/>
          <p:cNvGrpSpPr/>
          <p:nvPr/>
        </p:nvGrpSpPr>
        <p:grpSpPr>
          <a:xfrm>
            <a:off x="395536" y="2204864"/>
            <a:ext cx="6480720" cy="3989361"/>
            <a:chOff x="899592" y="2184817"/>
            <a:chExt cx="5994714" cy="4011423"/>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744036"/>
              <a:ext cx="4370372" cy="2911401"/>
            </a:xfrm>
            <a:prstGeom prst="rect">
              <a:avLst/>
            </a:prstGeom>
            <a:ln/>
            <a:extLst/>
          </p:spPr>
          <p:style>
            <a:lnRef idx="1">
              <a:schemeClr val="accent3"/>
            </a:lnRef>
            <a:fillRef idx="2">
              <a:schemeClr val="accent3"/>
            </a:fillRef>
            <a:effectRef idx="1">
              <a:schemeClr val="accent3"/>
            </a:effectRef>
            <a:fontRef idx="minor">
              <a:schemeClr val="dk1"/>
            </a:fontRef>
          </p:style>
        </p:pic>
        <p:sp>
          <p:nvSpPr>
            <p:cNvPr id="16" name="TextBox 15"/>
            <p:cNvSpPr txBox="1"/>
            <p:nvPr/>
          </p:nvSpPr>
          <p:spPr>
            <a:xfrm>
              <a:off x="4590050" y="2184817"/>
              <a:ext cx="2304256" cy="48256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dirty="0" smtClean="0">
                  <a:latin typeface="Open Sans" panose="020B0606030504020204" pitchFamily="34" charset="0"/>
                  <a:ea typeface="Open Sans" panose="020B0606030504020204" pitchFamily="34" charset="0"/>
                  <a:cs typeface="Open Sans" panose="020B0606030504020204" pitchFamily="34" charset="0"/>
                </a:rPr>
                <a:t>Wear Strip formed by Cam/Ridge on Journal</a:t>
              </a: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7" name="Straight Arrow Connector 16"/>
            <p:cNvCxnSpPr/>
            <p:nvPr/>
          </p:nvCxnSpPr>
          <p:spPr>
            <a:xfrm flipV="1">
              <a:off x="3711659" y="2511480"/>
              <a:ext cx="1220381" cy="639478"/>
            </a:xfrm>
            <a:prstGeom prst="straightConnector1">
              <a:avLst/>
            </a:prstGeom>
            <a:ln>
              <a:tailEnd type="arrow"/>
            </a:ln>
          </p:spPr>
          <p:style>
            <a:lnRef idx="1">
              <a:schemeClr val="accent3"/>
            </a:lnRef>
            <a:fillRef idx="2">
              <a:schemeClr val="accent3"/>
            </a:fillRef>
            <a:effectRef idx="1">
              <a:schemeClr val="accent3"/>
            </a:effectRef>
            <a:fontRef idx="minor">
              <a:schemeClr val="dk1"/>
            </a:fontRef>
          </p:style>
        </p:cxnSp>
        <p:cxnSp>
          <p:nvCxnSpPr>
            <p:cNvPr id="18" name="Straight Arrow Connector 17"/>
            <p:cNvCxnSpPr/>
            <p:nvPr/>
          </p:nvCxnSpPr>
          <p:spPr>
            <a:xfrm flipH="1" flipV="1">
              <a:off x="2317636" y="3176084"/>
              <a:ext cx="288032" cy="936105"/>
            </a:xfrm>
            <a:prstGeom prst="straightConnector1">
              <a:avLst/>
            </a:prstGeom>
            <a:ln>
              <a:tailEnd type="arrow"/>
            </a:ln>
          </p:spPr>
          <p:style>
            <a:lnRef idx="1">
              <a:schemeClr val="accent3"/>
            </a:lnRef>
            <a:fillRef idx="2">
              <a:schemeClr val="accent3"/>
            </a:fillRef>
            <a:effectRef idx="1">
              <a:schemeClr val="accent3"/>
            </a:effectRef>
            <a:fontRef idx="minor">
              <a:schemeClr val="dk1"/>
            </a:fontRef>
          </p:style>
        </p:cxnSp>
        <p:sp>
          <p:nvSpPr>
            <p:cNvPr id="19" name="TextBox 18"/>
            <p:cNvSpPr txBox="1"/>
            <p:nvPr/>
          </p:nvSpPr>
          <p:spPr>
            <a:xfrm>
              <a:off x="1173281" y="2383996"/>
              <a:ext cx="2322354" cy="5458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dirty="0" smtClean="0">
                  <a:latin typeface="Open Sans" panose="020B0606030504020204" pitchFamily="34" charset="0"/>
                  <a:ea typeface="Open Sans" panose="020B0606030504020204" pitchFamily="34" charset="0"/>
                  <a:cs typeface="Open Sans" panose="020B0606030504020204" pitchFamily="34" charset="0"/>
                </a:rPr>
                <a:t>Cam wear (Convex shape in way of Oil Groove)</a:t>
              </a: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p:cNvSpPr txBox="1"/>
            <p:nvPr/>
          </p:nvSpPr>
          <p:spPr>
            <a:xfrm>
              <a:off x="949484" y="5183597"/>
              <a:ext cx="1296144" cy="48256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dirty="0" smtClean="0">
                  <a:latin typeface="Open Sans" panose="020B0606030504020204" pitchFamily="34" charset="0"/>
                  <a:ea typeface="Open Sans" panose="020B0606030504020204" pitchFamily="34" charset="0"/>
                  <a:cs typeface="Open Sans" panose="020B0606030504020204" pitchFamily="34" charset="0"/>
                </a:rPr>
                <a:t>Crankpin Journal</a:t>
              </a: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1" name="Straight Arrow Connector 20"/>
            <p:cNvCxnSpPr/>
            <p:nvPr/>
          </p:nvCxnSpPr>
          <p:spPr>
            <a:xfrm flipH="1" flipV="1">
              <a:off x="1849584" y="4832268"/>
              <a:ext cx="180020" cy="504056"/>
            </a:xfrm>
            <a:prstGeom prst="straightConnector1">
              <a:avLst/>
            </a:prstGeom>
            <a:ln>
              <a:tailEnd type="arrow"/>
            </a:ln>
          </p:spPr>
          <p:style>
            <a:lnRef idx="1">
              <a:schemeClr val="accent3"/>
            </a:lnRef>
            <a:fillRef idx="2">
              <a:schemeClr val="accent3"/>
            </a:fillRef>
            <a:effectRef idx="1">
              <a:schemeClr val="accent3"/>
            </a:effectRef>
            <a:fontRef idx="minor">
              <a:schemeClr val="dk1"/>
            </a:fontRef>
          </p:style>
        </p:cxnSp>
        <p:cxnSp>
          <p:nvCxnSpPr>
            <p:cNvPr id="22" name="Straight Arrow Connector 21"/>
            <p:cNvCxnSpPr/>
            <p:nvPr/>
          </p:nvCxnSpPr>
          <p:spPr>
            <a:xfrm flipH="1" flipV="1">
              <a:off x="4549884" y="5336324"/>
              <a:ext cx="180020" cy="504056"/>
            </a:xfrm>
            <a:prstGeom prst="straightConnector1">
              <a:avLst/>
            </a:prstGeom>
            <a:ln>
              <a:tailEnd type="arrow"/>
            </a:ln>
          </p:spPr>
          <p:style>
            <a:lnRef idx="1">
              <a:schemeClr val="accent3"/>
            </a:lnRef>
            <a:fillRef idx="2">
              <a:schemeClr val="accent3"/>
            </a:fillRef>
            <a:effectRef idx="1">
              <a:schemeClr val="accent3"/>
            </a:effectRef>
            <a:fontRef idx="minor">
              <a:schemeClr val="dk1"/>
            </a:fontRef>
          </p:style>
        </p:cxnSp>
        <p:sp>
          <p:nvSpPr>
            <p:cNvPr id="23" name="TextBox 22"/>
            <p:cNvSpPr txBox="1"/>
            <p:nvPr/>
          </p:nvSpPr>
          <p:spPr>
            <a:xfrm>
              <a:off x="3590423" y="5912379"/>
              <a:ext cx="2278961" cy="28386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dirty="0" smtClean="0">
                  <a:latin typeface="Open Sans" panose="020B0606030504020204" pitchFamily="34" charset="0"/>
                  <a:ea typeface="Open Sans" panose="020B0606030504020204" pitchFamily="34" charset="0"/>
                  <a:cs typeface="Open Sans" panose="020B0606030504020204" pitchFamily="34" charset="0"/>
                </a:rPr>
                <a:t>Oil groove in Lower Shell</a:t>
              </a: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2170019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89" y="259855"/>
            <a:ext cx="9252520" cy="1893604"/>
          </a:xfrm>
        </p:spPr>
        <p:txBody>
          <a:bodyPr/>
          <a:lstStyle/>
          <a:p>
            <a:pPr algn="ctr"/>
            <a:r>
              <a:rPr lang="en-GB" dirty="0" smtClean="0">
                <a:solidFill>
                  <a:srgbClr val="007C31"/>
                </a:solidFill>
              </a:rPr>
              <a:t>Do you consider “Cam” or “Ridge” Wear of Crankpins:-</a:t>
            </a:r>
            <a:endParaRPr lang="en-GB" dirty="0">
              <a:solidFill>
                <a:srgbClr val="007C31"/>
              </a:solidFill>
            </a:endParaRPr>
          </a:p>
        </p:txBody>
      </p:sp>
      <p:sp>
        <p:nvSpPr>
          <p:cNvPr id="14" name="Rectangle 13"/>
          <p:cNvSpPr/>
          <p:nvPr/>
        </p:nvSpPr>
        <p:spPr>
          <a:xfrm>
            <a:off x="5119962" y="2815677"/>
            <a:ext cx="3771522" cy="2062103"/>
          </a:xfrm>
          <a:prstGeom prst="rect">
            <a:avLst/>
          </a:prstGeom>
        </p:spPr>
        <p:txBody>
          <a:bodyPr wrap="square">
            <a:spAutoFit/>
          </a:bodyPr>
          <a:lstStyle/>
          <a:p>
            <a:pPr algn="ctr"/>
            <a:r>
              <a:rPr lang="en-GB" sz="3200" dirty="0">
                <a:solidFill>
                  <a:srgbClr val="007C31"/>
                </a:solidFill>
                <a:latin typeface="Open Sans" panose="020B0606030504020204" pitchFamily="34" charset="0"/>
                <a:ea typeface="Open Sans" panose="020B0606030504020204" pitchFamily="34" charset="0"/>
                <a:cs typeface="Open Sans" panose="020B0606030504020204" pitchFamily="34" charset="0"/>
              </a:rPr>
              <a:t/>
            </a:r>
            <a:br>
              <a:rPr lang="en-GB" sz="3200" dirty="0">
                <a:solidFill>
                  <a:srgbClr val="007C31"/>
                </a:solidFill>
                <a:latin typeface="Open Sans" panose="020B0606030504020204" pitchFamily="34" charset="0"/>
                <a:ea typeface="Open Sans" panose="020B0606030504020204" pitchFamily="34" charset="0"/>
                <a:cs typeface="Open Sans" panose="020B0606030504020204" pitchFamily="34" charset="0"/>
              </a:rPr>
            </a:br>
            <a:r>
              <a:rPr lang="en-GB" sz="3200" dirty="0">
                <a:solidFill>
                  <a:srgbClr val="007C31"/>
                </a:solidFill>
                <a:latin typeface="Open Sans" panose="020B0606030504020204" pitchFamily="34" charset="0"/>
                <a:ea typeface="Open Sans" panose="020B0606030504020204" pitchFamily="34" charset="0"/>
                <a:cs typeface="Open Sans" panose="020B0606030504020204" pitchFamily="34" charset="0"/>
              </a:rPr>
              <a:t>A</a:t>
            </a:r>
            <a:r>
              <a:rPr lang="en-GB" sz="3200"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 Normal </a:t>
            </a:r>
            <a:r>
              <a:rPr lang="en-GB" sz="3200" dirty="0">
                <a:solidFill>
                  <a:srgbClr val="007C31"/>
                </a:solidFill>
                <a:latin typeface="Open Sans" panose="020B0606030504020204" pitchFamily="34" charset="0"/>
                <a:ea typeface="Open Sans" panose="020B0606030504020204" pitchFamily="34" charset="0"/>
                <a:cs typeface="Open Sans" panose="020B0606030504020204" pitchFamily="34" charset="0"/>
              </a:rPr>
              <a:t>W</a:t>
            </a:r>
            <a:r>
              <a:rPr lang="en-GB" sz="3200"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ear?</a:t>
            </a:r>
          </a:p>
          <a:p>
            <a:pPr algn="ctr"/>
            <a:r>
              <a:rPr lang="en-GB" sz="3200" dirty="0">
                <a:solidFill>
                  <a:srgbClr val="007C31"/>
                </a:solidFill>
                <a:latin typeface="Open Sans" panose="020B0606030504020204" pitchFamily="34" charset="0"/>
                <a:ea typeface="Open Sans" panose="020B0606030504020204" pitchFamily="34" charset="0"/>
                <a:cs typeface="Open Sans" panose="020B0606030504020204" pitchFamily="34" charset="0"/>
              </a:rPr>
              <a:t/>
            </a:r>
            <a:br>
              <a:rPr lang="en-GB" sz="3200" dirty="0">
                <a:solidFill>
                  <a:srgbClr val="007C31"/>
                </a:solidFill>
                <a:latin typeface="Open Sans" panose="020B0606030504020204" pitchFamily="34" charset="0"/>
                <a:ea typeface="Open Sans" panose="020B0606030504020204" pitchFamily="34" charset="0"/>
                <a:cs typeface="Open Sans" panose="020B0606030504020204" pitchFamily="34" charset="0"/>
              </a:rPr>
            </a:br>
            <a:r>
              <a:rPr lang="en-GB" sz="3200"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    B) Abnormal Wear? </a:t>
            </a:r>
            <a:endParaRPr lang="en-GB" sz="3200" dirty="0">
              <a:solidFill>
                <a:srgbClr val="007C3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3" name="Group 12"/>
          <p:cNvGrpSpPr/>
          <p:nvPr/>
        </p:nvGrpSpPr>
        <p:grpSpPr>
          <a:xfrm>
            <a:off x="395536" y="2204864"/>
            <a:ext cx="6480720" cy="3989361"/>
            <a:chOff x="899592" y="2184817"/>
            <a:chExt cx="5994714" cy="4011423"/>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744036"/>
              <a:ext cx="4370372" cy="2911401"/>
            </a:xfrm>
            <a:prstGeom prst="rect">
              <a:avLst/>
            </a:prstGeom>
            <a:ln/>
            <a:extLst/>
          </p:spPr>
          <p:style>
            <a:lnRef idx="1">
              <a:schemeClr val="accent3"/>
            </a:lnRef>
            <a:fillRef idx="2">
              <a:schemeClr val="accent3"/>
            </a:fillRef>
            <a:effectRef idx="1">
              <a:schemeClr val="accent3"/>
            </a:effectRef>
            <a:fontRef idx="minor">
              <a:schemeClr val="dk1"/>
            </a:fontRef>
          </p:style>
        </p:pic>
        <p:sp>
          <p:nvSpPr>
            <p:cNvPr id="16" name="TextBox 15"/>
            <p:cNvSpPr txBox="1"/>
            <p:nvPr/>
          </p:nvSpPr>
          <p:spPr>
            <a:xfrm>
              <a:off x="4590050" y="2184817"/>
              <a:ext cx="2304256" cy="48256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dirty="0" smtClean="0">
                  <a:latin typeface="Open Sans" panose="020B0606030504020204" pitchFamily="34" charset="0"/>
                  <a:ea typeface="Open Sans" panose="020B0606030504020204" pitchFamily="34" charset="0"/>
                  <a:cs typeface="Open Sans" panose="020B0606030504020204" pitchFamily="34" charset="0"/>
                </a:rPr>
                <a:t>Wear Strip formed by Cam/Ridge on Journal</a:t>
              </a: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7" name="Straight Arrow Connector 16"/>
            <p:cNvCxnSpPr/>
            <p:nvPr/>
          </p:nvCxnSpPr>
          <p:spPr>
            <a:xfrm flipV="1">
              <a:off x="3711659" y="2511480"/>
              <a:ext cx="1220381" cy="639478"/>
            </a:xfrm>
            <a:prstGeom prst="straightConnector1">
              <a:avLst/>
            </a:prstGeom>
            <a:ln>
              <a:tailEnd type="arrow"/>
            </a:ln>
          </p:spPr>
          <p:style>
            <a:lnRef idx="1">
              <a:schemeClr val="accent3"/>
            </a:lnRef>
            <a:fillRef idx="2">
              <a:schemeClr val="accent3"/>
            </a:fillRef>
            <a:effectRef idx="1">
              <a:schemeClr val="accent3"/>
            </a:effectRef>
            <a:fontRef idx="minor">
              <a:schemeClr val="dk1"/>
            </a:fontRef>
          </p:style>
        </p:cxnSp>
        <p:cxnSp>
          <p:nvCxnSpPr>
            <p:cNvPr id="18" name="Straight Arrow Connector 17"/>
            <p:cNvCxnSpPr/>
            <p:nvPr/>
          </p:nvCxnSpPr>
          <p:spPr>
            <a:xfrm flipH="1" flipV="1">
              <a:off x="2317636" y="3176084"/>
              <a:ext cx="288032" cy="936105"/>
            </a:xfrm>
            <a:prstGeom prst="straightConnector1">
              <a:avLst/>
            </a:prstGeom>
            <a:ln>
              <a:tailEnd type="arrow"/>
            </a:ln>
          </p:spPr>
          <p:style>
            <a:lnRef idx="1">
              <a:schemeClr val="accent3"/>
            </a:lnRef>
            <a:fillRef idx="2">
              <a:schemeClr val="accent3"/>
            </a:fillRef>
            <a:effectRef idx="1">
              <a:schemeClr val="accent3"/>
            </a:effectRef>
            <a:fontRef idx="minor">
              <a:schemeClr val="dk1"/>
            </a:fontRef>
          </p:style>
        </p:cxnSp>
        <p:sp>
          <p:nvSpPr>
            <p:cNvPr id="19" name="TextBox 18"/>
            <p:cNvSpPr txBox="1"/>
            <p:nvPr/>
          </p:nvSpPr>
          <p:spPr>
            <a:xfrm>
              <a:off x="1173281" y="2383996"/>
              <a:ext cx="2322354" cy="5458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dirty="0" smtClean="0">
                  <a:latin typeface="Open Sans" panose="020B0606030504020204" pitchFamily="34" charset="0"/>
                  <a:ea typeface="Open Sans" panose="020B0606030504020204" pitchFamily="34" charset="0"/>
                  <a:cs typeface="Open Sans" panose="020B0606030504020204" pitchFamily="34" charset="0"/>
                </a:rPr>
                <a:t>Cam wear (Convex shape in way of Oil Groove)</a:t>
              </a: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p:cNvSpPr txBox="1"/>
            <p:nvPr/>
          </p:nvSpPr>
          <p:spPr>
            <a:xfrm>
              <a:off x="949484" y="5183597"/>
              <a:ext cx="1296144" cy="48256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dirty="0" smtClean="0">
                  <a:latin typeface="Open Sans" panose="020B0606030504020204" pitchFamily="34" charset="0"/>
                  <a:ea typeface="Open Sans" panose="020B0606030504020204" pitchFamily="34" charset="0"/>
                  <a:cs typeface="Open Sans" panose="020B0606030504020204" pitchFamily="34" charset="0"/>
                </a:rPr>
                <a:t>Crankpin Journal</a:t>
              </a: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1" name="Straight Arrow Connector 20"/>
            <p:cNvCxnSpPr/>
            <p:nvPr/>
          </p:nvCxnSpPr>
          <p:spPr>
            <a:xfrm flipH="1" flipV="1">
              <a:off x="1849584" y="4832268"/>
              <a:ext cx="180020" cy="504056"/>
            </a:xfrm>
            <a:prstGeom prst="straightConnector1">
              <a:avLst/>
            </a:prstGeom>
            <a:ln>
              <a:tailEnd type="arrow"/>
            </a:ln>
          </p:spPr>
          <p:style>
            <a:lnRef idx="1">
              <a:schemeClr val="accent3"/>
            </a:lnRef>
            <a:fillRef idx="2">
              <a:schemeClr val="accent3"/>
            </a:fillRef>
            <a:effectRef idx="1">
              <a:schemeClr val="accent3"/>
            </a:effectRef>
            <a:fontRef idx="minor">
              <a:schemeClr val="dk1"/>
            </a:fontRef>
          </p:style>
        </p:cxnSp>
        <p:cxnSp>
          <p:nvCxnSpPr>
            <p:cNvPr id="22" name="Straight Arrow Connector 21"/>
            <p:cNvCxnSpPr/>
            <p:nvPr/>
          </p:nvCxnSpPr>
          <p:spPr>
            <a:xfrm flipH="1" flipV="1">
              <a:off x="4549884" y="5336324"/>
              <a:ext cx="180020" cy="504056"/>
            </a:xfrm>
            <a:prstGeom prst="straightConnector1">
              <a:avLst/>
            </a:prstGeom>
            <a:ln>
              <a:tailEnd type="arrow"/>
            </a:ln>
          </p:spPr>
          <p:style>
            <a:lnRef idx="1">
              <a:schemeClr val="accent3"/>
            </a:lnRef>
            <a:fillRef idx="2">
              <a:schemeClr val="accent3"/>
            </a:fillRef>
            <a:effectRef idx="1">
              <a:schemeClr val="accent3"/>
            </a:effectRef>
            <a:fontRef idx="minor">
              <a:schemeClr val="dk1"/>
            </a:fontRef>
          </p:style>
        </p:cxnSp>
        <p:sp>
          <p:nvSpPr>
            <p:cNvPr id="23" name="TextBox 22"/>
            <p:cNvSpPr txBox="1"/>
            <p:nvPr/>
          </p:nvSpPr>
          <p:spPr>
            <a:xfrm>
              <a:off x="3590423" y="5912379"/>
              <a:ext cx="2278961" cy="28386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dirty="0" smtClean="0">
                  <a:latin typeface="Open Sans" panose="020B0606030504020204" pitchFamily="34" charset="0"/>
                  <a:ea typeface="Open Sans" panose="020B0606030504020204" pitchFamily="34" charset="0"/>
                  <a:cs typeface="Open Sans" panose="020B0606030504020204" pitchFamily="34" charset="0"/>
                </a:rPr>
                <a:t>Oil groove in Lower Shell</a:t>
              </a: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2025081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767" t="50552"/>
          <a:stretch/>
        </p:blipFill>
        <p:spPr bwMode="auto">
          <a:xfrm>
            <a:off x="4860032" y="4389984"/>
            <a:ext cx="2239630" cy="169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4406" r="49492"/>
          <a:stretch/>
        </p:blipFill>
        <p:spPr bwMode="auto">
          <a:xfrm>
            <a:off x="1270160" y="4192549"/>
            <a:ext cx="2961958" cy="1895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017" b="49982"/>
          <a:stretch/>
        </p:blipFill>
        <p:spPr bwMode="auto">
          <a:xfrm>
            <a:off x="4651390" y="2452461"/>
            <a:ext cx="2448272" cy="193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3320" b="47952"/>
          <a:stretch/>
        </p:blipFill>
        <p:spPr bwMode="auto">
          <a:xfrm>
            <a:off x="1568128" y="2403957"/>
            <a:ext cx="2262378" cy="1788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07642" y="0"/>
            <a:ext cx="9036358" cy="2420888"/>
          </a:xfrm>
        </p:spPr>
        <p:txBody>
          <a:bodyPr/>
          <a:lstStyle/>
          <a:p>
            <a:pPr algn="ctr"/>
            <a:r>
              <a:rPr lang="en-GB"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Definition of Wear</a:t>
            </a:r>
            <a:br>
              <a:rPr lang="en-GB"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br>
            <a:r>
              <a:rPr lang="en-GB" dirty="0">
                <a:solidFill>
                  <a:srgbClr val="007C31"/>
                </a:solidFill>
                <a:latin typeface="Open Sans" panose="020B0606030504020204" pitchFamily="34" charset="0"/>
                <a:ea typeface="Open Sans" panose="020B0606030504020204" pitchFamily="34" charset="0"/>
                <a:cs typeface="Open Sans" panose="020B0606030504020204" pitchFamily="34" charset="0"/>
              </a:rPr>
              <a:t/>
            </a:r>
            <a:br>
              <a:rPr lang="en-GB" dirty="0">
                <a:solidFill>
                  <a:srgbClr val="007C31"/>
                </a:solidFill>
                <a:latin typeface="Open Sans" panose="020B0606030504020204" pitchFamily="34" charset="0"/>
                <a:ea typeface="Open Sans" panose="020B0606030504020204" pitchFamily="34" charset="0"/>
                <a:cs typeface="Open Sans" panose="020B0606030504020204" pitchFamily="34" charset="0"/>
              </a:rPr>
            </a:br>
            <a:r>
              <a:rPr lang="en-GB" b="0"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a:t>
            </a:r>
            <a:r>
              <a:rPr lang="en-GB" b="0" i="1"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Wear is defined as the loss or removal of material from a surface.”</a:t>
            </a:r>
            <a:endParaRPr lang="en-GB" b="0" i="1" dirty="0">
              <a:solidFill>
                <a:srgbClr val="007C3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48251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69332"/>
            <a:ext cx="4032448" cy="4524315"/>
          </a:xfr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2000" dirty="0">
                <a:solidFill>
                  <a:srgbClr val="24795E"/>
                </a:solidFill>
              </a:rPr>
              <a:t>Scenario (A)</a:t>
            </a:r>
            <a:r>
              <a:rPr lang="en-GB" sz="2000" b="0" dirty="0">
                <a:solidFill>
                  <a:srgbClr val="24795E"/>
                </a:solidFill>
              </a:rPr>
              <a:t/>
            </a:r>
            <a:br>
              <a:rPr lang="en-GB" sz="2000" b="0" dirty="0">
                <a:solidFill>
                  <a:srgbClr val="24795E"/>
                </a:solidFill>
              </a:rPr>
            </a:br>
            <a:r>
              <a:rPr lang="en-GB" sz="2000" b="0" dirty="0">
                <a:solidFill>
                  <a:srgbClr val="24795E"/>
                </a:solidFill>
              </a:rPr>
              <a:t/>
            </a:r>
            <a:br>
              <a:rPr lang="en-GB" sz="2000" b="0" dirty="0">
                <a:solidFill>
                  <a:srgbClr val="24795E"/>
                </a:solidFill>
              </a:rPr>
            </a:br>
            <a:r>
              <a:rPr lang="en-GB" sz="2000" b="0" dirty="0">
                <a:solidFill>
                  <a:srgbClr val="24795E"/>
                </a:solidFill>
              </a:rPr>
              <a:t>After just 1,500 running hours no.5 crankpin bearing suffers catastrophic failure resulting in the crankshaft being condemned due hardness/scoring being too deep for machining.  </a:t>
            </a:r>
            <a:br>
              <a:rPr lang="en-GB" sz="2000" b="0" dirty="0">
                <a:solidFill>
                  <a:srgbClr val="24795E"/>
                </a:solidFill>
              </a:rPr>
            </a:br>
            <a:r>
              <a:rPr lang="en-GB" sz="2000" b="0" dirty="0">
                <a:solidFill>
                  <a:srgbClr val="24795E"/>
                </a:solidFill>
              </a:rPr>
              <a:t/>
            </a:r>
            <a:br>
              <a:rPr lang="en-GB" sz="2000" b="0" dirty="0">
                <a:solidFill>
                  <a:srgbClr val="24795E"/>
                </a:solidFill>
              </a:rPr>
            </a:br>
            <a:r>
              <a:rPr lang="en-GB" sz="2000" b="0" dirty="0">
                <a:solidFill>
                  <a:srgbClr val="24795E"/>
                </a:solidFill>
              </a:rPr>
              <a:t>Inspection of other crankpins and bearings points to advanced “cam” wear being responsible.</a:t>
            </a:r>
            <a:r>
              <a:rPr lang="en-GB" sz="2400" b="0" dirty="0">
                <a:solidFill>
                  <a:srgbClr val="24795E"/>
                </a:solidFill>
              </a:rPr>
              <a:t/>
            </a:r>
            <a:br>
              <a:rPr lang="en-GB" sz="2400" b="0" dirty="0">
                <a:solidFill>
                  <a:srgbClr val="24795E"/>
                </a:solidFill>
              </a:rPr>
            </a:br>
            <a:r>
              <a:rPr lang="en-GB" sz="2400" b="0" dirty="0">
                <a:solidFill>
                  <a:srgbClr val="24795E"/>
                </a:solidFill>
              </a:rPr>
              <a:t/>
            </a:r>
            <a:br>
              <a:rPr lang="en-GB" sz="2400" b="0" dirty="0">
                <a:solidFill>
                  <a:srgbClr val="24795E"/>
                </a:solidFill>
              </a:rPr>
            </a:br>
            <a:endParaRPr lang="en-GB" sz="2400" b="0" dirty="0">
              <a:solidFill>
                <a:srgbClr val="24795E"/>
              </a:solidFill>
            </a:endParaRPr>
          </a:p>
        </p:txBody>
      </p:sp>
      <p:pic>
        <p:nvPicPr>
          <p:cNvPr id="3" name="Content Placeholder 2" descr="C:\Users\lizzie.bridgwater\Desktop\Presentation RJL\Capture6.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53404" y="1423007"/>
            <a:ext cx="4394604" cy="30587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2936" y="5373216"/>
            <a:ext cx="9417616" cy="1138773"/>
          </a:xfrm>
          <a:prstGeom prst="rect">
            <a:avLst/>
          </a:prstGeom>
        </p:spPr>
        <p:txBody>
          <a:bodyPr wrap="square">
            <a:spAutoFit/>
          </a:bodyPr>
          <a:lstStyle/>
          <a:p>
            <a:pPr marL="457200" indent="-457200">
              <a:buAutoNum type="alphaUcParenR"/>
            </a:pPr>
            <a:r>
              <a:rPr lang="en-GB" sz="2400"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Is this a “damage” with costs for repair recoverable under a hull policy?</a:t>
            </a:r>
            <a:endParaRPr lang="en-GB" sz="2400" dirty="0">
              <a:solidFill>
                <a:srgbClr val="007C3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AutoNum type="alphaUcParenR"/>
            </a:pPr>
            <a:endParaRPr lang="en-GB" sz="2000" dirty="0" smtClean="0">
              <a:solidFill>
                <a:srgbClr val="007C3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AutoNum type="alphaUcParenR"/>
            </a:pPr>
            <a:r>
              <a:rPr lang="en-GB" sz="2400"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A consequence of wear and tear and so not recoverable.</a:t>
            </a:r>
            <a:endParaRPr lang="en-GB"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787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28396"/>
            <a:ext cx="4248472" cy="5636908"/>
          </a:xfrm>
        </p:spPr>
        <p:style>
          <a:lnRef idx="1">
            <a:schemeClr val="accent3"/>
          </a:lnRef>
          <a:fillRef idx="2">
            <a:schemeClr val="accent3"/>
          </a:fillRef>
          <a:effectRef idx="1">
            <a:schemeClr val="accent3"/>
          </a:effectRef>
          <a:fontRef idx="minor">
            <a:schemeClr val="dk1"/>
          </a:fontRef>
        </p:style>
        <p:txBody>
          <a:bodyPr vert="horz" wrap="square" lIns="91440" tIns="45720" rIns="91440" bIns="45720" rtlCol="0" anchor="ctr">
            <a:spAutoFit/>
          </a:bodyPr>
          <a:lstStyle/>
          <a:p>
            <a:pPr algn="ctr"/>
            <a:r>
              <a:rPr lang="en-GB" sz="2000" dirty="0">
                <a:solidFill>
                  <a:srgbClr val="24795E"/>
                </a:solidFill>
              </a:rPr>
              <a:t>Scenario (B)</a:t>
            </a:r>
            <a:br>
              <a:rPr lang="en-GB" sz="2000" dirty="0">
                <a:solidFill>
                  <a:srgbClr val="24795E"/>
                </a:solidFill>
              </a:rPr>
            </a:br>
            <a:r>
              <a:rPr lang="en-GB" sz="2000" dirty="0">
                <a:solidFill>
                  <a:srgbClr val="24795E"/>
                </a:solidFill>
              </a:rPr>
              <a:t/>
            </a:r>
            <a:br>
              <a:rPr lang="en-GB" sz="2000" dirty="0">
                <a:solidFill>
                  <a:srgbClr val="24795E"/>
                </a:solidFill>
              </a:rPr>
            </a:br>
            <a:r>
              <a:rPr lang="en-GB" sz="2000" b="0" dirty="0">
                <a:solidFill>
                  <a:srgbClr val="24795E"/>
                </a:solidFill>
              </a:rPr>
              <a:t>No.5 crankpin bearing shells are renewed as a normal part of routine maintenance. OEM new bearing shells are fitted but suffer catastrophic failure after just 500 running hours.  </a:t>
            </a:r>
            <a:br>
              <a:rPr lang="en-GB" sz="2000" b="0" dirty="0">
                <a:solidFill>
                  <a:srgbClr val="24795E"/>
                </a:solidFill>
              </a:rPr>
            </a:br>
            <a:r>
              <a:rPr lang="en-GB" sz="2000" b="0" dirty="0">
                <a:solidFill>
                  <a:srgbClr val="24795E"/>
                </a:solidFill>
              </a:rPr>
              <a:t/>
            </a:r>
            <a:br>
              <a:rPr lang="en-GB" sz="2000" b="0" dirty="0">
                <a:solidFill>
                  <a:srgbClr val="24795E"/>
                </a:solidFill>
              </a:rPr>
            </a:br>
            <a:r>
              <a:rPr lang="en-GB" sz="2000" b="0" dirty="0">
                <a:solidFill>
                  <a:srgbClr val="24795E"/>
                </a:solidFill>
              </a:rPr>
              <a:t>Again, the crankshaft is condemned.  Investigations reveal that the crankpin had formed a ridge over the previous 15,000 hours of service because of long term cam wear and the new bearing failed because of lack of clearance at this high spot.</a:t>
            </a:r>
            <a:br>
              <a:rPr lang="en-GB" sz="2000" b="0" dirty="0">
                <a:solidFill>
                  <a:srgbClr val="24795E"/>
                </a:solidFill>
              </a:rPr>
            </a:br>
            <a:endParaRPr lang="en-GB" sz="2000" b="0" dirty="0">
              <a:solidFill>
                <a:srgbClr val="24795E"/>
              </a:solidFill>
            </a:endParaRPr>
          </a:p>
        </p:txBody>
      </p:sp>
      <p:pic>
        <p:nvPicPr>
          <p:cNvPr id="3" name="Content Placeholder 2" descr="C:\Users\lizzie.bridgwater\Desktop\Presentation RJL\Capture6.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4008" y="1772816"/>
            <a:ext cx="4394604" cy="3058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091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42754"/>
            <a:ext cx="4572000" cy="5201424"/>
          </a:xfrm>
        </p:spPr>
        <p:style>
          <a:lnRef idx="1">
            <a:schemeClr val="accent3"/>
          </a:lnRef>
          <a:fillRef idx="2">
            <a:schemeClr val="accent3"/>
          </a:fillRef>
          <a:effectRef idx="1">
            <a:schemeClr val="accent3"/>
          </a:effectRef>
          <a:fontRef idx="minor">
            <a:schemeClr val="dk1"/>
          </a:fontRef>
        </p:style>
        <p:txBody>
          <a:bodyPr vert="horz" wrap="square" lIns="91440" tIns="45720" rIns="91440" bIns="45720" rtlCol="0" anchor="ctr">
            <a:spAutoFit/>
          </a:bodyPr>
          <a:lstStyle/>
          <a:p>
            <a:pPr algn="l"/>
            <a:r>
              <a:rPr lang="en-GB" sz="2000" dirty="0">
                <a:solidFill>
                  <a:srgbClr val="24795E"/>
                </a:solidFill>
              </a:rPr>
              <a:t>Scenario (B) continued…</a:t>
            </a:r>
            <a:r>
              <a:rPr lang="en-GB" sz="2400" dirty="0">
                <a:solidFill>
                  <a:srgbClr val="24795E"/>
                </a:solidFill>
              </a:rPr>
              <a:t/>
            </a:r>
            <a:br>
              <a:rPr lang="en-GB" sz="2400" dirty="0">
                <a:solidFill>
                  <a:srgbClr val="24795E"/>
                </a:solidFill>
              </a:rPr>
            </a:br>
            <a:r>
              <a:rPr lang="en-GB" sz="2400" b="0" dirty="0">
                <a:solidFill>
                  <a:srgbClr val="24795E"/>
                </a:solidFill>
              </a:rPr>
              <a:t/>
            </a:r>
            <a:br>
              <a:rPr lang="en-GB" sz="2400" b="0" dirty="0">
                <a:solidFill>
                  <a:srgbClr val="24795E"/>
                </a:solidFill>
              </a:rPr>
            </a:br>
            <a:r>
              <a:rPr lang="en-GB" sz="2000" b="0" dirty="0" smtClean="0">
                <a:solidFill>
                  <a:srgbClr val="24795E"/>
                </a:solidFill>
              </a:rPr>
              <a:t>A)	Is </a:t>
            </a:r>
            <a:r>
              <a:rPr lang="en-GB" sz="2000" b="0" dirty="0">
                <a:solidFill>
                  <a:srgbClr val="24795E"/>
                </a:solidFill>
              </a:rPr>
              <a:t>this a “damage” with costs 	for </a:t>
            </a:r>
            <a:r>
              <a:rPr lang="en-GB" sz="2000" b="0" dirty="0" smtClean="0">
                <a:solidFill>
                  <a:srgbClr val="24795E"/>
                </a:solidFill>
              </a:rPr>
              <a:t>repair </a:t>
            </a:r>
            <a:r>
              <a:rPr lang="en-GB" sz="2000" b="0" dirty="0">
                <a:solidFill>
                  <a:srgbClr val="24795E"/>
                </a:solidFill>
              </a:rPr>
              <a:t>recoverable </a:t>
            </a:r>
            <a:r>
              <a:rPr lang="en-GB" sz="2000" b="0" dirty="0" smtClean="0">
                <a:solidFill>
                  <a:srgbClr val="24795E"/>
                </a:solidFill>
              </a:rPr>
              <a:t>under a 	hull policy</a:t>
            </a:r>
            <a:r>
              <a:rPr lang="en-GB" sz="2000" b="0" dirty="0">
                <a:solidFill>
                  <a:srgbClr val="24795E"/>
                </a:solidFill>
              </a:rPr>
              <a:t>?</a:t>
            </a:r>
            <a:br>
              <a:rPr lang="en-GB" sz="2000" b="0" dirty="0">
                <a:solidFill>
                  <a:srgbClr val="24795E"/>
                </a:solidFill>
              </a:rPr>
            </a:br>
            <a:r>
              <a:rPr lang="en-GB" sz="2000" b="0" dirty="0">
                <a:solidFill>
                  <a:srgbClr val="24795E"/>
                </a:solidFill>
              </a:rPr>
              <a:t/>
            </a:r>
            <a:br>
              <a:rPr lang="en-GB" sz="2000" b="0" dirty="0">
                <a:solidFill>
                  <a:srgbClr val="24795E"/>
                </a:solidFill>
              </a:rPr>
            </a:br>
            <a:r>
              <a:rPr lang="en-GB" sz="2000" b="0" dirty="0" smtClean="0">
                <a:solidFill>
                  <a:srgbClr val="24795E"/>
                </a:solidFill>
              </a:rPr>
              <a:t>B</a:t>
            </a:r>
            <a:r>
              <a:rPr lang="en-GB" sz="2000" b="0" dirty="0">
                <a:solidFill>
                  <a:srgbClr val="24795E"/>
                </a:solidFill>
              </a:rPr>
              <a:t>)	A consequence of wear and </a:t>
            </a:r>
            <a:r>
              <a:rPr lang="en-GB" sz="2000" b="0" dirty="0" smtClean="0">
                <a:solidFill>
                  <a:srgbClr val="24795E"/>
                </a:solidFill>
              </a:rPr>
              <a:t>	tear not	recoverable</a:t>
            </a:r>
            <a:r>
              <a:rPr lang="en-GB" sz="2000" b="0" dirty="0">
                <a:solidFill>
                  <a:srgbClr val="24795E"/>
                </a:solidFill>
              </a:rPr>
              <a:t>.</a:t>
            </a:r>
            <a:br>
              <a:rPr lang="en-GB" sz="2000" b="0" dirty="0">
                <a:solidFill>
                  <a:srgbClr val="24795E"/>
                </a:solidFill>
              </a:rPr>
            </a:br>
            <a:r>
              <a:rPr lang="en-GB" sz="2000" b="0" dirty="0">
                <a:solidFill>
                  <a:srgbClr val="24795E"/>
                </a:solidFill>
              </a:rPr>
              <a:t/>
            </a:r>
            <a:br>
              <a:rPr lang="en-GB" sz="2000" b="0" dirty="0">
                <a:solidFill>
                  <a:srgbClr val="24795E"/>
                </a:solidFill>
              </a:rPr>
            </a:br>
            <a:r>
              <a:rPr lang="en-GB" sz="2000" b="0" dirty="0" smtClean="0">
                <a:solidFill>
                  <a:srgbClr val="24795E"/>
                </a:solidFill>
              </a:rPr>
              <a:t>C</a:t>
            </a:r>
            <a:r>
              <a:rPr lang="en-GB" sz="2000" b="0" dirty="0">
                <a:solidFill>
                  <a:srgbClr val="24795E"/>
                </a:solidFill>
              </a:rPr>
              <a:t>)	Crew negligence </a:t>
            </a:r>
            <a:r>
              <a:rPr lang="en-GB" sz="2000" b="0" dirty="0" smtClean="0">
                <a:solidFill>
                  <a:srgbClr val="24795E"/>
                </a:solidFill>
              </a:rPr>
              <a:t>because they 	failed to notice </a:t>
            </a:r>
            <a:r>
              <a:rPr lang="en-GB" sz="2000" b="0" dirty="0">
                <a:solidFill>
                  <a:srgbClr val="24795E"/>
                </a:solidFill>
              </a:rPr>
              <a:t>the “cam” </a:t>
            </a:r>
            <a:r>
              <a:rPr lang="en-GB" sz="2000" b="0" dirty="0" smtClean="0">
                <a:solidFill>
                  <a:srgbClr val="24795E"/>
                </a:solidFill>
              </a:rPr>
              <a:t>or 	“</a:t>
            </a:r>
            <a:r>
              <a:rPr lang="en-GB" sz="2000" b="0" dirty="0">
                <a:solidFill>
                  <a:srgbClr val="24795E"/>
                </a:solidFill>
              </a:rPr>
              <a:t>ridge” formed </a:t>
            </a:r>
            <a:r>
              <a:rPr lang="en-GB" sz="2000" b="0" dirty="0" smtClean="0">
                <a:solidFill>
                  <a:srgbClr val="24795E"/>
                </a:solidFill>
              </a:rPr>
              <a:t>at the 	underside of </a:t>
            </a:r>
            <a:r>
              <a:rPr lang="en-GB" sz="2000" b="0" dirty="0">
                <a:solidFill>
                  <a:srgbClr val="24795E"/>
                </a:solidFill>
              </a:rPr>
              <a:t>the </a:t>
            </a:r>
            <a:r>
              <a:rPr lang="en-GB" sz="2000" b="0" dirty="0" smtClean="0">
                <a:solidFill>
                  <a:srgbClr val="24795E"/>
                </a:solidFill>
              </a:rPr>
              <a:t>crankpin and 	so recoverable under the 	policy</a:t>
            </a:r>
            <a:r>
              <a:rPr lang="en-GB" sz="2000" dirty="0" smtClean="0">
                <a:solidFill>
                  <a:srgbClr val="24795E"/>
                </a:solidFill>
              </a:rPr>
              <a:t>.</a:t>
            </a:r>
            <a:r>
              <a:rPr lang="en-GB" sz="2400" dirty="0">
                <a:solidFill>
                  <a:srgbClr val="24795E"/>
                </a:solidFill>
              </a:rPr>
              <a:t/>
            </a:r>
            <a:br>
              <a:rPr lang="en-GB" sz="2400" dirty="0">
                <a:solidFill>
                  <a:srgbClr val="24795E"/>
                </a:solidFill>
              </a:rPr>
            </a:br>
            <a:endParaRPr lang="en-GB" sz="2400" dirty="0">
              <a:solidFill>
                <a:srgbClr val="24795E"/>
              </a:solidFill>
            </a:endParaRPr>
          </a:p>
        </p:txBody>
      </p:sp>
      <p:pic>
        <p:nvPicPr>
          <p:cNvPr id="4" name="Picture 2" descr="C:\Users\lizzie.bridgwater\Desktop\Presentation RJL\Capture6.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01676" y="2132857"/>
            <a:ext cx="4034819"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8011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488" y="2003622"/>
            <a:ext cx="8735023" cy="3086490"/>
          </a:xfrm>
        </p:spPr>
        <p:txBody>
          <a:bodyPr>
            <a:normAutofit/>
          </a:bodyPr>
          <a:lstStyle/>
          <a:p>
            <a:pPr algn="just"/>
            <a:r>
              <a:rPr lang="en-GB" sz="3200" dirty="0" smtClean="0">
                <a:solidFill>
                  <a:srgbClr val="007C31"/>
                </a:solidFill>
              </a:rPr>
              <a:t>Normal wear is that which follows a typical Bathtub Process until the end of it’s expected service life; hopefully worn component being replaced before reaching the failure zone.  Expected wear patterns; stable levels of wear debris generated</a:t>
            </a:r>
            <a:r>
              <a:rPr lang="en-GB" sz="2400" dirty="0" smtClean="0">
                <a:solidFill>
                  <a:srgbClr val="007C31"/>
                </a:solidFill>
              </a:rPr>
              <a:t>. </a:t>
            </a:r>
          </a:p>
          <a:p>
            <a:pPr lvl="4"/>
            <a:endParaRPr lang="en-GB" b="1" dirty="0" smtClean="0">
              <a:solidFill>
                <a:srgbClr val="007C31"/>
              </a:solidFill>
              <a:latin typeface="Open Sans" panose="020B0606030504020204" pitchFamily="34" charset="0"/>
              <a:ea typeface="Open Sans" panose="020B0606030504020204" pitchFamily="34" charset="0"/>
              <a:cs typeface="Open Sans" panose="020B0606030504020204" pitchFamily="34" charset="0"/>
            </a:endParaRPr>
          </a:p>
          <a:p>
            <a:pPr lvl="4"/>
            <a:endParaRPr lang="en-GB" b="1" dirty="0" smtClean="0">
              <a:solidFill>
                <a:srgbClr val="007C3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p:cNvSpPr txBox="1"/>
          <p:nvPr/>
        </p:nvSpPr>
        <p:spPr>
          <a:xfrm>
            <a:off x="0" y="755993"/>
            <a:ext cx="9144000" cy="584775"/>
          </a:xfrm>
          <a:prstGeom prst="rect">
            <a:avLst/>
          </a:prstGeom>
          <a:noFill/>
        </p:spPr>
        <p:txBody>
          <a:bodyPr wrap="square" rtlCol="0">
            <a:spAutoFit/>
          </a:bodyPr>
          <a:lstStyle/>
          <a:p>
            <a:pPr algn="ctr"/>
            <a:r>
              <a:rPr lang="en-GB" sz="3200" b="1"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Summary</a:t>
            </a:r>
            <a:endParaRPr lang="en-GB" sz="32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19592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930" y="2034699"/>
            <a:ext cx="8476140" cy="3024336"/>
          </a:xfrm>
        </p:spPr>
        <p:txBody>
          <a:bodyPr>
            <a:noAutofit/>
          </a:bodyPr>
          <a:lstStyle/>
          <a:p>
            <a:r>
              <a:rPr lang="en-GB" sz="3200" dirty="0" smtClean="0">
                <a:solidFill>
                  <a:srgbClr val="007C31"/>
                </a:solidFill>
              </a:rPr>
              <a:t>Abnormal wear is that which causes limits/tolerances being reached, or failure occurring, prematurely; exhibits unusual wear patterns; high level of wear debris generated, etc.</a:t>
            </a:r>
          </a:p>
          <a:p>
            <a:pPr marL="1828800" lvl="4" indent="0">
              <a:buNone/>
            </a:pPr>
            <a:endParaRPr lang="en-GB" sz="3200" b="1" dirty="0" smtClean="0">
              <a:solidFill>
                <a:srgbClr val="007C31"/>
              </a:solidFill>
            </a:endParaRPr>
          </a:p>
        </p:txBody>
      </p:sp>
      <p:sp>
        <p:nvSpPr>
          <p:cNvPr id="4" name="TextBox 3"/>
          <p:cNvSpPr txBox="1"/>
          <p:nvPr/>
        </p:nvSpPr>
        <p:spPr>
          <a:xfrm>
            <a:off x="0" y="755993"/>
            <a:ext cx="9144000" cy="584775"/>
          </a:xfrm>
          <a:prstGeom prst="rect">
            <a:avLst/>
          </a:prstGeom>
          <a:noFill/>
        </p:spPr>
        <p:txBody>
          <a:bodyPr wrap="square" rtlCol="0">
            <a:spAutoFit/>
          </a:bodyPr>
          <a:lstStyle/>
          <a:p>
            <a:pPr algn="ctr"/>
            <a:r>
              <a:rPr lang="en-GB" sz="3200" b="1"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Summary</a:t>
            </a:r>
            <a:endParaRPr lang="en-GB" sz="32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74207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br>
              <a:rPr lang="en-GB" dirty="0" smtClean="0"/>
            </a:br>
            <a:r>
              <a:rPr lang="en-GB" dirty="0"/>
              <a:t/>
            </a:r>
            <a:br>
              <a:rPr lang="en-GB" dirty="0"/>
            </a:br>
            <a:endParaRPr lang="en-GB" dirty="0"/>
          </a:p>
        </p:txBody>
      </p:sp>
      <p:sp>
        <p:nvSpPr>
          <p:cNvPr id="3" name="Content Placeholder 2"/>
          <p:cNvSpPr>
            <a:spLocks noGrp="1"/>
          </p:cNvSpPr>
          <p:nvPr>
            <p:ph idx="1"/>
          </p:nvPr>
        </p:nvSpPr>
        <p:spPr>
          <a:xfrm>
            <a:off x="332513" y="1628800"/>
            <a:ext cx="8478973" cy="4896544"/>
          </a:xfrm>
        </p:spPr>
        <p:txBody>
          <a:bodyPr>
            <a:normAutofit lnSpcReduction="10000"/>
          </a:bodyPr>
          <a:lstStyle/>
          <a:p>
            <a:pPr marL="0" indent="0">
              <a:buNone/>
            </a:pPr>
            <a:r>
              <a:rPr lang="en-GB" sz="2400" dirty="0" smtClean="0">
                <a:solidFill>
                  <a:srgbClr val="007C31"/>
                </a:solidFill>
              </a:rPr>
              <a:t>Cam or Ridge wear of Crankpins is a wear phenomenon associated with:-</a:t>
            </a:r>
          </a:p>
          <a:p>
            <a:pPr marL="0" indent="0">
              <a:buNone/>
            </a:pPr>
            <a:endParaRPr lang="en-GB" sz="2400" dirty="0" smtClean="0">
              <a:solidFill>
                <a:srgbClr val="007C31"/>
              </a:solidFill>
            </a:endParaRPr>
          </a:p>
          <a:p>
            <a:pPr lvl="4"/>
            <a:r>
              <a:rPr lang="en-GB" sz="2400"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Modern </a:t>
            </a:r>
            <a:r>
              <a:rPr lang="en-GB" sz="2400" dirty="0">
                <a:solidFill>
                  <a:srgbClr val="007C31"/>
                </a:solidFill>
                <a:latin typeface="Open Sans" panose="020B0606030504020204" pitchFamily="34" charset="0"/>
                <a:ea typeface="Open Sans" panose="020B0606030504020204" pitchFamily="34" charset="0"/>
                <a:cs typeface="Open Sans" panose="020B0606030504020204" pitchFamily="34" charset="0"/>
              </a:rPr>
              <a:t>highly rated medium speed 4-stroke </a:t>
            </a:r>
            <a:r>
              <a:rPr lang="en-GB" sz="2400"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marine diesel engines</a:t>
            </a:r>
            <a:r>
              <a:rPr lang="en-GB" sz="2400" dirty="0">
                <a:solidFill>
                  <a:srgbClr val="007C31"/>
                </a:solidFill>
                <a:latin typeface="Open Sans" panose="020B0606030504020204" pitchFamily="34" charset="0"/>
                <a:ea typeface="Open Sans" panose="020B0606030504020204" pitchFamily="34" charset="0"/>
                <a:cs typeface="Open Sans" panose="020B0606030504020204" pitchFamily="34" charset="0"/>
              </a:rPr>
              <a:t>.</a:t>
            </a:r>
          </a:p>
          <a:p>
            <a:pPr lvl="4"/>
            <a:r>
              <a:rPr lang="en-GB" sz="2400" dirty="0">
                <a:solidFill>
                  <a:srgbClr val="007C31"/>
                </a:solidFill>
                <a:latin typeface="Open Sans" panose="020B0606030504020204" pitchFamily="34" charset="0"/>
                <a:ea typeface="Open Sans" panose="020B0606030504020204" pitchFamily="34" charset="0"/>
                <a:cs typeface="Open Sans" panose="020B0606030504020204" pitchFamily="34" charset="0"/>
              </a:rPr>
              <a:t>Semi–oil grooved bearings i.e. </a:t>
            </a:r>
            <a:r>
              <a:rPr lang="en-GB" sz="2400"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only the bottom shell oil </a:t>
            </a:r>
            <a:r>
              <a:rPr lang="en-GB" sz="2400" dirty="0">
                <a:solidFill>
                  <a:srgbClr val="007C31"/>
                </a:solidFill>
                <a:latin typeface="Open Sans" panose="020B0606030504020204" pitchFamily="34" charset="0"/>
                <a:ea typeface="Open Sans" panose="020B0606030504020204" pitchFamily="34" charset="0"/>
                <a:cs typeface="Open Sans" panose="020B0606030504020204" pitchFamily="34" charset="0"/>
              </a:rPr>
              <a:t>grooved.</a:t>
            </a:r>
          </a:p>
          <a:p>
            <a:pPr lvl="4"/>
            <a:r>
              <a:rPr lang="en-GB" sz="2400" dirty="0">
                <a:solidFill>
                  <a:srgbClr val="007C31"/>
                </a:solidFill>
                <a:latin typeface="Open Sans" panose="020B0606030504020204" pitchFamily="34" charset="0"/>
                <a:ea typeface="Open Sans" panose="020B0606030504020204" pitchFamily="34" charset="0"/>
                <a:cs typeface="Open Sans" panose="020B0606030504020204" pitchFamily="34" charset="0"/>
              </a:rPr>
              <a:t>Harder bearing materials, i.e. aluminium/tin as apposed to softer lead/tin white metals.</a:t>
            </a:r>
          </a:p>
          <a:p>
            <a:pPr lvl="4"/>
            <a:r>
              <a:rPr lang="en-GB" sz="2400" dirty="0">
                <a:solidFill>
                  <a:srgbClr val="007C31"/>
                </a:solidFill>
                <a:latin typeface="Open Sans" panose="020B0606030504020204" pitchFamily="34" charset="0"/>
                <a:ea typeface="Open Sans" panose="020B0606030504020204" pitchFamily="34" charset="0"/>
                <a:cs typeface="Open Sans" panose="020B0606030504020204" pitchFamily="34" charset="0"/>
              </a:rPr>
              <a:t>Oil contamination which accelerates cam wear. </a:t>
            </a:r>
          </a:p>
          <a:p>
            <a:pPr lvl="4"/>
            <a:r>
              <a:rPr lang="en-GB" sz="2400"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Crankpin bearing failure shortly after a new bearing has fitted.</a:t>
            </a:r>
            <a:endParaRPr lang="en-GB" sz="2400" dirty="0">
              <a:solidFill>
                <a:srgbClr val="007C31"/>
              </a:solidFill>
              <a:latin typeface="Open Sans" panose="020B0606030504020204" pitchFamily="34" charset="0"/>
              <a:ea typeface="Open Sans" panose="020B0606030504020204" pitchFamily="34" charset="0"/>
              <a:cs typeface="Open Sans" panose="020B0606030504020204" pitchFamily="34" charset="0"/>
            </a:endParaRPr>
          </a:p>
          <a:p>
            <a:pPr marL="1828800" lvl="4" indent="0">
              <a:buNone/>
            </a:pPr>
            <a:endParaRPr lang="en-GB" b="1" dirty="0" smtClean="0">
              <a:solidFill>
                <a:srgbClr val="007C31"/>
              </a:solidFill>
              <a:latin typeface="Open Sans" panose="020B0606030504020204" pitchFamily="34" charset="0"/>
              <a:ea typeface="Open Sans" panose="020B0606030504020204" pitchFamily="34" charset="0"/>
              <a:cs typeface="Open Sans" panose="020B0606030504020204" pitchFamily="34" charset="0"/>
            </a:endParaRPr>
          </a:p>
          <a:p>
            <a:pPr lvl="4"/>
            <a:endParaRPr lang="en-GB" b="1" dirty="0" smtClean="0">
              <a:solidFill>
                <a:srgbClr val="007C31"/>
              </a:solidFill>
              <a:latin typeface="Open Sans" panose="020B0606030504020204" pitchFamily="34" charset="0"/>
              <a:ea typeface="Open Sans" panose="020B0606030504020204" pitchFamily="34" charset="0"/>
              <a:cs typeface="Open Sans" panose="020B0606030504020204" pitchFamily="34" charset="0"/>
            </a:endParaRPr>
          </a:p>
          <a:p>
            <a:pPr lvl="4"/>
            <a:endParaRPr lang="en-GB" b="1" dirty="0" smtClean="0">
              <a:solidFill>
                <a:srgbClr val="007C3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p:cNvSpPr txBox="1"/>
          <p:nvPr/>
        </p:nvSpPr>
        <p:spPr>
          <a:xfrm>
            <a:off x="0" y="755993"/>
            <a:ext cx="9144000" cy="584775"/>
          </a:xfrm>
          <a:prstGeom prst="rect">
            <a:avLst/>
          </a:prstGeom>
          <a:noFill/>
        </p:spPr>
        <p:txBody>
          <a:bodyPr wrap="square" rtlCol="0">
            <a:spAutoFit/>
          </a:bodyPr>
          <a:lstStyle/>
          <a:p>
            <a:pPr algn="ctr"/>
            <a:r>
              <a:rPr lang="en-GB" sz="3200" b="1"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Summary</a:t>
            </a:r>
            <a:endParaRPr lang="en-GB" sz="32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86189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br>
              <a:rPr lang="en-GB" dirty="0" smtClean="0"/>
            </a:br>
            <a:r>
              <a:rPr lang="en-GB" dirty="0"/>
              <a:t/>
            </a:r>
            <a:br>
              <a:rPr lang="en-GB" dirty="0"/>
            </a:br>
            <a:endParaRPr lang="en-GB" dirty="0"/>
          </a:p>
        </p:txBody>
      </p:sp>
      <p:sp>
        <p:nvSpPr>
          <p:cNvPr id="3" name="Content Placeholder 2"/>
          <p:cNvSpPr>
            <a:spLocks noGrp="1"/>
          </p:cNvSpPr>
          <p:nvPr>
            <p:ph idx="1"/>
          </p:nvPr>
        </p:nvSpPr>
        <p:spPr>
          <a:xfrm>
            <a:off x="251520" y="1700808"/>
            <a:ext cx="8721080" cy="3960440"/>
          </a:xfrm>
        </p:spPr>
        <p:txBody>
          <a:bodyPr>
            <a:normAutofit fontScale="92500" lnSpcReduction="20000"/>
          </a:bodyPr>
          <a:lstStyle/>
          <a:p>
            <a:pPr marL="342900" lvl="4" indent="-342900">
              <a:buBlip>
                <a:blip r:embed="rId2"/>
              </a:buBlip>
            </a:pPr>
            <a:r>
              <a:rPr lang="en-GB" sz="3500"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Cam or ridge wear is </a:t>
            </a:r>
            <a:r>
              <a:rPr lang="en-GB" sz="3500" dirty="0">
                <a:solidFill>
                  <a:srgbClr val="007C31"/>
                </a:solidFill>
                <a:latin typeface="Open Sans" panose="020B0606030504020204" pitchFamily="34" charset="0"/>
                <a:ea typeface="Open Sans" panose="020B0606030504020204" pitchFamily="34" charset="0"/>
                <a:cs typeface="Open Sans" panose="020B0606030504020204" pitchFamily="34" charset="0"/>
              </a:rPr>
              <a:t>difficult to detect visually during normal </a:t>
            </a:r>
            <a:r>
              <a:rPr lang="en-GB" sz="3500"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inspection because:-</a:t>
            </a:r>
          </a:p>
          <a:p>
            <a:pPr marL="0" lvl="4" indent="0">
              <a:buNone/>
            </a:pPr>
            <a:endParaRPr lang="en-GB" sz="3500" dirty="0" smtClean="0">
              <a:solidFill>
                <a:srgbClr val="007C31"/>
              </a:solidFill>
              <a:latin typeface="Open Sans" panose="020B0606030504020204" pitchFamily="34" charset="0"/>
              <a:ea typeface="Open Sans" panose="020B0606030504020204" pitchFamily="34" charset="0"/>
              <a:cs typeface="Open Sans" panose="020B0606030504020204" pitchFamily="34" charset="0"/>
            </a:endParaRPr>
          </a:p>
          <a:p>
            <a:pPr marL="342900" lvl="4" indent="-342900">
              <a:buBlip>
                <a:blip r:embed="rId2"/>
              </a:buBlip>
            </a:pPr>
            <a:r>
              <a:rPr lang="en-GB" sz="3200"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It is at the underside of the crankpin.</a:t>
            </a:r>
          </a:p>
          <a:p>
            <a:pPr marL="342900" lvl="4" indent="-342900">
              <a:buBlip>
                <a:blip r:embed="rId2"/>
              </a:buBlip>
            </a:pPr>
            <a:r>
              <a:rPr lang="en-GB" sz="3200"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It may be only 5 to 10 microns high.</a:t>
            </a:r>
          </a:p>
          <a:p>
            <a:pPr marL="342900" lvl="4" indent="-342900">
              <a:buBlip>
                <a:blip r:embed="rId2"/>
              </a:buBlip>
            </a:pPr>
            <a:r>
              <a:rPr lang="en-GB" sz="3200"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It will tend to be a smooth “bump” rather than a sharp edged ridge.</a:t>
            </a:r>
          </a:p>
          <a:p>
            <a:pPr marL="342900" lvl="4" indent="-342900">
              <a:buBlip>
                <a:blip r:embed="rId2"/>
              </a:buBlip>
            </a:pPr>
            <a:r>
              <a:rPr lang="en-GB" sz="3200"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Careful </a:t>
            </a:r>
            <a:r>
              <a:rPr lang="en-GB" sz="3200" dirty="0" err="1" smtClean="0">
                <a:solidFill>
                  <a:srgbClr val="007C31"/>
                </a:solidFill>
                <a:latin typeface="Open Sans" panose="020B0606030504020204" pitchFamily="34" charset="0"/>
                <a:ea typeface="Open Sans" panose="020B0606030504020204" pitchFamily="34" charset="0"/>
                <a:cs typeface="Open Sans" panose="020B0606030504020204" pitchFamily="34" charset="0"/>
              </a:rPr>
              <a:t>micrometer</a:t>
            </a:r>
            <a:r>
              <a:rPr lang="en-GB" sz="3200"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 measurements and “blueing” techniques will be needed.</a:t>
            </a:r>
          </a:p>
          <a:p>
            <a:pPr marL="342900" lvl="4" indent="-342900">
              <a:buBlip>
                <a:blip r:embed="rId2"/>
              </a:buBlip>
            </a:pPr>
            <a:endParaRPr lang="en-GB" sz="3200" dirty="0" smtClean="0">
              <a:solidFill>
                <a:srgbClr val="007C31"/>
              </a:solidFill>
              <a:latin typeface="Open Sans" panose="020B0606030504020204" pitchFamily="34" charset="0"/>
              <a:ea typeface="Open Sans" panose="020B0606030504020204" pitchFamily="34" charset="0"/>
              <a:cs typeface="Open Sans" panose="020B0606030504020204" pitchFamily="34" charset="0"/>
            </a:endParaRPr>
          </a:p>
          <a:p>
            <a:pPr marL="0" lvl="4" indent="0">
              <a:buNone/>
            </a:pPr>
            <a:endParaRPr lang="en-GB" sz="3200" dirty="0">
              <a:solidFill>
                <a:srgbClr val="007C31"/>
              </a:solidFill>
              <a:latin typeface="Open Sans" panose="020B0606030504020204" pitchFamily="34" charset="0"/>
              <a:ea typeface="Open Sans" panose="020B0606030504020204" pitchFamily="34" charset="0"/>
              <a:cs typeface="Open Sans" panose="020B0606030504020204" pitchFamily="34" charset="0"/>
            </a:endParaRPr>
          </a:p>
          <a:p>
            <a:pPr marL="0" lvl="4" indent="0">
              <a:buNone/>
            </a:pPr>
            <a:endParaRPr lang="en-GB" sz="3200" dirty="0" smtClean="0">
              <a:solidFill>
                <a:srgbClr val="007C31"/>
              </a:solidFill>
              <a:latin typeface="Open Sans" panose="020B0606030504020204" pitchFamily="34" charset="0"/>
              <a:ea typeface="Open Sans" panose="020B0606030504020204" pitchFamily="34" charset="0"/>
              <a:cs typeface="Open Sans" panose="020B0606030504020204" pitchFamily="34" charset="0"/>
            </a:endParaRPr>
          </a:p>
          <a:p>
            <a:pPr marL="0" lvl="4" indent="0">
              <a:buNone/>
            </a:pPr>
            <a:endParaRPr lang="en-GB" sz="3200" dirty="0">
              <a:solidFill>
                <a:srgbClr val="007C31"/>
              </a:solidFill>
              <a:latin typeface="Open Sans" panose="020B0606030504020204" pitchFamily="34" charset="0"/>
              <a:ea typeface="Open Sans" panose="020B0606030504020204" pitchFamily="34" charset="0"/>
              <a:cs typeface="Open Sans" panose="020B0606030504020204" pitchFamily="34" charset="0"/>
            </a:endParaRPr>
          </a:p>
          <a:p>
            <a:pPr lvl="4"/>
            <a:endParaRPr lang="en-GB" sz="3200" dirty="0" smtClean="0">
              <a:solidFill>
                <a:srgbClr val="007C31"/>
              </a:solidFill>
              <a:latin typeface="Open Sans" panose="020B0606030504020204" pitchFamily="34" charset="0"/>
              <a:ea typeface="Open Sans" panose="020B0606030504020204" pitchFamily="34" charset="0"/>
              <a:cs typeface="Open Sans" panose="020B0606030504020204" pitchFamily="34" charset="0"/>
            </a:endParaRPr>
          </a:p>
          <a:p>
            <a:pPr lvl="4"/>
            <a:endParaRPr lang="en-GB" sz="3200" dirty="0" smtClean="0">
              <a:solidFill>
                <a:srgbClr val="007C31"/>
              </a:solidFill>
              <a:latin typeface="Open Sans" panose="020B0606030504020204" pitchFamily="34" charset="0"/>
              <a:ea typeface="Open Sans" panose="020B0606030504020204" pitchFamily="34" charset="0"/>
              <a:cs typeface="Open Sans" panose="020B0606030504020204" pitchFamily="34" charset="0"/>
            </a:endParaRPr>
          </a:p>
          <a:p>
            <a:pPr marL="1828800" lvl="4" indent="0">
              <a:buNone/>
            </a:pPr>
            <a:endParaRPr lang="en-GB" sz="3200" dirty="0" smtClean="0">
              <a:solidFill>
                <a:srgbClr val="007C3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p:cNvSpPr txBox="1"/>
          <p:nvPr/>
        </p:nvSpPr>
        <p:spPr>
          <a:xfrm>
            <a:off x="35496" y="774195"/>
            <a:ext cx="9144000" cy="584775"/>
          </a:xfrm>
          <a:prstGeom prst="rect">
            <a:avLst/>
          </a:prstGeom>
          <a:noFill/>
        </p:spPr>
        <p:txBody>
          <a:bodyPr wrap="square" rtlCol="0">
            <a:spAutoFit/>
          </a:bodyPr>
          <a:lstStyle/>
          <a:p>
            <a:pPr algn="ctr"/>
            <a:r>
              <a:rPr lang="en-GB" sz="3200" b="1"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Summary</a:t>
            </a:r>
            <a:endParaRPr lang="en-GB" sz="32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29467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br>
              <a:rPr lang="en-GB" dirty="0" smtClean="0"/>
            </a:br>
            <a:r>
              <a:rPr lang="en-GB" dirty="0"/>
              <a:t/>
            </a:r>
            <a:br>
              <a:rPr lang="en-GB" dirty="0"/>
            </a:br>
            <a:endParaRPr lang="en-GB" dirty="0"/>
          </a:p>
        </p:txBody>
      </p:sp>
      <p:sp>
        <p:nvSpPr>
          <p:cNvPr id="3" name="Content Placeholder 2"/>
          <p:cNvSpPr>
            <a:spLocks noGrp="1"/>
          </p:cNvSpPr>
          <p:nvPr>
            <p:ph idx="1"/>
          </p:nvPr>
        </p:nvSpPr>
        <p:spPr>
          <a:xfrm>
            <a:off x="179512" y="2420888"/>
            <a:ext cx="8712968" cy="2088232"/>
          </a:xfrm>
        </p:spPr>
        <p:txBody>
          <a:bodyPr>
            <a:normAutofit/>
          </a:bodyPr>
          <a:lstStyle/>
          <a:p>
            <a:pPr marL="342900" lvl="4" indent="-342900" algn="just">
              <a:buBlip>
                <a:blip r:embed="rId2"/>
              </a:buBlip>
            </a:pPr>
            <a:r>
              <a:rPr lang="en-GB" sz="3200"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Pay </a:t>
            </a:r>
            <a:r>
              <a:rPr lang="en-GB" sz="3200" dirty="0">
                <a:solidFill>
                  <a:srgbClr val="007C31"/>
                </a:solidFill>
                <a:latin typeface="Open Sans" panose="020B0606030504020204" pitchFamily="34" charset="0"/>
                <a:ea typeface="Open Sans" panose="020B0606030504020204" pitchFamily="34" charset="0"/>
                <a:cs typeface="Open Sans" panose="020B0606030504020204" pitchFamily="34" charset="0"/>
              </a:rPr>
              <a:t>attention to the engine </a:t>
            </a:r>
            <a:r>
              <a:rPr lang="en-GB" sz="3200"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makers’ service </a:t>
            </a:r>
            <a:r>
              <a:rPr lang="en-GB" sz="3200" dirty="0">
                <a:solidFill>
                  <a:srgbClr val="007C31"/>
                </a:solidFill>
                <a:latin typeface="Open Sans" panose="020B0606030504020204" pitchFamily="34" charset="0"/>
                <a:ea typeface="Open Sans" panose="020B0606030504020204" pitchFamily="34" charset="0"/>
                <a:cs typeface="Open Sans" panose="020B0606030504020204" pitchFamily="34" charset="0"/>
              </a:rPr>
              <a:t>bulletins that refer to “cam” or “ridge” wear and follow their guidelines to detect and deal with same</a:t>
            </a:r>
            <a:r>
              <a:rPr lang="en-GB" sz="3200"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a:t>
            </a:r>
          </a:p>
          <a:p>
            <a:pPr marL="0" lvl="4" indent="0">
              <a:buNone/>
            </a:pPr>
            <a:endParaRPr lang="en-GB" sz="2000" dirty="0">
              <a:solidFill>
                <a:srgbClr val="007C31"/>
              </a:solidFill>
              <a:latin typeface="Open Sans" panose="020B0606030504020204" pitchFamily="34" charset="0"/>
              <a:ea typeface="Open Sans" panose="020B0606030504020204" pitchFamily="34" charset="0"/>
              <a:cs typeface="Open Sans" panose="020B0606030504020204" pitchFamily="34" charset="0"/>
            </a:endParaRPr>
          </a:p>
          <a:p>
            <a:pPr marL="1828800" lvl="4" indent="0">
              <a:buNone/>
            </a:pPr>
            <a:endParaRPr lang="en-GB" dirty="0" smtClean="0">
              <a:solidFill>
                <a:srgbClr val="007C31"/>
              </a:solidFill>
              <a:latin typeface="Open Sans" panose="020B0606030504020204" pitchFamily="34" charset="0"/>
              <a:ea typeface="Open Sans" panose="020B0606030504020204" pitchFamily="34" charset="0"/>
              <a:cs typeface="Open Sans" panose="020B0606030504020204" pitchFamily="34" charset="0"/>
            </a:endParaRPr>
          </a:p>
          <a:p>
            <a:pPr lvl="4"/>
            <a:endParaRPr lang="en-GB" dirty="0" smtClean="0">
              <a:solidFill>
                <a:srgbClr val="007C31"/>
              </a:solidFill>
              <a:latin typeface="Open Sans" panose="020B0606030504020204" pitchFamily="34" charset="0"/>
              <a:ea typeface="Open Sans" panose="020B0606030504020204" pitchFamily="34" charset="0"/>
              <a:cs typeface="Open Sans" panose="020B0606030504020204" pitchFamily="34" charset="0"/>
            </a:endParaRPr>
          </a:p>
          <a:p>
            <a:pPr lvl="4"/>
            <a:endParaRPr lang="en-GB" dirty="0" smtClean="0">
              <a:solidFill>
                <a:srgbClr val="007C3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p:cNvSpPr txBox="1"/>
          <p:nvPr/>
        </p:nvSpPr>
        <p:spPr>
          <a:xfrm>
            <a:off x="0" y="755993"/>
            <a:ext cx="9144000" cy="584775"/>
          </a:xfrm>
          <a:prstGeom prst="rect">
            <a:avLst/>
          </a:prstGeom>
          <a:noFill/>
        </p:spPr>
        <p:txBody>
          <a:bodyPr wrap="square" rtlCol="0">
            <a:spAutoFit/>
          </a:bodyPr>
          <a:lstStyle/>
          <a:p>
            <a:pPr algn="ctr"/>
            <a:r>
              <a:rPr lang="en-GB" sz="3200" b="1"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Summary</a:t>
            </a:r>
            <a:endParaRPr lang="en-GB" sz="32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1665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239" y="980728"/>
            <a:ext cx="6522081"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836712"/>
            <a:ext cx="1480994" cy="1787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6477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7935959" cy="3138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718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620688"/>
            <a:ext cx="7899318" cy="5714241"/>
          </a:xfrm>
          <a:prstGeom prst="rect">
            <a:avLst/>
          </a:prstGeom>
        </p:spPr>
      </p:pic>
    </p:spTree>
    <p:extLst>
      <p:ext uri="{BB962C8B-B14F-4D97-AF65-F5344CB8AC3E}">
        <p14:creationId xmlns:p14="http://schemas.microsoft.com/office/powerpoint/2010/main" val="14656675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izzie.bridgwater\Desktop\Presentation RJL\funny-lawyers-picture-201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1" y="936564"/>
            <a:ext cx="4968551" cy="5012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7400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lizzie.bridgwater\Desktop\Presentation RJL\Ditcher Quick and Hy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980727"/>
            <a:ext cx="8798824" cy="4955293"/>
          </a:xfrm>
          <a:prstGeom prst="rect">
            <a:avLst/>
          </a:prstGeom>
          <a:solidFill>
            <a:schemeClr val="accent1"/>
          </a:solidFill>
          <a:extLst/>
        </p:spPr>
      </p:pic>
    </p:spTree>
    <p:extLst>
      <p:ext uri="{BB962C8B-B14F-4D97-AF65-F5344CB8AC3E}">
        <p14:creationId xmlns:p14="http://schemas.microsoft.com/office/powerpoint/2010/main" val="31814789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C:\Users\lizzie.bridgwater\Desktop\Presentation RJL\Yoda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7920880" cy="49276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75756" y="5444047"/>
            <a:ext cx="4248472" cy="923330"/>
          </a:xfrm>
          <a:prstGeom prst="rect">
            <a:avLst/>
          </a:prstGeom>
          <a:noFill/>
        </p:spPr>
        <p:txBody>
          <a:bodyPr wrap="square" rtlCol="0">
            <a:spAutoFit/>
          </a:bodyPr>
          <a:lstStyle/>
          <a:p>
            <a:pPr algn="ctr"/>
            <a:r>
              <a:rPr lang="en-GB"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Open Sans" panose="020B0606030504020204" pitchFamily="34" charset="0"/>
                <a:ea typeface="Open Sans" panose="020B0606030504020204" pitchFamily="34" charset="0"/>
                <a:cs typeface="Open Sans" panose="020B0606030504020204" pitchFamily="34" charset="0"/>
              </a:rPr>
              <a:t>I WILL </a:t>
            </a:r>
            <a:r>
              <a:rPr lang="en-GB"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Open Sans" panose="020B0606030504020204" pitchFamily="34" charset="0"/>
                <a:ea typeface="Open Sans" panose="020B0606030504020204" pitchFamily="34" charset="0"/>
                <a:cs typeface="Open Sans" panose="020B0606030504020204" pitchFamily="34" charset="0"/>
              </a:rPr>
              <a:t>NOT</a:t>
            </a:r>
            <a:endParaRPr lang="en-GB"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p:cNvSpPr/>
          <p:nvPr/>
        </p:nvSpPr>
        <p:spPr>
          <a:xfrm>
            <a:off x="1117529" y="1556792"/>
            <a:ext cx="6980950" cy="923330"/>
          </a:xfrm>
          <a:prstGeom prst="rect">
            <a:avLst/>
          </a:prstGeom>
          <a:noFill/>
        </p:spPr>
        <p:txBody>
          <a:bodyPr wrap="none" lIns="91440" tIns="45720" rIns="91440" bIns="45720">
            <a:spAutoFit/>
          </a:bodyPr>
          <a:lstStyle/>
          <a:p>
            <a:pPr algn="ctr"/>
            <a:r>
              <a:rPr lang="en-GB"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Open Sans" panose="020B0606030504020204" pitchFamily="34" charset="0"/>
                <a:ea typeface="Open Sans" panose="020B0606030504020204" pitchFamily="34" charset="0"/>
                <a:cs typeface="Open Sans" panose="020B0606030504020204" pitchFamily="34" charset="0"/>
              </a:rPr>
              <a:t>Approve your invoice</a:t>
            </a:r>
            <a:endParaRPr lang="en-GB"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416004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692696"/>
            <a:ext cx="4752528" cy="475252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84105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332656"/>
            <a:ext cx="4927908" cy="602128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70198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559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96890"/>
            <a:ext cx="8279457" cy="5612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56675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348880"/>
          </a:xfrm>
        </p:spPr>
        <p:txBody>
          <a:bodyPr/>
          <a:lstStyle/>
          <a:p>
            <a:pPr algn="ctr"/>
            <a:r>
              <a:rPr lang="en-GB"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
            </a:r>
            <a:br>
              <a:rPr lang="en-GB"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br>
            <a:r>
              <a:rPr lang="en-GB"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4-Stroke</a:t>
            </a:r>
            <a:br>
              <a:rPr lang="en-GB"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br>
            <a:r>
              <a:rPr lang="en-GB"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 Marine Diesel Engine</a:t>
            </a:r>
            <a:br>
              <a:rPr lang="en-GB"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br>
            <a:r>
              <a:rPr lang="en-GB" dirty="0">
                <a:solidFill>
                  <a:srgbClr val="007C31"/>
                </a:solidFill>
                <a:latin typeface="Open Sans" panose="020B0606030504020204" pitchFamily="34" charset="0"/>
                <a:ea typeface="Open Sans" panose="020B0606030504020204" pitchFamily="34" charset="0"/>
                <a:cs typeface="Open Sans" panose="020B0606030504020204" pitchFamily="34" charset="0"/>
              </a:rPr>
              <a:t/>
            </a:r>
            <a:br>
              <a:rPr lang="en-GB" dirty="0">
                <a:solidFill>
                  <a:srgbClr val="007C31"/>
                </a:solidFill>
                <a:latin typeface="Open Sans" panose="020B0606030504020204" pitchFamily="34" charset="0"/>
                <a:ea typeface="Open Sans" panose="020B0606030504020204" pitchFamily="34" charset="0"/>
                <a:cs typeface="Open Sans" panose="020B0606030504020204" pitchFamily="34" charset="0"/>
              </a:rPr>
            </a:br>
            <a:r>
              <a:rPr lang="en-GB"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“Cam” or “Ridge” Wear</a:t>
            </a:r>
            <a:r>
              <a:rPr lang="en-GB" dirty="0">
                <a:solidFill>
                  <a:srgbClr val="007C31"/>
                </a:solidFill>
                <a:latin typeface="Open Sans" panose="020B0606030504020204" pitchFamily="34" charset="0"/>
                <a:ea typeface="Open Sans" panose="020B0606030504020204" pitchFamily="34" charset="0"/>
                <a:cs typeface="Open Sans" panose="020B0606030504020204" pitchFamily="34" charset="0"/>
              </a:rPr>
              <a:t/>
            </a:r>
            <a:br>
              <a:rPr lang="en-GB" dirty="0">
                <a:solidFill>
                  <a:srgbClr val="007C31"/>
                </a:solidFill>
                <a:latin typeface="Open Sans" panose="020B0606030504020204" pitchFamily="34" charset="0"/>
                <a:ea typeface="Open Sans" panose="020B0606030504020204" pitchFamily="34" charset="0"/>
                <a:cs typeface="Open Sans" panose="020B0606030504020204" pitchFamily="34" charset="0"/>
              </a:rPr>
            </a:br>
            <a:r>
              <a:rPr lang="en-GB"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 </a:t>
            </a:r>
            <a:endParaRPr lang="en-GB" dirty="0">
              <a:solidFill>
                <a:srgbClr val="007C3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050" name="Picture 2" descr="C:\Users\lizzie.bridgwater\Desktop\Presentation RJL\Captur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2420888"/>
            <a:ext cx="8444980"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7581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520280"/>
          </a:xfrm>
        </p:spPr>
        <p:txBody>
          <a:bodyPr/>
          <a:lstStyle/>
          <a:p>
            <a:pPr algn="ctr"/>
            <a:r>
              <a:rPr lang="en-GB"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Cam or Ridge Wear</a:t>
            </a:r>
            <a:br>
              <a:rPr lang="en-GB"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br>
            <a:r>
              <a:rPr lang="en-GB"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Develops at the Underside of the Crankpin</a:t>
            </a:r>
            <a:endParaRPr lang="en-GB" dirty="0">
              <a:solidFill>
                <a:srgbClr val="007C3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132856"/>
            <a:ext cx="4824536" cy="425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80742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76872"/>
          </a:xfrm>
        </p:spPr>
        <p:txBody>
          <a:bodyPr/>
          <a:lstStyle/>
          <a:p>
            <a:pPr algn="ctr"/>
            <a:r>
              <a:rPr lang="en-GB"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Normal Wear Pattern for Crankpin Upper Bearing Shell</a:t>
            </a:r>
            <a:br>
              <a:rPr lang="en-GB"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br>
            <a:r>
              <a:rPr lang="en-GB"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(In Way of TDC)</a:t>
            </a:r>
            <a:endParaRPr lang="en-GB" dirty="0">
              <a:solidFill>
                <a:srgbClr val="007C3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2051834"/>
            <a:ext cx="6010275" cy="3314700"/>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7770" t="29540" r="26571" b="25955"/>
          <a:stretch/>
        </p:blipFill>
        <p:spPr>
          <a:xfrm>
            <a:off x="2002184" y="2337641"/>
            <a:ext cx="5245100" cy="2819551"/>
          </a:xfrm>
          <a:prstGeom prst="rect">
            <a:avLst/>
          </a:prstGeom>
        </p:spPr>
      </p:pic>
    </p:spTree>
    <p:extLst>
      <p:ext uri="{BB962C8B-B14F-4D97-AF65-F5344CB8AC3E}">
        <p14:creationId xmlns:p14="http://schemas.microsoft.com/office/powerpoint/2010/main" val="3523760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511480"/>
          </a:xfrm>
        </p:spPr>
        <p:txBody>
          <a:bodyPr/>
          <a:lstStyle/>
          <a:p>
            <a:pPr algn="ctr"/>
            <a:r>
              <a:rPr lang="en-GB" dirty="0" smtClean="0">
                <a:solidFill>
                  <a:srgbClr val="007C31"/>
                </a:solidFill>
                <a:latin typeface="Open Sans" panose="020B0606030504020204" pitchFamily="34" charset="0"/>
                <a:ea typeface="Open Sans" panose="020B0606030504020204" pitchFamily="34" charset="0"/>
                <a:cs typeface="Open Sans" panose="020B0606030504020204" pitchFamily="34" charset="0"/>
              </a:rPr>
              <a:t>Cam or Ridge Wear Pattern at Crankpin and Bearing</a:t>
            </a:r>
            <a:endParaRPr lang="en-GB" dirty="0">
              <a:solidFill>
                <a:srgbClr val="007C3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7" name="Group 16"/>
          <p:cNvGrpSpPr/>
          <p:nvPr/>
        </p:nvGrpSpPr>
        <p:grpSpPr>
          <a:xfrm>
            <a:off x="1691680" y="1844824"/>
            <a:ext cx="6984776" cy="4349401"/>
            <a:chOff x="899592" y="2184817"/>
            <a:chExt cx="5994714" cy="4011423"/>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744036"/>
              <a:ext cx="4370372" cy="2911401"/>
            </a:xfrm>
            <a:prstGeom prst="rect">
              <a:avLst/>
            </a:prstGeom>
            <a:ln/>
            <a:extLst/>
          </p:spPr>
          <p:style>
            <a:lnRef idx="1">
              <a:schemeClr val="accent3"/>
            </a:lnRef>
            <a:fillRef idx="2">
              <a:schemeClr val="accent3"/>
            </a:fillRef>
            <a:effectRef idx="1">
              <a:schemeClr val="accent3"/>
            </a:effectRef>
            <a:fontRef idx="minor">
              <a:schemeClr val="dk1"/>
            </a:fontRef>
          </p:style>
        </p:pic>
        <p:sp>
          <p:nvSpPr>
            <p:cNvPr id="4" name="TextBox 3"/>
            <p:cNvSpPr txBox="1"/>
            <p:nvPr/>
          </p:nvSpPr>
          <p:spPr>
            <a:xfrm>
              <a:off x="4590050" y="2184817"/>
              <a:ext cx="2304256" cy="48256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dirty="0" smtClean="0">
                  <a:latin typeface="Open Sans" panose="020B0606030504020204" pitchFamily="34" charset="0"/>
                  <a:ea typeface="Open Sans" panose="020B0606030504020204" pitchFamily="34" charset="0"/>
                  <a:cs typeface="Open Sans" panose="020B0606030504020204" pitchFamily="34" charset="0"/>
                </a:rPr>
                <a:t>Wear Strip formed by Cam/Ridge on Journal</a:t>
              </a: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Arrow Connector 5"/>
            <p:cNvCxnSpPr/>
            <p:nvPr/>
          </p:nvCxnSpPr>
          <p:spPr>
            <a:xfrm flipV="1">
              <a:off x="3711659" y="2511480"/>
              <a:ext cx="1220381" cy="639478"/>
            </a:xfrm>
            <a:prstGeom prst="straightConnector1">
              <a:avLst/>
            </a:prstGeom>
            <a:ln>
              <a:tailEnd type="arrow"/>
            </a:ln>
          </p:spPr>
          <p:style>
            <a:lnRef idx="1">
              <a:schemeClr val="accent3"/>
            </a:lnRef>
            <a:fillRef idx="2">
              <a:schemeClr val="accent3"/>
            </a:fillRef>
            <a:effectRef idx="1">
              <a:schemeClr val="accent3"/>
            </a:effectRef>
            <a:fontRef idx="minor">
              <a:schemeClr val="dk1"/>
            </a:fontRef>
          </p:style>
        </p:cxnSp>
        <p:cxnSp>
          <p:nvCxnSpPr>
            <p:cNvPr id="9" name="Straight Arrow Connector 8"/>
            <p:cNvCxnSpPr/>
            <p:nvPr/>
          </p:nvCxnSpPr>
          <p:spPr>
            <a:xfrm flipH="1" flipV="1">
              <a:off x="2317636" y="3176084"/>
              <a:ext cx="288032" cy="936105"/>
            </a:xfrm>
            <a:prstGeom prst="straightConnector1">
              <a:avLst/>
            </a:prstGeom>
            <a:ln>
              <a:tailEnd type="arrow"/>
            </a:ln>
          </p:spPr>
          <p:style>
            <a:lnRef idx="1">
              <a:schemeClr val="accent3"/>
            </a:lnRef>
            <a:fillRef idx="2">
              <a:schemeClr val="accent3"/>
            </a:fillRef>
            <a:effectRef idx="1">
              <a:schemeClr val="accent3"/>
            </a:effectRef>
            <a:fontRef idx="minor">
              <a:schemeClr val="dk1"/>
            </a:fontRef>
          </p:style>
        </p:cxnSp>
        <p:sp>
          <p:nvSpPr>
            <p:cNvPr id="10" name="TextBox 9"/>
            <p:cNvSpPr txBox="1"/>
            <p:nvPr/>
          </p:nvSpPr>
          <p:spPr>
            <a:xfrm>
              <a:off x="1525548" y="2383996"/>
              <a:ext cx="1970087" cy="48256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dirty="0" smtClean="0">
                  <a:latin typeface="Open Sans" panose="020B0606030504020204" pitchFamily="34" charset="0"/>
                  <a:ea typeface="Open Sans" panose="020B0606030504020204" pitchFamily="34" charset="0"/>
                  <a:cs typeface="Open Sans" panose="020B0606030504020204" pitchFamily="34" charset="0"/>
                </a:rPr>
                <a:t>Cam wear (Convex shape in way of Oil Groove)</a:t>
              </a: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p:cNvSpPr txBox="1"/>
            <p:nvPr/>
          </p:nvSpPr>
          <p:spPr>
            <a:xfrm>
              <a:off x="949484" y="5183597"/>
              <a:ext cx="1296144" cy="48256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dirty="0" smtClean="0">
                  <a:latin typeface="Open Sans" panose="020B0606030504020204" pitchFamily="34" charset="0"/>
                  <a:ea typeface="Open Sans" panose="020B0606030504020204" pitchFamily="34" charset="0"/>
                  <a:cs typeface="Open Sans" panose="020B0606030504020204" pitchFamily="34" charset="0"/>
                </a:rPr>
                <a:t>Crankpin Journal</a:t>
              </a: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6" name="Straight Arrow Connector 15"/>
            <p:cNvCxnSpPr/>
            <p:nvPr/>
          </p:nvCxnSpPr>
          <p:spPr>
            <a:xfrm flipH="1" flipV="1">
              <a:off x="1849584" y="4832268"/>
              <a:ext cx="180020" cy="504056"/>
            </a:xfrm>
            <a:prstGeom prst="straightConnector1">
              <a:avLst/>
            </a:prstGeom>
            <a:ln>
              <a:tailEnd type="arrow"/>
            </a:ln>
          </p:spPr>
          <p:style>
            <a:lnRef idx="1">
              <a:schemeClr val="accent3"/>
            </a:lnRef>
            <a:fillRef idx="2">
              <a:schemeClr val="accent3"/>
            </a:fillRef>
            <a:effectRef idx="1">
              <a:schemeClr val="accent3"/>
            </a:effectRef>
            <a:fontRef idx="minor">
              <a:schemeClr val="dk1"/>
            </a:fontRef>
          </p:style>
        </p:cxnSp>
        <p:cxnSp>
          <p:nvCxnSpPr>
            <p:cNvPr id="21" name="Straight Arrow Connector 20"/>
            <p:cNvCxnSpPr/>
            <p:nvPr/>
          </p:nvCxnSpPr>
          <p:spPr>
            <a:xfrm flipH="1" flipV="1">
              <a:off x="4549884" y="5336324"/>
              <a:ext cx="180020" cy="504056"/>
            </a:xfrm>
            <a:prstGeom prst="straightConnector1">
              <a:avLst/>
            </a:prstGeom>
            <a:ln>
              <a:tailEnd type="arrow"/>
            </a:ln>
          </p:spPr>
          <p:style>
            <a:lnRef idx="1">
              <a:schemeClr val="accent3"/>
            </a:lnRef>
            <a:fillRef idx="2">
              <a:schemeClr val="accent3"/>
            </a:fillRef>
            <a:effectRef idx="1">
              <a:schemeClr val="accent3"/>
            </a:effectRef>
            <a:fontRef idx="minor">
              <a:schemeClr val="dk1"/>
            </a:fontRef>
          </p:style>
        </p:cxnSp>
        <p:sp>
          <p:nvSpPr>
            <p:cNvPr id="19" name="TextBox 18"/>
            <p:cNvSpPr txBox="1"/>
            <p:nvPr/>
          </p:nvSpPr>
          <p:spPr>
            <a:xfrm>
              <a:off x="3590423" y="5912379"/>
              <a:ext cx="2278961" cy="28386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dirty="0" smtClean="0">
                  <a:latin typeface="Open Sans" panose="020B0606030504020204" pitchFamily="34" charset="0"/>
                  <a:ea typeface="Open Sans" panose="020B0606030504020204" pitchFamily="34" charset="0"/>
                  <a:cs typeface="Open Sans" panose="020B0606030504020204" pitchFamily="34" charset="0"/>
                </a:rPr>
                <a:t>Oil groove in Lower Shell</a:t>
              </a: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450221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72816"/>
          </a:xfrm>
        </p:spPr>
        <p:txBody>
          <a:bodyPr/>
          <a:lstStyle/>
          <a:p>
            <a:pPr algn="ctr"/>
            <a:r>
              <a:rPr lang="en-GB" dirty="0" smtClean="0">
                <a:solidFill>
                  <a:srgbClr val="007C31"/>
                </a:solidFill>
              </a:rPr>
              <a:t>Upper Crankpin Bearing Shells</a:t>
            </a:r>
            <a:endParaRPr lang="en-GB" dirty="0">
              <a:solidFill>
                <a:srgbClr val="007C31"/>
              </a:solidFill>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57" b="19765"/>
          <a:stretch/>
        </p:blipFill>
        <p:spPr bwMode="auto">
          <a:xfrm>
            <a:off x="4706432" y="2204864"/>
            <a:ext cx="4207807"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lizzie.bridgwater\Desktop\Presentation RJL\Cropped.png"/>
          <p:cNvPicPr>
            <a:picLocks noChangeAspect="1" noChangeArrowheads="1"/>
          </p:cNvPicPr>
          <p:nvPr/>
        </p:nvPicPr>
        <p:blipFill rotWithShape="1">
          <a:blip r:embed="rId3">
            <a:extLst>
              <a:ext uri="{28A0092B-C50C-407E-A947-70E740481C1C}">
                <a14:useLocalDpi xmlns:a14="http://schemas.microsoft.com/office/drawing/2010/main" val="0"/>
              </a:ext>
            </a:extLst>
          </a:blip>
          <a:srcRect t="13098"/>
          <a:stretch/>
        </p:blipFill>
        <p:spPr bwMode="auto">
          <a:xfrm>
            <a:off x="214880" y="2204864"/>
            <a:ext cx="4357120" cy="20882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7548" y="4797152"/>
            <a:ext cx="3786420"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lgn="ctr">
              <a:defRPr sz="1400">
                <a:solidFill>
                  <a:schemeClr val="dk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Normal Wear Pattern</a:t>
            </a:r>
          </a:p>
        </p:txBody>
      </p:sp>
      <p:sp>
        <p:nvSpPr>
          <p:cNvPr id="7" name="TextBox 6"/>
          <p:cNvSpPr txBox="1"/>
          <p:nvPr/>
        </p:nvSpPr>
        <p:spPr>
          <a:xfrm>
            <a:off x="4890036" y="4798019"/>
            <a:ext cx="3786420"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lgn="ctr">
              <a:defRPr sz="1400">
                <a:solidFill>
                  <a:schemeClr val="dk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Cam Wear Pattern</a:t>
            </a:r>
          </a:p>
        </p:txBody>
      </p:sp>
      <p:sp>
        <p:nvSpPr>
          <p:cNvPr id="11" name="Down Arrow 10"/>
          <p:cNvSpPr/>
          <p:nvPr/>
        </p:nvSpPr>
        <p:spPr>
          <a:xfrm>
            <a:off x="7308304" y="2014658"/>
            <a:ext cx="288032" cy="1126310"/>
          </a:xfrm>
          <a:prstGeom prst="downArrow">
            <a:avLst>
              <a:gd name="adj1" fmla="val 36633"/>
              <a:gd name="adj2" fmla="val 80076"/>
            </a:avLst>
          </a:prstGeom>
          <a:ln>
            <a:tailEnd type="arrow"/>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2" name="TextBox 11"/>
          <p:cNvSpPr txBox="1"/>
          <p:nvPr/>
        </p:nvSpPr>
        <p:spPr>
          <a:xfrm>
            <a:off x="7345187" y="1340768"/>
            <a:ext cx="1569052" cy="7386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lgn="ctr">
              <a:defRPr sz="1400">
                <a:latin typeface="Open Sans" panose="020B0606030504020204" pitchFamily="34" charset="0"/>
                <a:ea typeface="Open Sans" panose="020B0606030504020204" pitchFamily="34" charset="0"/>
                <a:cs typeface="Open Sans" panose="020B0606030504020204" pitchFamily="34" charset="0"/>
              </a:defRPr>
            </a:lvl1pPr>
          </a:lstStyle>
          <a:p>
            <a:r>
              <a:rPr lang="en-GB" dirty="0"/>
              <a:t>Cam Wear (slightly wider than oil groove)</a:t>
            </a:r>
          </a:p>
        </p:txBody>
      </p:sp>
    </p:spTree>
    <p:extLst>
      <p:ext uri="{BB962C8B-B14F-4D97-AF65-F5344CB8AC3E}">
        <p14:creationId xmlns:p14="http://schemas.microsoft.com/office/powerpoint/2010/main" val="267443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B template with guidelines 27 Nov 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BB template with guidelines 27 Nov v2</Template>
  <TotalTime>1718</TotalTime>
  <Words>476</Words>
  <Application>Microsoft Office PowerPoint</Application>
  <PresentationFormat>On-screen Show (4:3)</PresentationFormat>
  <Paragraphs>79</Paragraphs>
  <Slides>35</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Arial</vt:lpstr>
      <vt:lpstr>Calibri</vt:lpstr>
      <vt:lpstr>Franklin Gothic Book</vt:lpstr>
      <vt:lpstr>Franklin Gothic Medium</vt:lpstr>
      <vt:lpstr>Open Sans</vt:lpstr>
      <vt:lpstr>Times New Roman</vt:lpstr>
      <vt:lpstr>BB template with guidelines 27 Nov v2</vt:lpstr>
      <vt:lpstr>Chart</vt:lpstr>
      <vt:lpstr>  IMCC 2015  Wear versus Abnormal Wear Ray Luukas Senior Partner</vt:lpstr>
      <vt:lpstr>Definition of Wear  “Wear is defined as the loss or removal of material from a surface.”</vt:lpstr>
      <vt:lpstr>PowerPoint Presentation</vt:lpstr>
      <vt:lpstr>PowerPoint Presentation</vt:lpstr>
      <vt:lpstr> 4-Stroke  Marine Diesel Engine  “Cam” or “Ridge” Wear  </vt:lpstr>
      <vt:lpstr>Cam or Ridge Wear Develops at the Underside of the Crankpin</vt:lpstr>
      <vt:lpstr>Normal Wear Pattern for Crankpin Upper Bearing Shell (In Way of TDC)</vt:lpstr>
      <vt:lpstr>Cam or Ridge Wear Pattern at Crankpin and Bearing</vt:lpstr>
      <vt:lpstr>Upper Crankpin Bearing Shells</vt:lpstr>
      <vt:lpstr>PowerPoint Presentation</vt:lpstr>
      <vt:lpstr>PowerPoint Presentation</vt:lpstr>
      <vt:lpstr>PowerPoint Presentation</vt:lpstr>
      <vt:lpstr>PowerPoint Presentation</vt:lpstr>
      <vt:lpstr>PowerPoint Presentation</vt:lpstr>
      <vt:lpstr>Cam or Ridge Formation At Underside of Crankpin Can Cause Bearing Failure </vt:lpstr>
      <vt:lpstr>PowerPoint Presentation</vt:lpstr>
      <vt:lpstr>PowerPoint Presentation</vt:lpstr>
      <vt:lpstr>Have You Ever heard or Been Involved with “Cam Wear” for a Crankshaft Damage?:-</vt:lpstr>
      <vt:lpstr>Do you consider “Cam” or “Ridge” Wear of Crankpins:-</vt:lpstr>
      <vt:lpstr>Scenario (A)  After just 1,500 running hours no.5 crankpin bearing suffers catastrophic failure resulting in the crankshaft being condemned due hardness/scoring being too deep for machining.    Inspection of other crankpins and bearings points to advanced “cam” wear being responsible.  </vt:lpstr>
      <vt:lpstr>Scenario (B)  No.5 crankpin bearing shells are renewed as a normal part of routine maintenance. OEM new bearing shells are fitted but suffer catastrophic failure after just 500 running hours.    Again, the crankshaft is condemned.  Investigations reveal that the crankpin had formed a ridge over the previous 15,000 hours of service because of long term cam wear and the new bearing failed because of lack of clearance at this high spot. </vt:lpstr>
      <vt:lpstr>Scenario (B) continued…  A) Is this a “damage” with costs  for repair recoverable under a  hull policy?  B) A consequence of wear and  tear not recoverable.  C) Crew negligence because they  failed to notice the “cam” or  “ridge” formed at the  underside of the crankpin and  so recoverable under the  policy. </vt:lpstr>
      <vt:lpstr>PowerPoint Presentation</vt:lpstr>
      <vt:lpstr>PowerPoint Presentation</vt:lpstr>
      <vt:lpstr>Summary:  </vt:lpstr>
      <vt:lpstr>Summary:  </vt:lpstr>
      <vt:lpstr>Summary: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Bridgelock</dc:creator>
  <cp:lastModifiedBy>Charlotte Warr</cp:lastModifiedBy>
  <cp:revision>94</cp:revision>
  <cp:lastPrinted>2015-09-19T12:10:29Z</cp:lastPrinted>
  <dcterms:created xsi:type="dcterms:W3CDTF">2015-09-14T09:46:02Z</dcterms:created>
  <dcterms:modified xsi:type="dcterms:W3CDTF">2015-09-21T16:48:11Z</dcterms:modified>
</cp:coreProperties>
</file>