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8" r:id="rId3"/>
    <p:sldId id="450" r:id="rId4"/>
    <p:sldId id="420" r:id="rId5"/>
    <p:sldId id="421" r:id="rId6"/>
    <p:sldId id="422" r:id="rId7"/>
    <p:sldId id="423" r:id="rId8"/>
    <p:sldId id="424" r:id="rId9"/>
    <p:sldId id="419" r:id="rId10"/>
    <p:sldId id="451" r:id="rId11"/>
    <p:sldId id="425" r:id="rId12"/>
    <p:sldId id="444" r:id="rId13"/>
    <p:sldId id="445" r:id="rId14"/>
    <p:sldId id="446" r:id="rId15"/>
    <p:sldId id="447" r:id="rId16"/>
    <p:sldId id="448" r:id="rId17"/>
    <p:sldId id="449" r:id="rId18"/>
    <p:sldId id="452" r:id="rId19"/>
    <p:sldId id="453" r:id="rId20"/>
    <p:sldId id="454" r:id="rId21"/>
    <p:sldId id="360" r:id="rId22"/>
  </p:sldIdLst>
  <p:sldSz cx="9144000" cy="6858000" type="screen4x3"/>
  <p:notesSz cx="6858000" cy="9144000"/>
  <p:defaultTextStyle>
    <a:defPPr>
      <a:defRPr lang="en-SG"/>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1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97" autoAdjust="0"/>
    <p:restoredTop sz="94660"/>
  </p:normalViewPr>
  <p:slideViewPr>
    <p:cSldViewPr>
      <p:cViewPr varScale="1">
        <p:scale>
          <a:sx n="70" d="100"/>
          <a:sy n="70" d="100"/>
        </p:scale>
        <p:origin x="143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065C2-D52E-4F73-B045-E6D87A26CCE8}" type="datetimeFigureOut">
              <a:rPr lang="en-US" smtClean="0"/>
              <a:t>9/22/2015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BB0214-6B99-4CD6-8BEC-AFE6533CD2C7}" type="slidenum">
              <a:rPr lang="en-US" smtClean="0"/>
              <a:t>‹#›</a:t>
            </a:fld>
            <a:endParaRPr lang="en-US"/>
          </a:p>
        </p:txBody>
      </p:sp>
    </p:spTree>
    <p:extLst>
      <p:ext uri="{BB962C8B-B14F-4D97-AF65-F5344CB8AC3E}">
        <p14:creationId xmlns:p14="http://schemas.microsoft.com/office/powerpoint/2010/main" val="408462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78355E2-8C5F-4EA8-88F6-86E04D85F16D}" type="slidenum">
              <a:rPr lang="en-SG"/>
              <a:pPr>
                <a:defRPr/>
              </a:pPr>
              <a:t>‹#›</a:t>
            </a:fld>
            <a:endParaRPr lang="en-SG" dirty="0"/>
          </a:p>
        </p:txBody>
      </p:sp>
    </p:spTree>
    <p:extLst>
      <p:ext uri="{BB962C8B-B14F-4D97-AF65-F5344CB8AC3E}">
        <p14:creationId xmlns:p14="http://schemas.microsoft.com/office/powerpoint/2010/main" val="3134869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E636ABA-10CB-43C4-A0D5-F1F90BD56B36}" type="slidenum">
              <a:rPr lang="en-SG"/>
              <a:pPr>
                <a:defRPr/>
              </a:pPr>
              <a:t>‹#›</a:t>
            </a:fld>
            <a:endParaRPr lang="en-SG" dirty="0"/>
          </a:p>
        </p:txBody>
      </p:sp>
    </p:spTree>
    <p:extLst>
      <p:ext uri="{BB962C8B-B14F-4D97-AF65-F5344CB8AC3E}">
        <p14:creationId xmlns:p14="http://schemas.microsoft.com/office/powerpoint/2010/main" val="399383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288622D-00C2-4EC0-9ED5-191667D12A2F}" type="slidenum">
              <a:rPr lang="en-SG"/>
              <a:pPr>
                <a:defRPr/>
              </a:pPr>
              <a:t>‹#›</a:t>
            </a:fld>
            <a:endParaRPr lang="en-SG" dirty="0"/>
          </a:p>
        </p:txBody>
      </p:sp>
    </p:spTree>
    <p:extLst>
      <p:ext uri="{BB962C8B-B14F-4D97-AF65-F5344CB8AC3E}">
        <p14:creationId xmlns:p14="http://schemas.microsoft.com/office/powerpoint/2010/main" val="3030549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080D050-C949-4B1F-A845-593197A43B83}" type="slidenum">
              <a:rPr lang="en-SG"/>
              <a:pPr>
                <a:defRPr/>
              </a:pPr>
              <a:t>‹#›</a:t>
            </a:fld>
            <a:endParaRPr lang="en-SG" dirty="0"/>
          </a:p>
        </p:txBody>
      </p:sp>
    </p:spTree>
    <p:extLst>
      <p:ext uri="{BB962C8B-B14F-4D97-AF65-F5344CB8AC3E}">
        <p14:creationId xmlns:p14="http://schemas.microsoft.com/office/powerpoint/2010/main" val="226313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9D3F32-569D-45BB-BE9B-58295FCDAD3E}" type="slidenum">
              <a:rPr lang="en-SG"/>
              <a:pPr>
                <a:defRPr/>
              </a:pPr>
              <a:t>‹#›</a:t>
            </a:fld>
            <a:endParaRPr lang="en-SG" dirty="0"/>
          </a:p>
        </p:txBody>
      </p:sp>
    </p:spTree>
    <p:extLst>
      <p:ext uri="{BB962C8B-B14F-4D97-AF65-F5344CB8AC3E}">
        <p14:creationId xmlns:p14="http://schemas.microsoft.com/office/powerpoint/2010/main" val="514623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10FD09F-3C8C-439E-95E4-C473CB6B5388}" type="slidenum">
              <a:rPr lang="en-SG"/>
              <a:pPr>
                <a:defRPr/>
              </a:pPr>
              <a:t>‹#›</a:t>
            </a:fld>
            <a:endParaRPr lang="en-SG" dirty="0"/>
          </a:p>
        </p:txBody>
      </p:sp>
    </p:spTree>
    <p:extLst>
      <p:ext uri="{BB962C8B-B14F-4D97-AF65-F5344CB8AC3E}">
        <p14:creationId xmlns:p14="http://schemas.microsoft.com/office/powerpoint/2010/main" val="110134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1B00B337-87BA-43EB-88A9-11F28AA403D3}" type="slidenum">
              <a:rPr lang="en-SG"/>
              <a:pPr>
                <a:defRPr/>
              </a:pPr>
              <a:t>‹#›</a:t>
            </a:fld>
            <a:endParaRPr lang="en-SG" dirty="0"/>
          </a:p>
        </p:txBody>
      </p:sp>
    </p:spTree>
    <p:extLst>
      <p:ext uri="{BB962C8B-B14F-4D97-AF65-F5344CB8AC3E}">
        <p14:creationId xmlns:p14="http://schemas.microsoft.com/office/powerpoint/2010/main" val="409948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36F18277-A335-4F56-8B0D-7B7021204B8F}" type="slidenum">
              <a:rPr lang="en-SG"/>
              <a:pPr>
                <a:defRPr/>
              </a:pPr>
              <a:t>‹#›</a:t>
            </a:fld>
            <a:endParaRPr lang="en-SG" dirty="0"/>
          </a:p>
        </p:txBody>
      </p:sp>
    </p:spTree>
    <p:extLst>
      <p:ext uri="{BB962C8B-B14F-4D97-AF65-F5344CB8AC3E}">
        <p14:creationId xmlns:p14="http://schemas.microsoft.com/office/powerpoint/2010/main" val="50723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8C87D86-A994-42A1-B640-424D76EF2E69}" type="slidenum">
              <a:rPr lang="en-SG"/>
              <a:pPr>
                <a:defRPr/>
              </a:pPr>
              <a:t>‹#›</a:t>
            </a:fld>
            <a:endParaRPr lang="en-SG" dirty="0"/>
          </a:p>
        </p:txBody>
      </p:sp>
    </p:spTree>
    <p:extLst>
      <p:ext uri="{BB962C8B-B14F-4D97-AF65-F5344CB8AC3E}">
        <p14:creationId xmlns:p14="http://schemas.microsoft.com/office/powerpoint/2010/main" val="57937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230DEC8-A8F0-42F1-9564-37372B2083BB}" type="slidenum">
              <a:rPr lang="en-SG"/>
              <a:pPr>
                <a:defRPr/>
              </a:pPr>
              <a:t>‹#›</a:t>
            </a:fld>
            <a:endParaRPr lang="en-SG" dirty="0"/>
          </a:p>
        </p:txBody>
      </p:sp>
    </p:spTree>
    <p:extLst>
      <p:ext uri="{BB962C8B-B14F-4D97-AF65-F5344CB8AC3E}">
        <p14:creationId xmlns:p14="http://schemas.microsoft.com/office/powerpoint/2010/main" val="310758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22D9AA8-ED3A-4C8D-BC51-A95DB8D6DB34}" type="slidenum">
              <a:rPr lang="en-SG"/>
              <a:pPr>
                <a:defRPr/>
              </a:pPr>
              <a:t>‹#›</a:t>
            </a:fld>
            <a:endParaRPr lang="en-SG" dirty="0"/>
          </a:p>
        </p:txBody>
      </p:sp>
    </p:spTree>
    <p:extLst>
      <p:ext uri="{BB962C8B-B14F-4D97-AF65-F5344CB8AC3E}">
        <p14:creationId xmlns:p14="http://schemas.microsoft.com/office/powerpoint/2010/main" val="378228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B103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SG"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SG" altLang="en-US" smtClean="0"/>
              <a:t>Click to edit Master text styles</a:t>
            </a:r>
          </a:p>
          <a:p>
            <a:pPr lvl="1"/>
            <a:r>
              <a:rPr lang="en-SG" altLang="en-US" smtClean="0"/>
              <a:t>Second level</a:t>
            </a:r>
          </a:p>
          <a:p>
            <a:pPr lvl="2"/>
            <a:r>
              <a:rPr lang="en-SG" altLang="en-US" smtClean="0"/>
              <a:t>Third level</a:t>
            </a:r>
          </a:p>
          <a:p>
            <a:pPr lvl="3"/>
            <a:r>
              <a:rPr lang="en-SG" altLang="en-US" smtClean="0"/>
              <a:t>Fourth level</a:t>
            </a:r>
          </a:p>
          <a:p>
            <a:pPr lvl="4"/>
            <a:r>
              <a:rPr lang="en-SG"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DEBF4D37-8733-4D21-9BED-D004831D4281}" type="slidenum">
              <a:rPr lang="en-SG"/>
              <a:pPr>
                <a:defRPr/>
              </a:pPr>
              <a:t>‹#›</a:t>
            </a:fld>
            <a:endParaRPr lang="en-SG"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marinediesels.co.uk/"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34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6"/>
          <p:cNvSpPr txBox="1">
            <a:spLocks noChangeArrowheads="1"/>
          </p:cNvSpPr>
          <p:nvPr/>
        </p:nvSpPr>
        <p:spPr bwMode="auto">
          <a:xfrm>
            <a:off x="3375845" y="2229395"/>
            <a:ext cx="453040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2400" dirty="0" smtClean="0">
                <a:solidFill>
                  <a:srgbClr val="00B0F0"/>
                </a:solidFill>
              </a:rPr>
              <a:t>INTERNATIONAL MARINE </a:t>
            </a:r>
          </a:p>
          <a:p>
            <a:pPr algn="ctr" eaLnBrk="1" hangingPunct="1">
              <a:spcBef>
                <a:spcPct val="0"/>
              </a:spcBef>
              <a:buFontTx/>
              <a:buNone/>
            </a:pPr>
            <a:r>
              <a:rPr lang="en-US" altLang="en-US" sz="2400" dirty="0" smtClean="0">
                <a:solidFill>
                  <a:srgbClr val="00B0F0"/>
                </a:solidFill>
              </a:rPr>
              <a:t>CLAIMS CONFERENCE - 2015</a:t>
            </a:r>
            <a:endParaRPr lang="en-SG" altLang="en-US" sz="2000" dirty="0"/>
          </a:p>
        </p:txBody>
      </p:sp>
      <p:sp>
        <p:nvSpPr>
          <p:cNvPr id="2052" name="Text Box 7"/>
          <p:cNvSpPr txBox="1">
            <a:spLocks noChangeArrowheads="1"/>
          </p:cNvSpPr>
          <p:nvPr/>
        </p:nvSpPr>
        <p:spPr bwMode="auto">
          <a:xfrm>
            <a:off x="2749638" y="3284901"/>
            <a:ext cx="5782803"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2400" dirty="0" smtClean="0">
                <a:solidFill>
                  <a:srgbClr val="595959"/>
                </a:solidFill>
              </a:rPr>
              <a:t>DAMAGES RELATED TO ELECTRONICALLY CONTROLLED ENGINES</a:t>
            </a:r>
          </a:p>
          <a:p>
            <a:pPr algn="ctr" eaLnBrk="1" hangingPunct="1">
              <a:spcBef>
                <a:spcPct val="0"/>
              </a:spcBef>
              <a:buFontTx/>
              <a:buNone/>
            </a:pPr>
            <a:endParaRPr lang="en-US" altLang="en-US" sz="1200" dirty="0">
              <a:solidFill>
                <a:srgbClr val="595959"/>
              </a:solidFill>
            </a:endParaRPr>
          </a:p>
          <a:p>
            <a:pPr algn="ctr" eaLnBrk="1" hangingPunct="1">
              <a:spcBef>
                <a:spcPct val="0"/>
              </a:spcBef>
              <a:buFontTx/>
              <a:buNone/>
            </a:pPr>
            <a:endParaRPr lang="en-US" altLang="en-US" sz="1400" dirty="0" smtClean="0">
              <a:solidFill>
                <a:srgbClr val="595959"/>
              </a:solidFill>
            </a:endParaRPr>
          </a:p>
          <a:p>
            <a:pPr algn="ctr" eaLnBrk="1" hangingPunct="1">
              <a:spcBef>
                <a:spcPct val="0"/>
              </a:spcBef>
              <a:buFontTx/>
              <a:buNone/>
            </a:pPr>
            <a:r>
              <a:rPr lang="en-US" altLang="en-US" sz="1400" dirty="0" smtClean="0">
                <a:solidFill>
                  <a:schemeClr val="tx1">
                    <a:lumMod val="75000"/>
                    <a:lumOff val="25000"/>
                  </a:schemeClr>
                </a:solidFill>
              </a:rPr>
              <a:t>Mark McGurran</a:t>
            </a:r>
          </a:p>
          <a:p>
            <a:pPr algn="ctr" eaLnBrk="1" hangingPunct="1">
              <a:spcBef>
                <a:spcPct val="0"/>
              </a:spcBef>
              <a:buFontTx/>
              <a:buNone/>
            </a:pPr>
            <a:r>
              <a:rPr lang="en-US" altLang="en-US" sz="1400" dirty="0" smtClean="0">
                <a:solidFill>
                  <a:schemeClr val="tx1">
                    <a:lumMod val="75000"/>
                    <a:lumOff val="25000"/>
                  </a:schemeClr>
                </a:solidFill>
              </a:rPr>
              <a:t>Manager, Marine Engineering Services</a:t>
            </a:r>
          </a:p>
          <a:p>
            <a:pPr algn="ctr" eaLnBrk="1" hangingPunct="1">
              <a:spcBef>
                <a:spcPct val="0"/>
              </a:spcBef>
              <a:buFontTx/>
              <a:buNone/>
            </a:pPr>
            <a:r>
              <a:rPr lang="en-US" altLang="en-US" sz="1400" dirty="0" smtClean="0">
                <a:solidFill>
                  <a:schemeClr val="tx1">
                    <a:lumMod val="75000"/>
                    <a:lumOff val="25000"/>
                  </a:schemeClr>
                </a:solidFill>
              </a:rPr>
              <a:t>Regional Manager, Hull &amp; Machinery</a:t>
            </a:r>
            <a:endParaRPr lang="en-US" altLang="en-US" sz="1000" dirty="0" smtClean="0">
              <a:solidFill>
                <a:schemeClr val="tx1">
                  <a:lumMod val="75000"/>
                  <a:lumOff val="25000"/>
                </a:schemeClr>
              </a:solidFill>
            </a:endParaRPr>
          </a:p>
          <a:p>
            <a:pPr algn="ctr" eaLnBrk="1" hangingPunct="1">
              <a:spcBef>
                <a:spcPct val="0"/>
              </a:spcBef>
              <a:buFontTx/>
              <a:buNone/>
            </a:pPr>
            <a:endParaRPr lang="en-SG" altLang="en-US" sz="1200" dirty="0">
              <a:solidFill>
                <a:srgbClr val="595959"/>
              </a:solidFill>
            </a:endParaRPr>
          </a:p>
        </p:txBody>
      </p:sp>
      <p:pic>
        <p:nvPicPr>
          <p:cNvPr id="205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476250"/>
            <a:ext cx="215265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5262979"/>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How often is the technical complexity of the main engine systems asked about by the underwriters you deal with prior to their writing  risk – do </a:t>
            </a:r>
            <a:r>
              <a:rPr lang="en-US" sz="2400" dirty="0" err="1" smtClean="0">
                <a:solidFill>
                  <a:srgbClr val="0070C0"/>
                </a:solidFill>
              </a:rPr>
              <a:t>theye</a:t>
            </a:r>
            <a:r>
              <a:rPr lang="en-US" sz="2400" dirty="0" smtClean="0">
                <a:solidFill>
                  <a:srgbClr val="0070C0"/>
                </a:solidFill>
              </a:rPr>
              <a:t> specifically ask if the engine is electronically controlled?</a:t>
            </a:r>
          </a:p>
          <a:p>
            <a:pPr algn="just"/>
            <a:endParaRPr lang="en-US" sz="2400" dirty="0">
              <a:solidFill>
                <a:srgbClr val="0070C0"/>
              </a:solidFill>
            </a:endParaRPr>
          </a:p>
          <a:p>
            <a:pPr algn="just"/>
            <a:r>
              <a:rPr lang="en-US" sz="2400" dirty="0" smtClean="0">
                <a:solidFill>
                  <a:srgbClr val="0070C0"/>
                </a:solidFill>
              </a:rPr>
              <a:t>A – Never</a:t>
            </a:r>
          </a:p>
          <a:p>
            <a:pPr algn="just"/>
            <a:endParaRPr lang="en-US" sz="2400" dirty="0">
              <a:solidFill>
                <a:srgbClr val="0070C0"/>
              </a:solidFill>
            </a:endParaRPr>
          </a:p>
          <a:p>
            <a:pPr algn="just"/>
            <a:r>
              <a:rPr lang="en-US" sz="2400" dirty="0" smtClean="0">
                <a:solidFill>
                  <a:srgbClr val="0070C0"/>
                </a:solidFill>
              </a:rPr>
              <a:t>A – Sometimes</a:t>
            </a:r>
          </a:p>
          <a:p>
            <a:pPr algn="just"/>
            <a:endParaRPr lang="en-US" sz="2400" dirty="0">
              <a:solidFill>
                <a:srgbClr val="0070C0"/>
              </a:solidFill>
            </a:endParaRPr>
          </a:p>
          <a:p>
            <a:pPr algn="just"/>
            <a:r>
              <a:rPr lang="en-US" sz="2400" dirty="0" smtClean="0">
                <a:solidFill>
                  <a:srgbClr val="0070C0"/>
                </a:solidFill>
              </a:rPr>
              <a:t>A – Always </a:t>
            </a:r>
          </a:p>
          <a:p>
            <a:pPr algn="just"/>
            <a:endParaRPr lang="en-US" sz="2400" dirty="0">
              <a:solidFill>
                <a:srgbClr val="0070C0"/>
              </a:solidFill>
            </a:endParaRPr>
          </a:p>
        </p:txBody>
      </p:sp>
    </p:spTree>
    <p:extLst>
      <p:ext uri="{BB962C8B-B14F-4D97-AF65-F5344CB8AC3E}">
        <p14:creationId xmlns:p14="http://schemas.microsoft.com/office/powerpoint/2010/main" val="4059893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262979"/>
          </a:xfrm>
          <a:prstGeom prst="rect">
            <a:avLst/>
          </a:prstGeom>
          <a:noFill/>
        </p:spPr>
        <p:txBody>
          <a:bodyPr wrap="square" rtlCol="0">
            <a:spAutoFit/>
          </a:bodyPr>
          <a:lstStyle/>
          <a:p>
            <a:pPr algn="just"/>
            <a:r>
              <a:rPr lang="en-US" sz="2400" b="1" u="sng" dirty="0" smtClean="0">
                <a:solidFill>
                  <a:srgbClr val="0070C0"/>
                </a:solidFill>
              </a:rPr>
              <a:t>The Benefits</a:t>
            </a:r>
          </a:p>
          <a:p>
            <a:pPr algn="just"/>
            <a:endParaRPr lang="en-US" sz="2400" dirty="0">
              <a:solidFill>
                <a:srgbClr val="0070C0"/>
              </a:solidFill>
            </a:endParaRPr>
          </a:p>
          <a:p>
            <a:pPr algn="just"/>
            <a:r>
              <a:rPr lang="en-US" sz="2400" dirty="0" smtClean="0">
                <a:solidFill>
                  <a:srgbClr val="0070C0"/>
                </a:solidFill>
              </a:rPr>
              <a:t>Electronically Controlled Engines offer a far greater level of finite control over the variable engine parameters.  Where a mechanical camshaft can only offer so much in the way of fuel injection and exhaust valve timing, the electronic control allows for a greater range of adjustment – including for individual cylinders.</a:t>
            </a:r>
          </a:p>
          <a:p>
            <a:pPr algn="just"/>
            <a:endParaRPr lang="en-US" sz="2400" dirty="0">
              <a:solidFill>
                <a:srgbClr val="0070C0"/>
              </a:solidFill>
            </a:endParaRPr>
          </a:p>
          <a:p>
            <a:pPr algn="just"/>
            <a:r>
              <a:rPr lang="en-US" sz="2400" dirty="0" smtClean="0">
                <a:solidFill>
                  <a:srgbClr val="0070C0"/>
                </a:solidFill>
              </a:rPr>
              <a:t>This leads to greater fuel efficiency and reduced emissions allowing the engine to comply with current and the likely future emissions regulations. </a:t>
            </a:r>
          </a:p>
          <a:p>
            <a:pPr algn="just"/>
            <a:endParaRPr lang="en-US" sz="2400" dirty="0">
              <a:solidFill>
                <a:srgbClr val="0070C0"/>
              </a:solidFill>
            </a:endParaRPr>
          </a:p>
        </p:txBody>
      </p:sp>
    </p:spTree>
    <p:extLst>
      <p:ext uri="{BB962C8B-B14F-4D97-AF65-F5344CB8AC3E}">
        <p14:creationId xmlns:p14="http://schemas.microsoft.com/office/powerpoint/2010/main" val="3381023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370975"/>
          </a:xfrm>
          <a:prstGeom prst="rect">
            <a:avLst/>
          </a:prstGeom>
          <a:noFill/>
        </p:spPr>
        <p:txBody>
          <a:bodyPr wrap="square" rtlCol="0">
            <a:spAutoFit/>
          </a:bodyPr>
          <a:lstStyle/>
          <a:p>
            <a:pPr algn="just"/>
            <a:r>
              <a:rPr lang="en-US" sz="2400" dirty="0" smtClean="0">
                <a:solidFill>
                  <a:srgbClr val="0070C0"/>
                </a:solidFill>
              </a:rPr>
              <a:t>As the engine no longer needs to physically drove a large and heavy camshaft or the running gear, the power losses associated with this are avoided.</a:t>
            </a:r>
          </a:p>
          <a:p>
            <a:pPr algn="just"/>
            <a:endParaRPr lang="en-US" sz="2400" dirty="0">
              <a:solidFill>
                <a:srgbClr val="0070C0"/>
              </a:solidFill>
            </a:endParaRPr>
          </a:p>
          <a:p>
            <a:pPr algn="just"/>
            <a:r>
              <a:rPr lang="en-US" sz="2400" dirty="0" smtClean="0">
                <a:solidFill>
                  <a:srgbClr val="0070C0"/>
                </a:solidFill>
              </a:rPr>
              <a:t>The reduction in large components also leads to reduction in major maintenance tasks and in crease in running hours between overhauls.</a:t>
            </a:r>
          </a:p>
          <a:p>
            <a:pPr algn="just"/>
            <a:endParaRPr lang="en-US" sz="2400" dirty="0">
              <a:solidFill>
                <a:srgbClr val="0070C0"/>
              </a:solidFill>
            </a:endParaRPr>
          </a:p>
          <a:p>
            <a:pPr algn="just"/>
            <a:r>
              <a:rPr lang="en-US" sz="2400" dirty="0" smtClean="0">
                <a:solidFill>
                  <a:srgbClr val="0070C0"/>
                </a:solidFill>
              </a:rPr>
              <a:t>The </a:t>
            </a:r>
            <a:r>
              <a:rPr lang="en-US" sz="2400" dirty="0">
                <a:solidFill>
                  <a:srgbClr val="0070C0"/>
                </a:solidFill>
              </a:rPr>
              <a:t>overall weight of the engine is reduced which has benefit in power to weight ration and leads to further fuel </a:t>
            </a:r>
            <a:r>
              <a:rPr lang="en-US" sz="2400" dirty="0" smtClean="0">
                <a:solidFill>
                  <a:srgbClr val="0070C0"/>
                </a:solidFill>
              </a:rPr>
              <a:t>savings.</a:t>
            </a:r>
          </a:p>
          <a:p>
            <a:pPr algn="just"/>
            <a:endParaRPr lang="en-US" sz="2400" dirty="0">
              <a:solidFill>
                <a:srgbClr val="0070C0"/>
              </a:solidFill>
            </a:endParaRPr>
          </a:p>
          <a:p>
            <a:pPr algn="just"/>
            <a:r>
              <a:rPr lang="en-US" sz="2400" dirty="0" smtClean="0">
                <a:solidFill>
                  <a:srgbClr val="0070C0"/>
                </a:solidFill>
              </a:rPr>
              <a:t>A common rail fuel system is utilised providing fuel injection pressure at all times, so injection timing can be precisely controlled.</a:t>
            </a:r>
          </a:p>
          <a:p>
            <a:pPr algn="just"/>
            <a:endParaRPr lang="en-US" sz="2400" dirty="0">
              <a:solidFill>
                <a:srgbClr val="0070C0"/>
              </a:solidFill>
            </a:endParaRPr>
          </a:p>
          <a:p>
            <a:pPr algn="just"/>
            <a:endParaRPr lang="en-US" sz="2400" dirty="0">
              <a:solidFill>
                <a:srgbClr val="0070C0"/>
              </a:solidFill>
            </a:endParaRPr>
          </a:p>
        </p:txBody>
      </p:sp>
    </p:spTree>
    <p:extLst>
      <p:ext uri="{BB962C8B-B14F-4D97-AF65-F5344CB8AC3E}">
        <p14:creationId xmlns:p14="http://schemas.microsoft.com/office/powerpoint/2010/main" val="360075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370975"/>
          </a:xfrm>
          <a:prstGeom prst="rect">
            <a:avLst/>
          </a:prstGeom>
          <a:noFill/>
        </p:spPr>
        <p:txBody>
          <a:bodyPr wrap="square" rtlCol="0">
            <a:spAutoFit/>
          </a:bodyPr>
          <a:lstStyle/>
          <a:p>
            <a:pPr algn="just"/>
            <a:r>
              <a:rPr lang="en-US" sz="2400" b="1" u="sng" dirty="0" smtClean="0">
                <a:solidFill>
                  <a:srgbClr val="0070C0"/>
                </a:solidFill>
              </a:rPr>
              <a:t>The Drawbacks</a:t>
            </a:r>
          </a:p>
          <a:p>
            <a:pPr algn="just"/>
            <a:endParaRPr lang="en-US" sz="2400" dirty="0">
              <a:solidFill>
                <a:srgbClr val="0070C0"/>
              </a:solidFill>
            </a:endParaRPr>
          </a:p>
          <a:p>
            <a:pPr algn="just"/>
            <a:r>
              <a:rPr lang="en-US" sz="2400" dirty="0" smtClean="0">
                <a:solidFill>
                  <a:srgbClr val="0070C0"/>
                </a:solidFill>
              </a:rPr>
              <a:t>Electronically Controlled Engines require a sophisticated operating systems which can be prone to faults.</a:t>
            </a:r>
          </a:p>
          <a:p>
            <a:pPr algn="just"/>
            <a:endParaRPr lang="en-US" sz="2400" dirty="0">
              <a:solidFill>
                <a:srgbClr val="0070C0"/>
              </a:solidFill>
            </a:endParaRPr>
          </a:p>
          <a:p>
            <a:pPr algn="just"/>
            <a:r>
              <a:rPr lang="en-US" sz="2400" dirty="0" smtClean="0">
                <a:solidFill>
                  <a:srgbClr val="0070C0"/>
                </a:solidFill>
              </a:rPr>
              <a:t>There exists a lack of knowledge with ships crews to deal with complex computer control faults.</a:t>
            </a:r>
          </a:p>
          <a:p>
            <a:pPr algn="just"/>
            <a:endParaRPr lang="en-US" sz="2400" dirty="0">
              <a:solidFill>
                <a:srgbClr val="0070C0"/>
              </a:solidFill>
            </a:endParaRPr>
          </a:p>
          <a:p>
            <a:pPr algn="just"/>
            <a:r>
              <a:rPr lang="en-US" sz="2400" dirty="0" smtClean="0">
                <a:solidFill>
                  <a:srgbClr val="0070C0"/>
                </a:solidFill>
              </a:rPr>
              <a:t>Highs costs are associated with the software and electronic hardware required.</a:t>
            </a:r>
          </a:p>
          <a:p>
            <a:pPr algn="just"/>
            <a:endParaRPr lang="en-US" sz="2400" dirty="0">
              <a:solidFill>
                <a:srgbClr val="0070C0"/>
              </a:solidFill>
            </a:endParaRPr>
          </a:p>
          <a:p>
            <a:pPr algn="just"/>
            <a:r>
              <a:rPr lang="en-US" sz="2400" dirty="0" smtClean="0">
                <a:solidFill>
                  <a:srgbClr val="0070C0"/>
                </a:solidFill>
              </a:rPr>
              <a:t>As there is no mechanical means of actuation, there is no local control station or emergency control.  If the electronics or software fail, the engine becomes inoperable.</a:t>
            </a:r>
          </a:p>
          <a:p>
            <a:pPr algn="just"/>
            <a:endParaRPr lang="en-US" sz="2400" dirty="0">
              <a:solidFill>
                <a:srgbClr val="0070C0"/>
              </a:solidFill>
            </a:endParaRPr>
          </a:p>
        </p:txBody>
      </p:sp>
    </p:spTree>
    <p:extLst>
      <p:ext uri="{BB962C8B-B14F-4D97-AF65-F5344CB8AC3E}">
        <p14:creationId xmlns:p14="http://schemas.microsoft.com/office/powerpoint/2010/main" val="319471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740307"/>
          </a:xfrm>
          <a:prstGeom prst="rect">
            <a:avLst/>
          </a:prstGeom>
          <a:noFill/>
        </p:spPr>
        <p:txBody>
          <a:bodyPr wrap="square" rtlCol="0">
            <a:spAutoFit/>
          </a:bodyPr>
          <a:lstStyle/>
          <a:p>
            <a:pPr algn="just"/>
            <a:r>
              <a:rPr lang="en-US" sz="2400" b="1" u="sng" dirty="0" smtClean="0">
                <a:solidFill>
                  <a:srgbClr val="0070C0"/>
                </a:solidFill>
              </a:rPr>
              <a:t>Typical Damages</a:t>
            </a:r>
          </a:p>
          <a:p>
            <a:pPr algn="just"/>
            <a:endParaRPr lang="en-US" sz="2400" dirty="0">
              <a:solidFill>
                <a:srgbClr val="0070C0"/>
              </a:solidFill>
            </a:endParaRPr>
          </a:p>
          <a:p>
            <a:pPr algn="just"/>
            <a:r>
              <a:rPr lang="en-US" sz="2400" dirty="0" smtClean="0">
                <a:solidFill>
                  <a:srgbClr val="0070C0"/>
                </a:solidFill>
              </a:rPr>
              <a:t>Failure of the control boards due to heat and vibration continues to cause concern.</a:t>
            </a:r>
          </a:p>
          <a:p>
            <a:pPr algn="just"/>
            <a:endParaRPr lang="en-US" sz="2400" dirty="0">
              <a:solidFill>
                <a:srgbClr val="0070C0"/>
              </a:solidFill>
            </a:endParaRPr>
          </a:p>
          <a:p>
            <a:pPr algn="just"/>
            <a:r>
              <a:rPr lang="en-US" sz="2400" dirty="0" smtClean="0">
                <a:solidFill>
                  <a:srgbClr val="0070C0"/>
                </a:solidFill>
              </a:rPr>
              <a:t>With conventional engines, the cylinder lubricators often incorporate a visual indication of their operation so that engine room crew can tell with a quick glance if the cylinders are receiving a flow of lubricating oil.</a:t>
            </a:r>
          </a:p>
          <a:p>
            <a:pPr algn="just"/>
            <a:endParaRPr lang="en-US" sz="2400" dirty="0">
              <a:solidFill>
                <a:srgbClr val="0070C0"/>
              </a:solidFill>
            </a:endParaRPr>
          </a:p>
          <a:p>
            <a:pPr algn="just"/>
            <a:r>
              <a:rPr lang="en-US" sz="2400" dirty="0" smtClean="0">
                <a:solidFill>
                  <a:srgbClr val="0070C0"/>
                </a:solidFill>
              </a:rPr>
              <a:t>With an electronic system this is not the case, and we must rely on sensors to tell us if something is amiss.  These sensors are prone to fault and can mistake oil pressure with the correct quantity of oil flow.</a:t>
            </a:r>
          </a:p>
          <a:p>
            <a:pPr algn="just"/>
            <a:endParaRPr lang="en-US" sz="2400" dirty="0">
              <a:solidFill>
                <a:srgbClr val="0070C0"/>
              </a:solidFill>
            </a:endParaRPr>
          </a:p>
          <a:p>
            <a:pPr algn="just"/>
            <a:endParaRPr lang="en-US" sz="2400" dirty="0">
              <a:solidFill>
                <a:srgbClr val="0070C0"/>
              </a:solidFill>
            </a:endParaRPr>
          </a:p>
        </p:txBody>
      </p:sp>
    </p:spTree>
    <p:extLst>
      <p:ext uri="{BB962C8B-B14F-4D97-AF65-F5344CB8AC3E}">
        <p14:creationId xmlns:p14="http://schemas.microsoft.com/office/powerpoint/2010/main" val="179488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632311"/>
          </a:xfrm>
          <a:prstGeom prst="rect">
            <a:avLst/>
          </a:prstGeom>
          <a:noFill/>
        </p:spPr>
        <p:txBody>
          <a:bodyPr wrap="square" rtlCol="0">
            <a:spAutoFit/>
          </a:bodyPr>
          <a:lstStyle/>
          <a:p>
            <a:pPr algn="just"/>
            <a:r>
              <a:rPr lang="en-US" sz="2400" dirty="0" smtClean="0">
                <a:solidFill>
                  <a:srgbClr val="0070C0"/>
                </a:solidFill>
              </a:rPr>
              <a:t>This can lead to significant and rapid wear of the piston rings and cylinder liners resulting in expenses and long lead time repair.</a:t>
            </a:r>
          </a:p>
          <a:p>
            <a:pPr algn="just"/>
            <a:endParaRPr lang="en-US" sz="2400" dirty="0">
              <a:solidFill>
                <a:srgbClr val="0070C0"/>
              </a:solidFill>
            </a:endParaRPr>
          </a:p>
          <a:p>
            <a:pPr algn="just"/>
            <a:r>
              <a:rPr lang="en-US" sz="2400" dirty="0" smtClean="0">
                <a:solidFill>
                  <a:srgbClr val="0070C0"/>
                </a:solidFill>
              </a:rPr>
              <a:t>With worn piston rings and liners, starting the engine can become difficult.  The control system will only allow start air to remain on for certain time period before it decides that the start was not successful and stops the start air supply.</a:t>
            </a:r>
          </a:p>
          <a:p>
            <a:pPr algn="just"/>
            <a:endParaRPr lang="en-US" sz="2400" dirty="0">
              <a:solidFill>
                <a:srgbClr val="0070C0"/>
              </a:solidFill>
            </a:endParaRPr>
          </a:p>
          <a:p>
            <a:pPr algn="just"/>
            <a:r>
              <a:rPr lang="en-US" sz="2400" dirty="0" smtClean="0">
                <a:solidFill>
                  <a:srgbClr val="0070C0"/>
                </a:solidFill>
              </a:rPr>
              <a:t>In a conventional engine the engineers could simply admit the air for longer by using the local control panel.  The only way to achieve this with an Electronically Controlled Engine is to access the software parameters.  </a:t>
            </a:r>
            <a:endParaRPr lang="en-US" sz="2400" dirty="0">
              <a:solidFill>
                <a:srgbClr val="0070C0"/>
              </a:solidFill>
            </a:endParaRPr>
          </a:p>
        </p:txBody>
      </p:sp>
    </p:spTree>
    <p:extLst>
      <p:ext uri="{BB962C8B-B14F-4D97-AF65-F5344CB8AC3E}">
        <p14:creationId xmlns:p14="http://schemas.microsoft.com/office/powerpoint/2010/main" val="3960207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4893647"/>
          </a:xfrm>
          <a:prstGeom prst="rect">
            <a:avLst/>
          </a:prstGeom>
          <a:noFill/>
        </p:spPr>
        <p:txBody>
          <a:bodyPr wrap="square" rtlCol="0">
            <a:spAutoFit/>
          </a:bodyPr>
          <a:lstStyle/>
          <a:p>
            <a:pPr algn="just"/>
            <a:r>
              <a:rPr lang="en-US" sz="2400" dirty="0" smtClean="0">
                <a:solidFill>
                  <a:srgbClr val="0070C0"/>
                </a:solidFill>
              </a:rPr>
              <a:t>This presents a problem.  Either the engine room crew are given the access rights to alter the parameters, or they are not.  </a:t>
            </a:r>
          </a:p>
          <a:p>
            <a:pPr algn="just"/>
            <a:endParaRPr lang="en-US" sz="2400" dirty="0">
              <a:solidFill>
                <a:srgbClr val="0070C0"/>
              </a:solidFill>
            </a:endParaRPr>
          </a:p>
          <a:p>
            <a:pPr algn="just"/>
            <a:r>
              <a:rPr lang="en-US" sz="2400" dirty="0" smtClean="0">
                <a:solidFill>
                  <a:srgbClr val="0070C0"/>
                </a:solidFill>
              </a:rPr>
              <a:t>In the former they can easily alter all sorts of parameters and upset the delicate balance of the engine, thereby reversing all of the fuel and efficiency savings that the system can offer.</a:t>
            </a:r>
          </a:p>
          <a:p>
            <a:pPr algn="just"/>
            <a:endParaRPr lang="en-US" sz="2400" dirty="0">
              <a:solidFill>
                <a:srgbClr val="0070C0"/>
              </a:solidFill>
            </a:endParaRPr>
          </a:p>
          <a:p>
            <a:pPr algn="just"/>
            <a:r>
              <a:rPr lang="en-US" sz="2400" dirty="0" smtClean="0">
                <a:solidFill>
                  <a:srgbClr val="0070C0"/>
                </a:solidFill>
              </a:rPr>
              <a:t>In the latter they are unable to start the engine and could be faced with an unsafe situation with regards vessel navigation.</a:t>
            </a:r>
          </a:p>
          <a:p>
            <a:pPr algn="just"/>
            <a:endParaRPr lang="en-US" sz="2400" dirty="0">
              <a:solidFill>
                <a:srgbClr val="0070C0"/>
              </a:solidFill>
            </a:endParaRPr>
          </a:p>
        </p:txBody>
      </p:sp>
    </p:spTree>
    <p:extLst>
      <p:ext uri="{BB962C8B-B14F-4D97-AF65-F5344CB8AC3E}">
        <p14:creationId xmlns:p14="http://schemas.microsoft.com/office/powerpoint/2010/main" val="93650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632311"/>
          </a:xfrm>
          <a:prstGeom prst="rect">
            <a:avLst/>
          </a:prstGeom>
          <a:noFill/>
        </p:spPr>
        <p:txBody>
          <a:bodyPr wrap="square" rtlCol="0">
            <a:spAutoFit/>
          </a:bodyPr>
          <a:lstStyle/>
          <a:p>
            <a:pPr algn="just"/>
            <a:r>
              <a:rPr lang="en-US" sz="2400" dirty="0" smtClean="0">
                <a:solidFill>
                  <a:srgbClr val="0070C0"/>
                </a:solidFill>
              </a:rPr>
              <a:t>We </a:t>
            </a:r>
            <a:r>
              <a:rPr lang="en-US" sz="2400" dirty="0">
                <a:solidFill>
                  <a:srgbClr val="0070C0"/>
                </a:solidFill>
              </a:rPr>
              <a:t>often see engine builders </a:t>
            </a:r>
            <a:r>
              <a:rPr lang="en-US" sz="2400" dirty="0" smtClean="0">
                <a:solidFill>
                  <a:srgbClr val="0070C0"/>
                </a:solidFill>
              </a:rPr>
              <a:t>reluctant </a:t>
            </a:r>
            <a:r>
              <a:rPr lang="en-US" sz="2400" dirty="0">
                <a:solidFill>
                  <a:srgbClr val="0070C0"/>
                </a:solidFill>
              </a:rPr>
              <a:t>to share the software access codes, to the extent that they have to attend the vessels themselves to make </a:t>
            </a:r>
            <a:r>
              <a:rPr lang="en-US" sz="2400" dirty="0" smtClean="0">
                <a:solidFill>
                  <a:srgbClr val="0070C0"/>
                </a:solidFill>
              </a:rPr>
              <a:t>adjustments.  This puts the vessel at risk.</a:t>
            </a:r>
          </a:p>
          <a:p>
            <a:pPr algn="just"/>
            <a:endParaRPr lang="en-US" sz="2400" dirty="0">
              <a:solidFill>
                <a:srgbClr val="0070C0"/>
              </a:solidFill>
            </a:endParaRPr>
          </a:p>
          <a:p>
            <a:pPr algn="just"/>
            <a:r>
              <a:rPr lang="en-US" sz="2400" dirty="0" smtClean="0">
                <a:solidFill>
                  <a:srgbClr val="0070C0"/>
                </a:solidFill>
              </a:rPr>
              <a:t>With the increasing complexity of these systems, dedicated training is required to be provided to the engine room crew.  This is often supplied by the engine builder when the vessel is new – but what will happen when these vessel are older?</a:t>
            </a:r>
          </a:p>
          <a:p>
            <a:pPr algn="just"/>
            <a:endParaRPr lang="en-US" sz="2400" dirty="0">
              <a:solidFill>
                <a:srgbClr val="0070C0"/>
              </a:solidFill>
            </a:endParaRPr>
          </a:p>
          <a:p>
            <a:pPr algn="just"/>
            <a:r>
              <a:rPr lang="en-US" sz="2400" dirty="0" smtClean="0">
                <a:solidFill>
                  <a:srgbClr val="0070C0"/>
                </a:solidFill>
              </a:rPr>
              <a:t>Now that the fuel price has reduced the fuel cost savings might not be as attractive when weighed against the high capital cost of the engines.</a:t>
            </a:r>
          </a:p>
          <a:p>
            <a:pPr algn="just"/>
            <a:endParaRPr lang="en-US" sz="2400" dirty="0">
              <a:solidFill>
                <a:srgbClr val="0070C0"/>
              </a:solidFill>
            </a:endParaRPr>
          </a:p>
        </p:txBody>
      </p:sp>
    </p:spTree>
    <p:extLst>
      <p:ext uri="{BB962C8B-B14F-4D97-AF65-F5344CB8AC3E}">
        <p14:creationId xmlns:p14="http://schemas.microsoft.com/office/powerpoint/2010/main" val="48635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5632311"/>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If an otherwise competent and qualified crew are unable to rectify a software malfunction due to their own lack of software manipulation ability, would you consider this to be crew negligence or negligence of the assured in their failure to ensure that the crew had been given this dedicated taring?</a:t>
            </a:r>
          </a:p>
          <a:p>
            <a:pPr algn="just"/>
            <a:endParaRPr lang="en-US" sz="2400" dirty="0">
              <a:solidFill>
                <a:srgbClr val="0070C0"/>
              </a:solidFill>
            </a:endParaRPr>
          </a:p>
          <a:p>
            <a:pPr algn="just"/>
            <a:r>
              <a:rPr lang="en-US" sz="2400" dirty="0" smtClean="0">
                <a:solidFill>
                  <a:srgbClr val="0070C0"/>
                </a:solidFill>
              </a:rPr>
              <a:t>A – Crew negligence</a:t>
            </a:r>
          </a:p>
          <a:p>
            <a:pPr algn="just"/>
            <a:endParaRPr lang="en-US" sz="2400" dirty="0">
              <a:solidFill>
                <a:srgbClr val="0070C0"/>
              </a:solidFill>
            </a:endParaRPr>
          </a:p>
          <a:p>
            <a:pPr algn="just"/>
            <a:r>
              <a:rPr lang="en-US" sz="2400" dirty="0" smtClean="0">
                <a:solidFill>
                  <a:srgbClr val="0070C0"/>
                </a:solidFill>
              </a:rPr>
              <a:t>A – Negligence of the assured (or managers)</a:t>
            </a:r>
          </a:p>
          <a:p>
            <a:pPr algn="just"/>
            <a:endParaRPr lang="en-US" sz="2400" dirty="0">
              <a:solidFill>
                <a:srgbClr val="0070C0"/>
              </a:solidFill>
            </a:endParaRPr>
          </a:p>
          <a:p>
            <a:pPr algn="just"/>
            <a:r>
              <a:rPr lang="en-US" sz="2400" dirty="0" smtClean="0">
                <a:solidFill>
                  <a:srgbClr val="0070C0"/>
                </a:solidFill>
              </a:rPr>
              <a:t>A – Neither / I don’t know</a:t>
            </a:r>
          </a:p>
          <a:p>
            <a:pPr algn="just"/>
            <a:endParaRPr lang="en-US" sz="2400" dirty="0">
              <a:solidFill>
                <a:srgbClr val="0070C0"/>
              </a:solidFill>
            </a:endParaRPr>
          </a:p>
        </p:txBody>
      </p:sp>
    </p:spTree>
    <p:extLst>
      <p:ext uri="{BB962C8B-B14F-4D97-AF65-F5344CB8AC3E}">
        <p14:creationId xmlns:p14="http://schemas.microsoft.com/office/powerpoint/2010/main" val="34191626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370975"/>
          </a:xfrm>
          <a:prstGeom prst="rect">
            <a:avLst/>
          </a:prstGeom>
          <a:noFill/>
        </p:spPr>
        <p:txBody>
          <a:bodyPr wrap="square" rtlCol="0">
            <a:spAutoFit/>
          </a:bodyPr>
          <a:lstStyle/>
          <a:p>
            <a:pPr algn="just"/>
            <a:r>
              <a:rPr lang="en-US" sz="2400" b="1" u="sng" dirty="0" smtClean="0">
                <a:solidFill>
                  <a:srgbClr val="0070C0"/>
                </a:solidFill>
              </a:rPr>
              <a:t>Final Thoughts</a:t>
            </a:r>
          </a:p>
          <a:p>
            <a:pPr algn="just"/>
            <a:endParaRPr lang="en-US" sz="2400" dirty="0">
              <a:solidFill>
                <a:srgbClr val="0070C0"/>
              </a:solidFill>
            </a:endParaRPr>
          </a:p>
          <a:p>
            <a:pPr algn="just"/>
            <a:r>
              <a:rPr lang="en-US" sz="2400" dirty="0" smtClean="0">
                <a:solidFill>
                  <a:srgbClr val="0070C0"/>
                </a:solidFill>
              </a:rPr>
              <a:t>The technological advancements offered by these engines are significant in terms of improved fuel economy and engine balance, reduction in big ticket engine components and weight for the same power.  This will lead to longer intervals between overhauls and a reduction in maintenance costs.</a:t>
            </a:r>
          </a:p>
          <a:p>
            <a:pPr algn="just"/>
            <a:endParaRPr lang="en-US" sz="2400" dirty="0" smtClean="0">
              <a:solidFill>
                <a:srgbClr val="0070C0"/>
              </a:solidFill>
            </a:endParaRPr>
          </a:p>
          <a:p>
            <a:pPr algn="just"/>
            <a:r>
              <a:rPr lang="en-US" sz="2400" dirty="0" smtClean="0">
                <a:solidFill>
                  <a:srgbClr val="0070C0"/>
                </a:solidFill>
              </a:rPr>
              <a:t>The kicker is electronic systems are more prone to failure and many of these failures will result in breakdowns that cannot be repaired by ships crews and / or may require a supply of proprietary parts to be sourced.  All of which may lead to high repair costs and long repair durations.</a:t>
            </a:r>
            <a:endParaRPr lang="en-US" sz="2400" dirty="0">
              <a:solidFill>
                <a:srgbClr val="0070C0"/>
              </a:solidFill>
            </a:endParaRPr>
          </a:p>
          <a:p>
            <a:pPr algn="just"/>
            <a:r>
              <a:rPr lang="en-US" sz="2400" dirty="0" smtClean="0">
                <a:solidFill>
                  <a:srgbClr val="0070C0"/>
                </a:solidFill>
              </a:rPr>
              <a:t> </a:t>
            </a:r>
            <a:endParaRPr lang="en-US" sz="2400" dirty="0">
              <a:solidFill>
                <a:srgbClr val="0070C0"/>
              </a:solidFill>
            </a:endParaRPr>
          </a:p>
          <a:p>
            <a:pPr algn="just"/>
            <a:endParaRPr lang="en-US" sz="2400" dirty="0">
              <a:solidFill>
                <a:srgbClr val="0070C0"/>
              </a:solidFill>
            </a:endParaRPr>
          </a:p>
        </p:txBody>
      </p:sp>
    </p:spTree>
    <p:extLst>
      <p:ext uri="{BB962C8B-B14F-4D97-AF65-F5344CB8AC3E}">
        <p14:creationId xmlns:p14="http://schemas.microsoft.com/office/powerpoint/2010/main" val="325351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8" cy="4524315"/>
          </a:xfrm>
          <a:prstGeom prst="rect">
            <a:avLst/>
          </a:prstGeom>
          <a:noFill/>
        </p:spPr>
        <p:txBody>
          <a:bodyPr wrap="square" rtlCol="0">
            <a:spAutoFit/>
          </a:bodyPr>
          <a:lstStyle/>
          <a:p>
            <a:pPr algn="just"/>
            <a:r>
              <a:rPr lang="en-US" sz="2400" b="1" u="sng" dirty="0" smtClean="0">
                <a:solidFill>
                  <a:srgbClr val="0070C0"/>
                </a:solidFill>
              </a:rPr>
              <a:t>What are Electronically Controlled Engines?</a:t>
            </a:r>
          </a:p>
          <a:p>
            <a:pPr algn="just"/>
            <a:endParaRPr lang="en-US" sz="2400" dirty="0">
              <a:solidFill>
                <a:srgbClr val="0070C0"/>
              </a:solidFill>
            </a:endParaRPr>
          </a:p>
          <a:p>
            <a:pPr algn="just"/>
            <a:r>
              <a:rPr lang="en-US" sz="2400" dirty="0" smtClean="0">
                <a:solidFill>
                  <a:srgbClr val="0070C0"/>
                </a:solidFill>
              </a:rPr>
              <a:t>Although engines, including two stroke, slow speed main engines have had some form of electronic control for some time now, when we talk about Electronically Controlled Engines in this context we mean:</a:t>
            </a:r>
          </a:p>
          <a:p>
            <a:pPr algn="just"/>
            <a:endParaRPr lang="en-US" sz="2400" dirty="0">
              <a:solidFill>
                <a:srgbClr val="0070C0"/>
              </a:solidFill>
            </a:endParaRPr>
          </a:p>
          <a:p>
            <a:pPr algn="just"/>
            <a:r>
              <a:rPr lang="en-US" sz="2400" dirty="0" smtClean="0">
                <a:solidFill>
                  <a:srgbClr val="0070C0"/>
                </a:solidFill>
              </a:rPr>
              <a:t>Modern engines that do not use mechanical camshaft means to control fuel injection, exhaust valve actuation and cylinder lubrication, but which control these parameters electronically.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4893647"/>
          </a:xfrm>
          <a:prstGeom prst="rect">
            <a:avLst/>
          </a:prstGeom>
          <a:noFill/>
        </p:spPr>
        <p:txBody>
          <a:bodyPr wrap="square" rtlCol="0">
            <a:spAutoFit/>
          </a:bodyPr>
          <a:lstStyle/>
          <a:p>
            <a:pPr algn="just"/>
            <a:r>
              <a:rPr lang="en-US" sz="2400" dirty="0" smtClean="0">
                <a:solidFill>
                  <a:srgbClr val="0070C0"/>
                </a:solidFill>
              </a:rPr>
              <a:t>One Last Question:</a:t>
            </a:r>
          </a:p>
          <a:p>
            <a:pPr algn="just"/>
            <a:endParaRPr lang="en-US" sz="2400" dirty="0">
              <a:solidFill>
                <a:srgbClr val="0070C0"/>
              </a:solidFill>
            </a:endParaRPr>
          </a:p>
          <a:p>
            <a:pPr algn="just"/>
            <a:r>
              <a:rPr lang="en-US" sz="2400" dirty="0" smtClean="0">
                <a:solidFill>
                  <a:srgbClr val="0070C0"/>
                </a:solidFill>
              </a:rPr>
              <a:t>DO you think that the use of Electronically Controlled Engines benefits the assured, their managers and charterers more; or the underwriters more?</a:t>
            </a:r>
          </a:p>
          <a:p>
            <a:pPr algn="just"/>
            <a:endParaRPr lang="en-US" sz="2400" dirty="0">
              <a:solidFill>
                <a:srgbClr val="0070C0"/>
              </a:solidFill>
            </a:endParaRPr>
          </a:p>
          <a:p>
            <a:pPr algn="just"/>
            <a:r>
              <a:rPr lang="en-US" sz="2400" dirty="0" smtClean="0">
                <a:solidFill>
                  <a:srgbClr val="0070C0"/>
                </a:solidFill>
              </a:rPr>
              <a:t>A – Assureds / managers / charterers</a:t>
            </a:r>
          </a:p>
          <a:p>
            <a:pPr algn="just"/>
            <a:endParaRPr lang="en-US" sz="2400" dirty="0">
              <a:solidFill>
                <a:srgbClr val="0070C0"/>
              </a:solidFill>
            </a:endParaRPr>
          </a:p>
          <a:p>
            <a:pPr algn="just"/>
            <a:r>
              <a:rPr lang="en-US" sz="2400" dirty="0" smtClean="0">
                <a:solidFill>
                  <a:srgbClr val="0070C0"/>
                </a:solidFill>
              </a:rPr>
              <a:t>A – Underwriters</a:t>
            </a:r>
          </a:p>
          <a:p>
            <a:pPr algn="just"/>
            <a:endParaRPr lang="en-US" sz="2400" dirty="0">
              <a:solidFill>
                <a:srgbClr val="0070C0"/>
              </a:solidFill>
            </a:endParaRPr>
          </a:p>
          <a:p>
            <a:pPr algn="just"/>
            <a:r>
              <a:rPr lang="en-US" sz="2400" dirty="0" smtClean="0">
                <a:solidFill>
                  <a:srgbClr val="0070C0"/>
                </a:solidFill>
              </a:rPr>
              <a:t>A – Benefits both communities equally</a:t>
            </a:r>
          </a:p>
          <a:p>
            <a:pPr algn="just"/>
            <a:endParaRPr lang="en-US" sz="2400" dirty="0">
              <a:solidFill>
                <a:srgbClr val="0070C0"/>
              </a:solidFill>
            </a:endParaRPr>
          </a:p>
        </p:txBody>
      </p:sp>
    </p:spTree>
    <p:extLst>
      <p:ext uri="{BB962C8B-B14F-4D97-AF65-F5344CB8AC3E}">
        <p14:creationId xmlns:p14="http://schemas.microsoft.com/office/powerpoint/2010/main" val="16196281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482"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6988"/>
            <a:ext cx="9134475"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6"/>
          <p:cNvSpPr txBox="1">
            <a:spLocks noChangeArrowheads="1"/>
          </p:cNvSpPr>
          <p:nvPr/>
        </p:nvSpPr>
        <p:spPr bwMode="auto">
          <a:xfrm>
            <a:off x="1410823" y="2427272"/>
            <a:ext cx="7240587"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SG" altLang="en-US" sz="1800" dirty="0" smtClean="0">
                <a:solidFill>
                  <a:schemeClr val="tx1">
                    <a:lumMod val="75000"/>
                    <a:lumOff val="25000"/>
                  </a:schemeClr>
                </a:solidFill>
              </a:rPr>
              <a:t>Mark A. McGurran</a:t>
            </a:r>
          </a:p>
          <a:p>
            <a:pPr algn="ctr" eaLnBrk="1" hangingPunct="1">
              <a:spcBef>
                <a:spcPct val="0"/>
              </a:spcBef>
              <a:buFontTx/>
              <a:buNone/>
            </a:pPr>
            <a:r>
              <a:rPr lang="en-SG" altLang="en-US" sz="1800" dirty="0" smtClean="0">
                <a:solidFill>
                  <a:schemeClr val="tx1">
                    <a:lumMod val="75000"/>
                    <a:lumOff val="25000"/>
                  </a:schemeClr>
                </a:solidFill>
              </a:rPr>
              <a:t>London Offshore Consultants Singapore Pte Ltd</a:t>
            </a:r>
          </a:p>
          <a:p>
            <a:pPr algn="ctr" eaLnBrk="1" hangingPunct="1">
              <a:spcBef>
                <a:spcPct val="0"/>
              </a:spcBef>
              <a:buFontTx/>
              <a:buNone/>
            </a:pPr>
            <a:endParaRPr lang="en-SG" altLang="en-US" sz="1800" dirty="0">
              <a:solidFill>
                <a:schemeClr val="tx1">
                  <a:lumMod val="75000"/>
                  <a:lumOff val="25000"/>
                </a:schemeClr>
              </a:solidFill>
            </a:endParaRPr>
          </a:p>
          <a:p>
            <a:pPr algn="ctr" eaLnBrk="1" hangingPunct="1">
              <a:spcBef>
                <a:spcPct val="0"/>
              </a:spcBef>
              <a:buFontTx/>
              <a:buNone/>
            </a:pPr>
            <a:r>
              <a:rPr lang="en-SG" altLang="en-US" sz="1800" dirty="0" smtClean="0">
                <a:solidFill>
                  <a:schemeClr val="tx1">
                    <a:lumMod val="75000"/>
                    <a:lumOff val="25000"/>
                  </a:schemeClr>
                </a:solidFill>
              </a:rPr>
              <a:t>+65 9634 4825</a:t>
            </a:r>
          </a:p>
          <a:p>
            <a:pPr algn="ctr" eaLnBrk="1" hangingPunct="1">
              <a:spcBef>
                <a:spcPct val="0"/>
              </a:spcBef>
              <a:buFontTx/>
              <a:buNone/>
            </a:pPr>
            <a:r>
              <a:rPr lang="en-SG" altLang="en-US" sz="1800" dirty="0" smtClean="0">
                <a:solidFill>
                  <a:schemeClr val="tx1">
                    <a:lumMod val="75000"/>
                    <a:lumOff val="25000"/>
                  </a:schemeClr>
                </a:solidFill>
              </a:rPr>
              <a:t>m.mcgurran@loc-group.com</a:t>
            </a:r>
            <a:endParaRPr lang="en-SG" altLang="en-US" sz="1800" dirty="0">
              <a:solidFill>
                <a:schemeClr val="tx1">
                  <a:lumMod val="75000"/>
                  <a:lumOff val="25000"/>
                </a:schemeClr>
              </a:solidFill>
            </a:endParaRPr>
          </a:p>
          <a:p>
            <a:pPr algn="ctr" eaLnBrk="1" hangingPunct="1">
              <a:spcBef>
                <a:spcPct val="0"/>
              </a:spcBef>
              <a:buFontTx/>
              <a:buNone/>
            </a:pPr>
            <a:endParaRPr lang="en-US" altLang="en-US" sz="1800" dirty="0" smtClean="0">
              <a:solidFill>
                <a:schemeClr val="tx1">
                  <a:lumMod val="50000"/>
                  <a:lumOff val="50000"/>
                </a:schemeClr>
              </a:solidFill>
            </a:endParaRPr>
          </a:p>
          <a:p>
            <a:pPr algn="ctr" eaLnBrk="1" hangingPunct="1">
              <a:spcBef>
                <a:spcPct val="0"/>
              </a:spcBef>
              <a:buFontTx/>
              <a:buNone/>
            </a:pPr>
            <a:endParaRPr lang="en-US" altLang="en-US" sz="1800" dirty="0">
              <a:solidFill>
                <a:schemeClr val="tx1">
                  <a:lumMod val="50000"/>
                  <a:lumOff val="50000"/>
                </a:schemeClr>
              </a:solidFill>
            </a:endParaRPr>
          </a:p>
          <a:p>
            <a:pPr algn="ctr" eaLnBrk="1" hangingPunct="1">
              <a:spcBef>
                <a:spcPct val="0"/>
              </a:spcBef>
              <a:buFontTx/>
              <a:buNone/>
            </a:pPr>
            <a:r>
              <a:rPr lang="en-SG" altLang="en-US" sz="4000" dirty="0" smtClean="0">
                <a:solidFill>
                  <a:schemeClr val="accent2"/>
                </a:solidFill>
              </a:rPr>
              <a:t>Thank </a:t>
            </a:r>
            <a:r>
              <a:rPr lang="en-SG" altLang="en-US" sz="4000" dirty="0">
                <a:solidFill>
                  <a:schemeClr val="accent2"/>
                </a:solidFill>
              </a:rPr>
              <a:t>You!</a:t>
            </a:r>
          </a:p>
        </p:txBody>
      </p:sp>
    </p:spTree>
    <p:extLst>
      <p:ext uri="{BB962C8B-B14F-4D97-AF65-F5344CB8AC3E}">
        <p14:creationId xmlns:p14="http://schemas.microsoft.com/office/powerpoint/2010/main" val="1521806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176227" cy="3785652"/>
          </a:xfrm>
          <a:prstGeom prst="rect">
            <a:avLst/>
          </a:prstGeom>
          <a:noFill/>
        </p:spPr>
        <p:txBody>
          <a:bodyPr wrap="square" rtlCol="0">
            <a:spAutoFit/>
          </a:bodyPr>
          <a:lstStyle/>
          <a:p>
            <a:pPr algn="just"/>
            <a:r>
              <a:rPr lang="en-US" sz="2400" dirty="0" smtClean="0">
                <a:solidFill>
                  <a:srgbClr val="0070C0"/>
                </a:solidFill>
              </a:rPr>
              <a:t>Question:</a:t>
            </a:r>
          </a:p>
          <a:p>
            <a:pPr algn="just"/>
            <a:endParaRPr lang="en-US" sz="2400" dirty="0">
              <a:solidFill>
                <a:srgbClr val="0070C0"/>
              </a:solidFill>
            </a:endParaRPr>
          </a:p>
          <a:p>
            <a:pPr algn="just"/>
            <a:r>
              <a:rPr lang="en-US" sz="2400" dirty="0" smtClean="0">
                <a:solidFill>
                  <a:srgbClr val="0070C0"/>
                </a:solidFill>
              </a:rPr>
              <a:t>How deal of with underwriters who request information on main engine make prior to writing a risk?</a:t>
            </a:r>
          </a:p>
          <a:p>
            <a:pPr algn="just"/>
            <a:endParaRPr lang="en-US" sz="2400" dirty="0">
              <a:solidFill>
                <a:srgbClr val="0070C0"/>
              </a:solidFill>
            </a:endParaRPr>
          </a:p>
          <a:p>
            <a:pPr algn="just"/>
            <a:r>
              <a:rPr lang="en-US" sz="2400" dirty="0" smtClean="0">
                <a:solidFill>
                  <a:srgbClr val="0070C0"/>
                </a:solidFill>
              </a:rPr>
              <a:t>A – Yes</a:t>
            </a:r>
          </a:p>
          <a:p>
            <a:pPr algn="just"/>
            <a:endParaRPr lang="en-US" sz="2400" dirty="0">
              <a:solidFill>
                <a:srgbClr val="0070C0"/>
              </a:solidFill>
            </a:endParaRPr>
          </a:p>
          <a:p>
            <a:pPr algn="just"/>
            <a:r>
              <a:rPr lang="en-US" sz="2400" dirty="0" smtClean="0">
                <a:solidFill>
                  <a:srgbClr val="0070C0"/>
                </a:solidFill>
              </a:rPr>
              <a:t>A – No</a:t>
            </a:r>
          </a:p>
          <a:p>
            <a:pPr algn="just"/>
            <a:endParaRPr lang="en-US" sz="2400" dirty="0">
              <a:solidFill>
                <a:srgbClr val="0070C0"/>
              </a:solidFill>
            </a:endParaRPr>
          </a:p>
        </p:txBody>
      </p:sp>
    </p:spTree>
    <p:extLst>
      <p:ext uri="{BB962C8B-B14F-4D97-AF65-F5344CB8AC3E}">
        <p14:creationId xmlns:p14="http://schemas.microsoft.com/office/powerpoint/2010/main" val="940994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5262979"/>
          </a:xfrm>
          <a:prstGeom prst="rect">
            <a:avLst/>
          </a:prstGeom>
          <a:noFill/>
        </p:spPr>
        <p:txBody>
          <a:bodyPr wrap="square" rtlCol="0">
            <a:spAutoFit/>
          </a:bodyPr>
          <a:lstStyle/>
          <a:p>
            <a:pPr algn="just"/>
            <a:r>
              <a:rPr lang="en-US" sz="2400" dirty="0" smtClean="0">
                <a:solidFill>
                  <a:srgbClr val="0070C0"/>
                </a:solidFill>
              </a:rPr>
              <a:t>A traditional camshaft controlled engine uses a gear and / or chain driven camshaft to actuate the following:</a:t>
            </a:r>
          </a:p>
          <a:p>
            <a:pPr marL="342900" indent="-342900" algn="just">
              <a:buFont typeface="Arial" panose="020B0604020202020204" pitchFamily="34" charset="0"/>
              <a:buChar char="•"/>
            </a:pPr>
            <a:r>
              <a:rPr lang="en-US" sz="2400" dirty="0" smtClean="0">
                <a:solidFill>
                  <a:srgbClr val="0070C0"/>
                </a:solidFill>
              </a:rPr>
              <a:t>The air distributor for staring air</a:t>
            </a:r>
          </a:p>
          <a:p>
            <a:pPr marL="342900" indent="-342900" algn="just">
              <a:buFont typeface="Arial" panose="020B0604020202020204" pitchFamily="34" charset="0"/>
              <a:buChar char="•"/>
            </a:pPr>
            <a:r>
              <a:rPr lang="en-US" sz="2400" dirty="0" smtClean="0">
                <a:solidFill>
                  <a:srgbClr val="0070C0"/>
                </a:solidFill>
              </a:rPr>
              <a:t>The fuel pumps for fuel injection</a:t>
            </a:r>
          </a:p>
          <a:p>
            <a:pPr marL="342900" indent="-342900" algn="just">
              <a:buFont typeface="Arial" panose="020B0604020202020204" pitchFamily="34" charset="0"/>
              <a:buChar char="•"/>
            </a:pPr>
            <a:r>
              <a:rPr lang="en-US" sz="2400" dirty="0" smtClean="0">
                <a:solidFill>
                  <a:srgbClr val="0070C0"/>
                </a:solidFill>
              </a:rPr>
              <a:t>The exhaust valve actuators to open the exhaust valves</a:t>
            </a:r>
          </a:p>
          <a:p>
            <a:pPr marL="342900" indent="-342900" algn="just">
              <a:buFont typeface="Arial" panose="020B0604020202020204" pitchFamily="34" charset="0"/>
              <a:buChar char="•"/>
            </a:pPr>
            <a:r>
              <a:rPr lang="en-US" sz="2400" dirty="0" smtClean="0">
                <a:solidFill>
                  <a:srgbClr val="0070C0"/>
                </a:solidFill>
              </a:rPr>
              <a:t>The cylinder lubricators to deliver lube oil to the cylinders through lubricator quills</a:t>
            </a:r>
          </a:p>
          <a:p>
            <a:pPr marL="342900" indent="-342900" algn="just">
              <a:buFont typeface="Arial" panose="020B0604020202020204" pitchFamily="34" charset="0"/>
              <a:buChar char="•"/>
            </a:pPr>
            <a:endParaRPr lang="en-US" sz="2400" dirty="0" smtClean="0">
              <a:solidFill>
                <a:srgbClr val="0070C0"/>
              </a:solidFill>
            </a:endParaRPr>
          </a:p>
          <a:p>
            <a:pPr algn="just"/>
            <a:r>
              <a:rPr lang="en-US" sz="2400" dirty="0" smtClean="0">
                <a:solidFill>
                  <a:srgbClr val="0070C0"/>
                </a:solidFill>
              </a:rPr>
              <a:t>In addition the engine may mechanically drive through running gear the governor and reversing mechanisms.</a:t>
            </a:r>
          </a:p>
          <a:p>
            <a:pPr algn="just"/>
            <a:endParaRPr lang="en-US" sz="2400" dirty="0">
              <a:solidFill>
                <a:srgbClr val="0070C0"/>
              </a:solidFill>
            </a:endParaRPr>
          </a:p>
        </p:txBody>
      </p:sp>
    </p:spTree>
    <p:extLst>
      <p:ext uri="{BB962C8B-B14F-4D97-AF65-F5344CB8AC3E}">
        <p14:creationId xmlns:p14="http://schemas.microsoft.com/office/powerpoint/2010/main" val="2974250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331640" y="4509120"/>
            <a:ext cx="7320243" cy="1200329"/>
          </a:xfrm>
          <a:prstGeom prst="rect">
            <a:avLst/>
          </a:prstGeom>
          <a:noFill/>
        </p:spPr>
        <p:txBody>
          <a:bodyPr wrap="square" rtlCol="0">
            <a:spAutoFit/>
          </a:bodyPr>
          <a:lstStyle/>
          <a:p>
            <a:pPr algn="just"/>
            <a:endParaRPr lang="en-US" sz="2400" dirty="0">
              <a:solidFill>
                <a:srgbClr val="0070C0"/>
              </a:solidFill>
            </a:endParaRPr>
          </a:p>
          <a:p>
            <a:pPr algn="just"/>
            <a:endParaRPr lang="en-US" sz="2400" dirty="0" smtClean="0">
              <a:solidFill>
                <a:srgbClr val="0070C0"/>
              </a:solidFill>
            </a:endParaRPr>
          </a:p>
          <a:p>
            <a:pPr algn="just"/>
            <a:endParaRPr lang="en-US" sz="2400" dirty="0">
              <a:solidFill>
                <a:srgbClr val="0070C0"/>
              </a:solidFill>
            </a:endParaRPr>
          </a:p>
        </p:txBody>
      </p:sp>
      <p:pic>
        <p:nvPicPr>
          <p:cNvPr id="7" name="Picture 6" descr="2 stroke engine"/>
          <p:cNvPicPr/>
          <p:nvPr/>
        </p:nvPicPr>
        <p:blipFill>
          <a:blip r:embed="rId3">
            <a:extLst>
              <a:ext uri="{28A0092B-C50C-407E-A947-70E740481C1C}">
                <a14:useLocalDpi xmlns:a14="http://schemas.microsoft.com/office/drawing/2010/main" val="0"/>
              </a:ext>
            </a:extLst>
          </a:blip>
          <a:srcRect/>
          <a:stretch>
            <a:fillRect/>
          </a:stretch>
        </p:blipFill>
        <p:spPr bwMode="auto">
          <a:xfrm>
            <a:off x="1979712" y="0"/>
            <a:ext cx="6480720" cy="5589240"/>
          </a:xfrm>
          <a:prstGeom prst="rect">
            <a:avLst/>
          </a:prstGeom>
          <a:noFill/>
          <a:ln>
            <a:noFill/>
          </a:ln>
        </p:spPr>
      </p:pic>
    </p:spTree>
    <p:extLst>
      <p:ext uri="{BB962C8B-B14F-4D97-AF65-F5344CB8AC3E}">
        <p14:creationId xmlns:p14="http://schemas.microsoft.com/office/powerpoint/2010/main" val="511507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331639" y="4869160"/>
            <a:ext cx="7320243" cy="1200329"/>
          </a:xfrm>
          <a:prstGeom prst="rect">
            <a:avLst/>
          </a:prstGeom>
          <a:noFill/>
        </p:spPr>
        <p:txBody>
          <a:bodyPr wrap="square" rtlCol="0">
            <a:spAutoFit/>
          </a:bodyPr>
          <a:lstStyle/>
          <a:p>
            <a:pPr algn="just"/>
            <a:r>
              <a:rPr lang="en-US" sz="2400" dirty="0" smtClean="0">
                <a:solidFill>
                  <a:srgbClr val="0070C0"/>
                </a:solidFill>
              </a:rPr>
              <a:t>An animation of a traditional two stroke engine operating with a camshaft – credit to </a:t>
            </a:r>
            <a:r>
              <a:rPr lang="en-US" sz="2400" dirty="0" smtClean="0">
                <a:solidFill>
                  <a:srgbClr val="0070C0"/>
                </a:solidFill>
                <a:hlinkClick r:id="rId3"/>
              </a:rPr>
              <a:t>www.marinediesels.co.uk</a:t>
            </a:r>
            <a:r>
              <a:rPr lang="en-US" sz="2400" dirty="0" smtClean="0">
                <a:solidFill>
                  <a:srgbClr val="0070C0"/>
                </a:solidFill>
              </a:rPr>
              <a:t>  </a:t>
            </a:r>
          </a:p>
        </p:txBody>
      </p:sp>
      <p:pic>
        <p:nvPicPr>
          <p:cNvPr id="6" name="Picture 2" descr="C:\Users\mustikawardani\Pictures\2stroke_engine2.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208852"/>
            <a:ext cx="2214314" cy="4451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3153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428220" y="476672"/>
            <a:ext cx="7320243" cy="6740307"/>
          </a:xfrm>
          <a:prstGeom prst="rect">
            <a:avLst/>
          </a:prstGeom>
          <a:noFill/>
        </p:spPr>
        <p:txBody>
          <a:bodyPr wrap="square" rtlCol="0">
            <a:spAutoFit/>
          </a:bodyPr>
          <a:lstStyle/>
          <a:p>
            <a:pPr algn="just"/>
            <a:r>
              <a:rPr lang="en-US" sz="2400" dirty="0" smtClean="0">
                <a:solidFill>
                  <a:srgbClr val="0070C0"/>
                </a:solidFill>
              </a:rPr>
              <a:t>An Electronically Controlled Engine instead relies on the hydraulic actuation of theses mechanical components by utilising an electronically controlled </a:t>
            </a:r>
            <a:endParaRPr lang="en-US" sz="2400" dirty="0">
              <a:solidFill>
                <a:srgbClr val="0070C0"/>
              </a:solidFill>
            </a:endParaRPr>
          </a:p>
          <a:p>
            <a:pPr algn="just"/>
            <a:r>
              <a:rPr lang="en-US" sz="2400" dirty="0" smtClean="0">
                <a:solidFill>
                  <a:srgbClr val="0070C0"/>
                </a:solidFill>
              </a:rPr>
              <a:t>Engine Control System (ECS).</a:t>
            </a:r>
          </a:p>
          <a:p>
            <a:pPr algn="just"/>
            <a:endParaRPr lang="en-US" sz="2400" dirty="0">
              <a:solidFill>
                <a:srgbClr val="0070C0"/>
              </a:solidFill>
            </a:endParaRPr>
          </a:p>
          <a:p>
            <a:pPr algn="just"/>
            <a:r>
              <a:rPr lang="en-US" sz="2400" dirty="0" smtClean="0">
                <a:solidFill>
                  <a:srgbClr val="0070C0"/>
                </a:solidFill>
              </a:rPr>
              <a:t>The main ECS components are:</a:t>
            </a:r>
          </a:p>
          <a:p>
            <a:pPr marL="342900" indent="-342900" algn="just">
              <a:buFont typeface="Arial" panose="020B0604020202020204" pitchFamily="34" charset="0"/>
              <a:buChar char="•"/>
            </a:pPr>
            <a:r>
              <a:rPr lang="en-US" sz="2400" dirty="0" smtClean="0">
                <a:solidFill>
                  <a:srgbClr val="0070C0"/>
                </a:solidFill>
              </a:rPr>
              <a:t>Control units including the Main Operating Panels (MOPS – software)</a:t>
            </a:r>
          </a:p>
          <a:p>
            <a:pPr marL="342900" indent="-342900" algn="just">
              <a:buFont typeface="Arial" panose="020B0604020202020204" pitchFamily="34" charset="0"/>
              <a:buChar char="•"/>
            </a:pPr>
            <a:r>
              <a:rPr lang="en-US" sz="2400" dirty="0" smtClean="0">
                <a:solidFill>
                  <a:srgbClr val="0070C0"/>
                </a:solidFill>
              </a:rPr>
              <a:t>Hydraulic power supply assembly</a:t>
            </a:r>
          </a:p>
          <a:p>
            <a:pPr marL="342900" indent="-342900" algn="just">
              <a:buFont typeface="Arial" panose="020B0604020202020204" pitchFamily="34" charset="0"/>
              <a:buChar char="•"/>
            </a:pPr>
            <a:r>
              <a:rPr lang="en-US" sz="2400" dirty="0" smtClean="0">
                <a:solidFill>
                  <a:srgbClr val="0070C0"/>
                </a:solidFill>
              </a:rPr>
              <a:t>Electronically controlled fuel injection actuators</a:t>
            </a:r>
          </a:p>
          <a:p>
            <a:pPr marL="342900" indent="-342900" algn="just">
              <a:buFont typeface="Arial" panose="020B0604020202020204" pitchFamily="34" charset="0"/>
              <a:buChar char="•"/>
            </a:pPr>
            <a:r>
              <a:rPr lang="en-US" sz="2400" dirty="0">
                <a:solidFill>
                  <a:srgbClr val="0070C0"/>
                </a:solidFill>
              </a:rPr>
              <a:t>Electronically controlled </a:t>
            </a:r>
            <a:r>
              <a:rPr lang="en-US" sz="2400" dirty="0" smtClean="0">
                <a:solidFill>
                  <a:srgbClr val="0070C0"/>
                </a:solidFill>
              </a:rPr>
              <a:t>exhaust valve actuators</a:t>
            </a:r>
          </a:p>
          <a:p>
            <a:pPr marL="342900" indent="-342900" algn="just">
              <a:buFont typeface="Arial" panose="020B0604020202020204" pitchFamily="34" charset="0"/>
              <a:buChar char="•"/>
            </a:pPr>
            <a:r>
              <a:rPr lang="en-US" sz="2400" dirty="0" smtClean="0">
                <a:solidFill>
                  <a:srgbClr val="0070C0"/>
                </a:solidFill>
              </a:rPr>
              <a:t>Electronically controlled air start valves</a:t>
            </a:r>
          </a:p>
          <a:p>
            <a:pPr marL="342900" indent="-342900" algn="just">
              <a:buFont typeface="Arial" panose="020B0604020202020204" pitchFamily="34" charset="0"/>
              <a:buChar char="•"/>
            </a:pPr>
            <a:r>
              <a:rPr lang="en-US" sz="2400" dirty="0" smtClean="0">
                <a:solidFill>
                  <a:srgbClr val="0070C0"/>
                </a:solidFill>
              </a:rPr>
              <a:t>Integrated governor &amp; tachometer features</a:t>
            </a:r>
          </a:p>
          <a:p>
            <a:pPr marL="342900" indent="-342900" algn="just">
              <a:buFont typeface="Arial" panose="020B0604020202020204" pitchFamily="34" charset="0"/>
              <a:buChar char="•"/>
            </a:pPr>
            <a:r>
              <a:rPr lang="en-US" sz="2400" dirty="0" smtClean="0">
                <a:solidFill>
                  <a:srgbClr val="0070C0"/>
                </a:solidFill>
              </a:rPr>
              <a:t>Electronically controlled cylinder lubricators</a:t>
            </a:r>
          </a:p>
          <a:p>
            <a:pPr marL="342900" indent="-342900" algn="just">
              <a:buFont typeface="Arial" panose="020B0604020202020204" pitchFamily="34" charset="0"/>
              <a:buChar char="•"/>
            </a:pPr>
            <a:r>
              <a:rPr lang="en-US" sz="2400" dirty="0" smtClean="0">
                <a:solidFill>
                  <a:srgbClr val="0070C0"/>
                </a:solidFill>
              </a:rPr>
              <a:t>Various ancillaries and monitors</a:t>
            </a:r>
            <a:endParaRPr lang="en-US" sz="2400" dirty="0">
              <a:solidFill>
                <a:srgbClr val="0070C0"/>
              </a:solidFill>
            </a:endParaRPr>
          </a:p>
          <a:p>
            <a:pPr marL="342900" indent="-342900" algn="just">
              <a:buFont typeface="Arial" panose="020B0604020202020204" pitchFamily="34" charset="0"/>
              <a:buChar char="•"/>
            </a:pPr>
            <a:endParaRPr lang="en-US" sz="2400" dirty="0" smtClean="0">
              <a:solidFill>
                <a:srgbClr val="0070C0"/>
              </a:solidFill>
            </a:endParaRPr>
          </a:p>
          <a:p>
            <a:pPr marL="342900" indent="-342900" algn="just">
              <a:buFont typeface="Arial" panose="020B0604020202020204" pitchFamily="34" charset="0"/>
              <a:buChar char="•"/>
            </a:pPr>
            <a:endParaRPr lang="en-US" sz="2400" dirty="0" smtClean="0">
              <a:solidFill>
                <a:srgbClr val="0070C0"/>
              </a:solidFill>
            </a:endParaRPr>
          </a:p>
          <a:p>
            <a:pPr marL="342900" indent="-342900" algn="just">
              <a:buFont typeface="Arial" panose="020B0604020202020204" pitchFamily="34" charset="0"/>
              <a:buChar char="•"/>
            </a:pPr>
            <a:endParaRPr lang="en-US" sz="2400" dirty="0">
              <a:solidFill>
                <a:srgbClr val="0070C0"/>
              </a:solidFill>
            </a:endParaRPr>
          </a:p>
        </p:txBody>
      </p:sp>
    </p:spTree>
    <p:extLst>
      <p:ext uri="{BB962C8B-B14F-4D97-AF65-F5344CB8AC3E}">
        <p14:creationId xmlns:p14="http://schemas.microsoft.com/office/powerpoint/2010/main" val="213844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331641" y="476672"/>
            <a:ext cx="2016223" cy="5632311"/>
          </a:xfrm>
          <a:prstGeom prst="rect">
            <a:avLst/>
          </a:prstGeom>
          <a:noFill/>
        </p:spPr>
        <p:txBody>
          <a:bodyPr wrap="square" rtlCol="0">
            <a:spAutoFit/>
          </a:bodyPr>
          <a:lstStyle/>
          <a:p>
            <a:r>
              <a:rPr lang="en-US" sz="2400" dirty="0" smtClean="0">
                <a:solidFill>
                  <a:srgbClr val="0070C0"/>
                </a:solidFill>
              </a:rPr>
              <a:t>Therefore a substantial amount of expensive and precision made components and assemblies are no longer needed in the engine, including the camshaft and running gear.</a:t>
            </a:r>
          </a:p>
        </p:txBody>
      </p:sp>
      <p:pic>
        <p:nvPicPr>
          <p:cNvPr id="4" name="Picture 3" descr="http://www.marinediesels.info/2_stroke_engine_parts/camshaft%20_chain_drive_3.jpg"/>
          <p:cNvPicPr/>
          <p:nvPr/>
        </p:nvPicPr>
        <p:blipFill>
          <a:blip r:embed="rId3">
            <a:extLst>
              <a:ext uri="{28A0092B-C50C-407E-A947-70E740481C1C}">
                <a14:useLocalDpi xmlns:a14="http://schemas.microsoft.com/office/drawing/2010/main" val="0"/>
              </a:ext>
            </a:extLst>
          </a:blip>
          <a:srcRect/>
          <a:stretch>
            <a:fillRect/>
          </a:stretch>
        </p:blipFill>
        <p:spPr bwMode="auto">
          <a:xfrm>
            <a:off x="3370604" y="494642"/>
            <a:ext cx="5017820" cy="5310621"/>
          </a:xfrm>
          <a:prstGeom prst="rect">
            <a:avLst/>
          </a:prstGeom>
          <a:noFill/>
          <a:ln>
            <a:noFill/>
          </a:ln>
        </p:spPr>
      </p:pic>
    </p:spTree>
    <p:extLst>
      <p:ext uri="{BB962C8B-B14F-4D97-AF65-F5344CB8AC3E}">
        <p14:creationId xmlns:p14="http://schemas.microsoft.com/office/powerpoint/2010/main" val="662857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447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p:nvPr/>
        </p:nvPicPr>
        <p:blipFill rotWithShape="1">
          <a:blip r:embed="rId3">
            <a:extLst>
              <a:ext uri="{28A0092B-C50C-407E-A947-70E740481C1C}">
                <a14:useLocalDpi xmlns:a14="http://schemas.microsoft.com/office/drawing/2010/main" val="0"/>
              </a:ext>
            </a:extLst>
          </a:blip>
          <a:srcRect t="19481"/>
          <a:stretch/>
        </p:blipFill>
        <p:spPr bwMode="auto">
          <a:xfrm>
            <a:off x="1259632" y="188640"/>
            <a:ext cx="7560840" cy="5544616"/>
          </a:xfrm>
          <a:prstGeom prst="rect">
            <a:avLst/>
          </a:prstGeom>
          <a:noFill/>
          <a:ln>
            <a:noFill/>
          </a:ln>
        </p:spPr>
      </p:pic>
    </p:spTree>
    <p:extLst>
      <p:ext uri="{BB962C8B-B14F-4D97-AF65-F5344CB8AC3E}">
        <p14:creationId xmlns:p14="http://schemas.microsoft.com/office/powerpoint/2010/main" val="338230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7718</TotalTime>
  <Words>1242</Words>
  <Application>Microsoft Office PowerPoint</Application>
  <PresentationFormat>On-screen Show (4:3)</PresentationFormat>
  <Paragraphs>127</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London Offshore Consultants Pte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London Offshore Consultants</dc:creator>
  <cp:lastModifiedBy>hire</cp:lastModifiedBy>
  <cp:revision>277</cp:revision>
  <cp:lastPrinted>2013-09-07T05:45:21Z</cp:lastPrinted>
  <dcterms:created xsi:type="dcterms:W3CDTF">2012-08-06T07:10:29Z</dcterms:created>
  <dcterms:modified xsi:type="dcterms:W3CDTF">2015-09-22T20:49:36Z</dcterms:modified>
</cp:coreProperties>
</file>