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  <p:sldMasterId id="2147483654" r:id="rId3"/>
    <p:sldMasterId id="2147483657" r:id="rId4"/>
    <p:sldMasterId id="2147483660" r:id="rId5"/>
    <p:sldMasterId id="2147483759" r:id="rId6"/>
    <p:sldMasterId id="2147483780" r:id="rId7"/>
    <p:sldMasterId id="2147483766" r:id="rId8"/>
  </p:sldMasterIdLst>
  <p:notesMasterIdLst>
    <p:notesMasterId r:id="rId24"/>
  </p:notesMasterIdLst>
  <p:handoutMasterIdLst>
    <p:handoutMasterId r:id="rId25"/>
  </p:handoutMasterIdLst>
  <p:sldIdLst>
    <p:sldId id="282" r:id="rId9"/>
    <p:sldId id="283" r:id="rId10"/>
    <p:sldId id="284" r:id="rId11"/>
    <p:sldId id="285" r:id="rId12"/>
    <p:sldId id="291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4" r:id="rId21"/>
    <p:sldId id="303" r:id="rId22"/>
    <p:sldId id="305" r:id="rId23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pos="53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43E"/>
    <a:srgbClr val="003E7E"/>
    <a:srgbClr val="0038A8"/>
    <a:srgbClr val="ADB2C1"/>
    <a:srgbClr val="E7A614"/>
    <a:srgbClr val="0993D1"/>
    <a:srgbClr val="5C8727"/>
    <a:srgbClr val="919693"/>
    <a:srgbClr val="992135"/>
    <a:srgbClr val="7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754" autoAdjust="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4088"/>
        <p:guide pos="53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1722" y="-9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8AB69A-9139-40B6-8661-19679155F84F}" type="datetimeFigureOut">
              <a:rPr lang="en-US"/>
              <a:pPr>
                <a:defRPr/>
              </a:pPr>
              <a:t>9/22/2015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21327-1FED-4A1E-9D04-A925C4547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33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89513-FE3D-478F-9A9F-FDF0FDC40E28}" type="datetimeFigureOut">
              <a:rPr lang="en-US"/>
              <a:pPr>
                <a:defRPr/>
              </a:pPr>
              <a:t>9/22/2015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7456D4-F0C1-427B-8618-40BF6BCB17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08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5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5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456D4-F0C1-427B-8618-40BF6BCB175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6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&amp;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7x15_pandi_131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9EC45A-C57D-4522-9AA3-6C9A6341D40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7x15_281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CAB795-1384-4C68-86EC-583F3C420DCE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18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9598999-79A9-46C8-814A-1F96DD08CAA7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E06B3C-74C2-4080-9F0D-B7E8A9E44CD2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7x15_281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ECAB795-1384-4C68-86EC-583F3C420DCE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DAD3DA0-A4BF-4DB6-919A-E2C88EDACD2C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4CC33C6-EB9B-4C34-B819-DCF1A08BAA71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EC2281-5AA6-4B8C-A09D-34DB36052FDA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361793-8056-447E-9F96-F31DD75832C9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FD&amp;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67x15_fdd_576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533BE9-8C70-4ACD-A8DF-5084B404864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EC2281-5AA6-4B8C-A09D-34DB36052FDA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361793-8056-447E-9F96-F31DD75832C9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EC2281-5AA6-4B8C-A09D-34DB36052FDA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F361793-8056-447E-9F96-F31DD75832C9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&amp;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267x15_hm_process_blue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10275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C2C55D-3008-4656-A9EF-5DA855CB3A4E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12822" y="11168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2822" y="35861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322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2800" y="11049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442800" y="1105200"/>
            <a:ext cx="8287200" cy="47016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rgbClr val="9A24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67x15_energy_85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5200" y="6012000"/>
            <a:ext cx="8319600" cy="4777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C2C55D-3008-4656-A9EF-5DA855CB3A4E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0" descr="SwC_PMS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SC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67x15_194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5200" y="6012000"/>
            <a:ext cx="8319600" cy="4777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C2C55D-3008-4656-A9EF-5DA855CB3A4E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401634" y="3541114"/>
            <a:ext cx="7704000" cy="864000"/>
          </a:xfrm>
          <a:prstGeom prst="rect">
            <a:avLst/>
          </a:prstGeom>
        </p:spPr>
        <p:txBody>
          <a:bodyPr/>
          <a:lstStyle>
            <a:lvl1pPr algn="r">
              <a:defRPr sz="2400" baseline="0">
                <a:solidFill>
                  <a:srgbClr val="9A24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01634" y="4453854"/>
            <a:ext cx="7704000" cy="27604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Academy_V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81177" y="291665"/>
            <a:ext cx="1861896" cy="6016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971095-A2E9-43D9-A315-288719B1AC74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1104180"/>
            <a:ext cx="8288338" cy="4701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218488" y="6527800"/>
            <a:ext cx="447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072126-47C1-41BD-975B-9734E1F76B88}" type="slidenum">
              <a:rPr lang="sv-SE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v-SE" sz="1100" dirty="0">
              <a:latin typeface="+mn-lt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31322" y="1104180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1322" y="3573487"/>
            <a:ext cx="3924000" cy="2232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48199" y="1104180"/>
            <a:ext cx="4081463" cy="4701307"/>
          </a:xfrm>
          <a:prstGeom prst="rect">
            <a:avLst/>
          </a:prstGeom>
        </p:spPr>
        <p:txBody>
          <a:bodyPr/>
          <a:lstStyle>
            <a:lvl1pPr>
              <a:buFont typeface="Webdings" pitchFamily="18" charset="2"/>
              <a:buChar char=""/>
              <a:defRPr sz="1800" baseline="0"/>
            </a:lvl1pPr>
            <a:lvl2pPr marL="627063" indent="-169863">
              <a:buFont typeface="Arial" pitchFamily="34" charset="0"/>
              <a:buChar char="•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buFont typeface="Arial" pitchFamily="34" charset="0"/>
              <a:buChar char="•"/>
              <a:defRPr sz="1200"/>
            </a:lvl4pPr>
            <a:lvl5pPr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322" y="291890"/>
            <a:ext cx="6676845" cy="736810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0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riton_SV_30%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69925" y="808038"/>
            <a:ext cx="5508625" cy="706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SwC_Vit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20663"/>
            <a:ext cx="13779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78" r:id="rId5"/>
    <p:sldLayoutId id="2147483779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67x15_281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SwC_PMS.em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51" r:id="rId3"/>
    <p:sldLayoutId id="2147483752" r:id="rId4"/>
    <p:sldLayoutId id="2147483743" r:id="rId5"/>
    <p:sldLayoutId id="2147483744" r:id="rId6"/>
    <p:sldLayoutId id="214748378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67x15_pandi_131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SwC_PMS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3" r:id="rId3"/>
    <p:sldLayoutId id="2147483754" r:id="rId4"/>
    <p:sldLayoutId id="2147483745" r:id="rId5"/>
    <p:sldLayoutId id="214748374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267x15_fdd_576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6000750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SwC_PMS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55" r:id="rId3"/>
    <p:sldLayoutId id="2147483756" r:id="rId4"/>
    <p:sldLayoutId id="2147483746" r:id="rId5"/>
    <p:sldLayoutId id="2147483749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67x15_hm_process_blue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" y="6010275"/>
            <a:ext cx="83200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SwC_PMS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7" r:id="rId3"/>
    <p:sldLayoutId id="2147483758" r:id="rId4"/>
    <p:sldLayoutId id="2147483747" r:id="rId5"/>
    <p:sldLayoutId id="2147483750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SwC_PMS.e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28600"/>
            <a:ext cx="13747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67x15_energy_85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200" y="6012000"/>
            <a:ext cx="8319600" cy="4777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67x15_194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200" y="6012000"/>
            <a:ext cx="8319600" cy="477759"/>
          </a:xfrm>
          <a:prstGeom prst="rect">
            <a:avLst/>
          </a:prstGeom>
        </p:spPr>
      </p:pic>
      <p:pic>
        <p:nvPicPr>
          <p:cNvPr id="7" name="Picture 6" descr="Academy_V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1177" y="291665"/>
            <a:ext cx="1861896" cy="601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EB04-0ED2-4309-9AE8-FDD337994DE1}" type="datetimeFigureOut">
              <a:rPr lang="sv-SE" smtClean="0"/>
              <a:pPr/>
              <a:t>2015-09-22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26B2-6151-4128-B1AD-355EFEF9723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4" y="2067914"/>
            <a:ext cx="7704000" cy="2529486"/>
          </a:xfrm>
        </p:spPr>
        <p:txBody>
          <a:bodyPr/>
          <a:lstStyle/>
          <a:p>
            <a:r>
              <a:rPr lang="sv-SE" b="1" dirty="0" smtClean="0"/>
              <a:t>Loss Prevention</a:t>
            </a:r>
            <a:br>
              <a:rPr lang="sv-SE" b="1" dirty="0" smtClean="0"/>
            </a:br>
            <a:r>
              <a:rPr lang="sv-SE" b="1" dirty="0" smtClean="0"/>
              <a:t>from the </a:t>
            </a:r>
            <a:r>
              <a:rPr lang="sv-SE" b="1" dirty="0" err="1" smtClean="0"/>
              <a:t>Insurers</a:t>
            </a:r>
            <a:r>
              <a:rPr lang="sv-SE" b="1" dirty="0" smtClean="0"/>
              <a:t> </a:t>
            </a:r>
            <a:r>
              <a:rPr lang="sv-SE" b="1" dirty="0" err="1" smtClean="0"/>
              <a:t>perspective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sz="1600" dirty="0" smtClean="0"/>
              <a:t>The LP process as a </a:t>
            </a:r>
            <a:r>
              <a:rPr lang="sv-SE" sz="1600" dirty="0" err="1" smtClean="0"/>
              <a:t>whole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The LISCO GLORIA </a:t>
            </a:r>
            <a:r>
              <a:rPr lang="sv-SE" sz="1600" dirty="0" err="1" smtClean="0"/>
              <a:t>fire</a:t>
            </a:r>
            <a:r>
              <a:rPr lang="sv-SE" sz="1600" dirty="0" smtClean="0"/>
              <a:t> in a LP </a:t>
            </a:r>
            <a:r>
              <a:rPr lang="sv-SE" sz="1600" dirty="0" err="1" smtClean="0"/>
              <a:t>perspective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The </a:t>
            </a:r>
            <a:r>
              <a:rPr lang="sv-SE" sz="1600" dirty="0" err="1" smtClean="0"/>
              <a:t>Insurers</a:t>
            </a:r>
            <a:r>
              <a:rPr lang="sv-SE" sz="1600" dirty="0" smtClean="0"/>
              <a:t> </a:t>
            </a:r>
            <a:r>
              <a:rPr lang="sv-SE" sz="1600" dirty="0" err="1" smtClean="0"/>
              <a:t>role</a:t>
            </a:r>
            <a:endParaRPr lang="sv-SE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14" y="4466554"/>
            <a:ext cx="7704000" cy="633766"/>
          </a:xfrm>
        </p:spPr>
        <p:txBody>
          <a:bodyPr/>
          <a:lstStyle/>
          <a:p>
            <a:r>
              <a:rPr lang="sv-SE" dirty="0" smtClean="0"/>
              <a:t>Magnus Gustafsson</a:t>
            </a:r>
            <a:endParaRPr lang="sv-SE" dirty="0"/>
          </a:p>
          <a:p>
            <a:r>
              <a:rPr lang="en-US" dirty="0"/>
              <a:t>Senior Claims Executive, Marine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MICC 2015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Loss Prevention </a:t>
            </a:r>
            <a:r>
              <a:rPr lang="sv-SE" sz="1800" dirty="0" err="1" smtClean="0"/>
              <a:t>through</a:t>
            </a:r>
            <a:r>
              <a:rPr lang="sv-SE" sz="1800" dirty="0" smtClean="0"/>
              <a:t> Ship Management</a:t>
            </a:r>
            <a:endParaRPr lang="sv-SE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5760" y="936385"/>
            <a:ext cx="5171441" cy="255611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sv-SE" sz="1600" dirty="0" smtClean="0"/>
          </a:p>
          <a:p>
            <a:pPr>
              <a:spcAft>
                <a:spcPts val="600"/>
              </a:spcAft>
            </a:pPr>
            <a:r>
              <a:rPr lang="sv-SE" dirty="0" smtClean="0"/>
              <a:t>IRCA – </a:t>
            </a:r>
            <a:r>
              <a:rPr lang="sv-SE" dirty="0" err="1" smtClean="0"/>
              <a:t>Interactive</a:t>
            </a:r>
            <a:r>
              <a:rPr lang="sv-SE" dirty="0" smtClean="0"/>
              <a:t> </a:t>
            </a:r>
            <a:r>
              <a:rPr lang="sv-SE" dirty="0" err="1" smtClean="0"/>
              <a:t>Root</a:t>
            </a:r>
            <a:r>
              <a:rPr lang="sv-SE" dirty="0" smtClean="0"/>
              <a:t> Cause </a:t>
            </a:r>
            <a:r>
              <a:rPr lang="sv-SE" dirty="0" err="1" smtClean="0"/>
              <a:t>Analysis</a:t>
            </a:r>
            <a:endParaRPr lang="sv-SE" dirty="0" smtClean="0"/>
          </a:p>
          <a:p>
            <a:pPr lvl="1">
              <a:spcAft>
                <a:spcPts val="600"/>
              </a:spcAft>
            </a:pPr>
            <a:r>
              <a:rPr lang="sv-SE" sz="1800" dirty="0" smtClean="0"/>
              <a:t>Starting </a:t>
            </a:r>
            <a:r>
              <a:rPr lang="sv-SE" sz="1800" dirty="0" err="1" smtClean="0"/>
              <a:t>point</a:t>
            </a:r>
            <a:r>
              <a:rPr lang="sv-SE" sz="1800" dirty="0" smtClean="0"/>
              <a:t> from the </a:t>
            </a:r>
            <a:r>
              <a:rPr lang="sv-SE" sz="1800" dirty="0" err="1" smtClean="0"/>
              <a:t>immediate</a:t>
            </a:r>
            <a:r>
              <a:rPr lang="sv-SE" sz="1800" dirty="0" smtClean="0"/>
              <a:t> cause…</a:t>
            </a:r>
          </a:p>
          <a:p>
            <a:pPr lvl="1">
              <a:spcAft>
                <a:spcPts val="600"/>
              </a:spcAft>
            </a:pPr>
            <a:r>
              <a:rPr lang="sv-SE" sz="1800" dirty="0" smtClean="0"/>
              <a:t>Leading </a:t>
            </a:r>
            <a:r>
              <a:rPr lang="sv-SE" sz="1800" dirty="0" err="1" smtClean="0"/>
              <a:t>to</a:t>
            </a:r>
            <a:r>
              <a:rPr lang="sv-SE" sz="1800" dirty="0" smtClean="0"/>
              <a:t> </a:t>
            </a:r>
            <a:r>
              <a:rPr lang="sv-SE" sz="1800" dirty="0" err="1" smtClean="0"/>
              <a:t>root</a:t>
            </a:r>
            <a:r>
              <a:rPr lang="sv-SE" sz="1800" dirty="0" smtClean="0"/>
              <a:t> cause…</a:t>
            </a:r>
          </a:p>
          <a:p>
            <a:pPr lvl="1">
              <a:spcAft>
                <a:spcPts val="600"/>
              </a:spcAft>
            </a:pPr>
            <a:r>
              <a:rPr lang="sv-SE" sz="1800" dirty="0" err="1" smtClean="0"/>
              <a:t>Recomended</a:t>
            </a:r>
            <a:r>
              <a:rPr lang="sv-SE" sz="1800" dirty="0" smtClean="0"/>
              <a:t> actions </a:t>
            </a:r>
            <a:r>
              <a:rPr lang="sv-SE" sz="1800" dirty="0" err="1" smtClean="0"/>
              <a:t>to</a:t>
            </a:r>
            <a:r>
              <a:rPr lang="sv-SE" sz="1800" dirty="0" smtClean="0"/>
              <a:t> be taken</a:t>
            </a:r>
          </a:p>
          <a:p>
            <a:pPr lvl="1">
              <a:spcAft>
                <a:spcPts val="600"/>
              </a:spcAft>
            </a:pPr>
            <a:r>
              <a:rPr lang="sv-SE" sz="1800" dirty="0" err="1" smtClean="0"/>
              <a:t>IRCA’s</a:t>
            </a:r>
            <a:r>
              <a:rPr lang="sv-SE" sz="1800" dirty="0" smtClean="0"/>
              <a:t> </a:t>
            </a:r>
            <a:r>
              <a:rPr lang="sv-SE" sz="1800" dirty="0" err="1" smtClean="0"/>
              <a:t>published</a:t>
            </a:r>
            <a:r>
              <a:rPr lang="sv-SE" sz="1800" dirty="0" smtClean="0"/>
              <a:t> on </a:t>
            </a:r>
            <a:r>
              <a:rPr lang="sv-SE" sz="1800" dirty="0" err="1" smtClean="0"/>
              <a:t>website</a:t>
            </a:r>
            <a:endParaRPr lang="sv-SE" sz="1800" dirty="0" smtClean="0"/>
          </a:p>
          <a:p>
            <a:pPr lvl="1">
              <a:spcAft>
                <a:spcPts val="600"/>
              </a:spcAft>
            </a:pPr>
            <a:endParaRPr lang="sv-SE" sz="14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sv-SE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2" t="5879" r="5616" b="33546"/>
          <a:stretch/>
        </p:blipFill>
        <p:spPr bwMode="auto">
          <a:xfrm>
            <a:off x="5852161" y="783679"/>
            <a:ext cx="2676918" cy="522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1381836" y="3970020"/>
            <a:ext cx="3300835" cy="1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1460" y="4475641"/>
            <a:ext cx="2286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Loss Prevention </a:t>
            </a:r>
            <a:r>
              <a:rPr lang="sv-SE" sz="1800" dirty="0" err="1" smtClean="0"/>
              <a:t>through</a:t>
            </a:r>
            <a:r>
              <a:rPr lang="sv-SE" sz="1800" dirty="0" smtClean="0"/>
              <a:t> Ship Management</a:t>
            </a:r>
            <a:endParaRPr lang="sv-SE" sz="24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105" y="629920"/>
            <a:ext cx="8288338" cy="3917481"/>
          </a:xfrm>
        </p:spPr>
        <p:txBody>
          <a:bodyPr/>
          <a:lstStyle/>
          <a:p>
            <a:endParaRPr lang="sv-SE" sz="1600" i="1" dirty="0" smtClean="0"/>
          </a:p>
          <a:p>
            <a:endParaRPr lang="sv-SE" sz="1600" dirty="0"/>
          </a:p>
          <a:p>
            <a:r>
              <a:rPr lang="sv-SE" dirty="0" smtClean="0"/>
              <a:t>SCORE – Swedish Club Operations Review</a:t>
            </a:r>
          </a:p>
          <a:p>
            <a:pPr lvl="1"/>
            <a:r>
              <a:rPr lang="sv-SE" sz="1800" dirty="0" smtClean="0"/>
              <a:t>Review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Client</a:t>
            </a:r>
            <a:r>
              <a:rPr lang="sv-SE" sz="1800" dirty="0" smtClean="0"/>
              <a:t> </a:t>
            </a:r>
            <a:r>
              <a:rPr lang="sv-SE" sz="1800" dirty="0" err="1" smtClean="0"/>
              <a:t>claim</a:t>
            </a:r>
            <a:r>
              <a:rPr lang="sv-SE" sz="1800" dirty="0" smtClean="0"/>
              <a:t> statistics</a:t>
            </a:r>
          </a:p>
          <a:p>
            <a:pPr lvl="1"/>
            <a:r>
              <a:rPr lang="sv-SE" sz="1800" dirty="0" smtClean="0"/>
              <a:t>Benchmarking </a:t>
            </a:r>
            <a:r>
              <a:rPr lang="sv-SE" sz="1800" dirty="0" err="1" smtClean="0"/>
              <a:t>against</a:t>
            </a:r>
            <a:r>
              <a:rPr lang="sv-SE" sz="1800" dirty="0" smtClean="0"/>
              <a:t> </a:t>
            </a:r>
            <a:r>
              <a:rPr lang="sv-SE" sz="1800" dirty="0" err="1" smtClean="0"/>
              <a:t>similar</a:t>
            </a:r>
            <a:r>
              <a:rPr lang="sv-SE" sz="1800" dirty="0" smtClean="0"/>
              <a:t> </a:t>
            </a:r>
            <a:r>
              <a:rPr lang="sv-SE" sz="1800" dirty="0" err="1" smtClean="0"/>
              <a:t>fleets</a:t>
            </a:r>
            <a:endParaRPr lang="sv-SE" sz="1800" dirty="0" smtClean="0"/>
          </a:p>
          <a:p>
            <a:pPr lvl="1"/>
            <a:r>
              <a:rPr lang="sv-SE" sz="1800" dirty="0" err="1" smtClean="0"/>
              <a:t>Identifying</a:t>
            </a:r>
            <a:r>
              <a:rPr lang="sv-SE" sz="1800" dirty="0" smtClean="0"/>
              <a:t> </a:t>
            </a:r>
            <a:r>
              <a:rPr lang="sv-SE" sz="1800" dirty="0" err="1" smtClean="0"/>
              <a:t>abnormities</a:t>
            </a:r>
            <a:r>
              <a:rPr lang="sv-SE" sz="1800" dirty="0" smtClean="0"/>
              <a:t> – </a:t>
            </a:r>
            <a:r>
              <a:rPr lang="sv-SE" sz="1800" dirty="0" err="1" smtClean="0"/>
              <a:t>freq</a:t>
            </a:r>
            <a:r>
              <a:rPr lang="sv-SE" sz="1800" dirty="0" smtClean="0"/>
              <a:t> / </a:t>
            </a:r>
            <a:r>
              <a:rPr lang="sv-SE" sz="1800" dirty="0" err="1" smtClean="0"/>
              <a:t>cost</a:t>
            </a:r>
            <a:endParaRPr lang="sv-SE" sz="1800" dirty="0" smtClean="0"/>
          </a:p>
          <a:p>
            <a:pPr lvl="1"/>
            <a:r>
              <a:rPr lang="sv-SE" sz="1800" dirty="0" smtClean="0"/>
              <a:t>Office visits</a:t>
            </a:r>
          </a:p>
          <a:p>
            <a:pPr lvl="1"/>
            <a:r>
              <a:rPr lang="sv-SE" sz="1800" dirty="0" err="1" smtClean="0"/>
              <a:t>Verification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Client</a:t>
            </a:r>
            <a:r>
              <a:rPr lang="sv-SE" sz="1800" dirty="0" smtClean="0"/>
              <a:t> SMS</a:t>
            </a:r>
          </a:p>
          <a:p>
            <a:pPr lvl="1"/>
            <a:r>
              <a:rPr lang="sv-SE" sz="1800" dirty="0" smtClean="0"/>
              <a:t>Review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Client</a:t>
            </a:r>
            <a:r>
              <a:rPr lang="sv-SE" sz="1800" dirty="0" smtClean="0"/>
              <a:t> LP program</a:t>
            </a:r>
          </a:p>
          <a:p>
            <a:pPr lvl="1"/>
            <a:r>
              <a:rPr lang="sv-SE" sz="1800" dirty="0" err="1" smtClean="0"/>
              <a:t>Recommendations</a:t>
            </a:r>
            <a:r>
              <a:rPr lang="sv-SE" sz="1800" dirty="0" smtClean="0"/>
              <a:t> for </a:t>
            </a:r>
            <a:r>
              <a:rPr lang="sv-SE" sz="1800" dirty="0" err="1" smtClean="0"/>
              <a:t>improvement</a:t>
            </a:r>
            <a:endParaRPr lang="sv-SE" sz="1800" dirty="0" smtClean="0"/>
          </a:p>
          <a:p>
            <a:pPr lvl="1"/>
            <a:r>
              <a:rPr lang="sv-SE" sz="1800" dirty="0" smtClean="0"/>
              <a:t>SCORE </a:t>
            </a:r>
            <a:r>
              <a:rPr lang="sv-SE" sz="1800" dirty="0" err="1" smtClean="0"/>
              <a:t>Certificate</a:t>
            </a:r>
            <a:endParaRPr lang="sv-SE" sz="1800" dirty="0" smtClean="0"/>
          </a:p>
          <a:p>
            <a:pPr lvl="1"/>
            <a:endParaRPr lang="sv-SE" sz="1400" dirty="0" smtClean="0"/>
          </a:p>
          <a:p>
            <a:pPr marL="457200" lvl="1" indent="0">
              <a:buNone/>
            </a:pPr>
            <a:endParaRPr lang="sv-SE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8" t="17374" r="7279" b="2815"/>
          <a:stretch/>
        </p:blipFill>
        <p:spPr bwMode="auto">
          <a:xfrm>
            <a:off x="5056072" y="1023260"/>
            <a:ext cx="4042573" cy="465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966302" y="4170679"/>
            <a:ext cx="3210909" cy="18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  <p:sp>
        <p:nvSpPr>
          <p:cNvPr id="10" name="Oval 9"/>
          <p:cNvSpPr/>
          <p:nvPr/>
        </p:nvSpPr>
        <p:spPr>
          <a:xfrm>
            <a:off x="1089660" y="4650900"/>
            <a:ext cx="22860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dirty="0" smtClean="0"/>
              <a:t>Loss Prevention </a:t>
            </a:r>
            <a:r>
              <a:rPr lang="sv-SE" sz="1400" dirty="0" err="1" smtClean="0"/>
              <a:t>through</a:t>
            </a:r>
            <a:r>
              <a:rPr lang="sv-SE" sz="1400" dirty="0" smtClean="0"/>
              <a:t> Ship Management - </a:t>
            </a:r>
            <a:r>
              <a:rPr lang="sv-SE" sz="1400" dirty="0" err="1" smtClean="0"/>
              <a:t>Publications</a:t>
            </a:r>
            <a:endParaRPr lang="sv-SE" sz="1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795" y="3473581"/>
            <a:ext cx="1779916" cy="252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879" y="3481048"/>
            <a:ext cx="1783615" cy="252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5867" y="1413815"/>
            <a:ext cx="1439486" cy="20294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079" y="923220"/>
            <a:ext cx="1778976" cy="252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67" y="3481048"/>
            <a:ext cx="1780551" cy="2520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3" descr="image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21" y="923220"/>
            <a:ext cx="1796073" cy="2535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79" y="3466080"/>
            <a:ext cx="1778976" cy="25349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 descr="http://www.gard.no/Content/20773953/BookCoverMaster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6" y="923220"/>
            <a:ext cx="1785160" cy="2526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MRM – </a:t>
            </a:r>
            <a:r>
              <a:rPr lang="sv-SE" sz="1800" dirty="0" err="1" smtClean="0"/>
              <a:t>Maritime</a:t>
            </a:r>
            <a:r>
              <a:rPr lang="sv-SE" sz="1800" dirty="0" smtClean="0"/>
              <a:t> </a:t>
            </a:r>
            <a:r>
              <a:rPr lang="sv-SE" sz="1800" dirty="0" err="1" smtClean="0"/>
              <a:t>Resource</a:t>
            </a:r>
            <a:r>
              <a:rPr lang="sv-SE" sz="1800" dirty="0" smtClean="0"/>
              <a:t> Management</a:t>
            </a:r>
            <a:endParaRPr lang="sv-SE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925" y="1368340"/>
            <a:ext cx="8288338" cy="4701307"/>
          </a:xfrm>
        </p:spPr>
        <p:txBody>
          <a:bodyPr/>
          <a:lstStyle/>
          <a:p>
            <a:r>
              <a:rPr lang="sv-SE" dirty="0" smtClean="0"/>
              <a:t>MRM </a:t>
            </a:r>
            <a:r>
              <a:rPr lang="sv-SE" dirty="0" err="1" smtClean="0"/>
              <a:t>training</a:t>
            </a:r>
            <a:endParaRPr lang="sv-SE" dirty="0" smtClean="0"/>
          </a:p>
          <a:p>
            <a:pPr lvl="1"/>
            <a:r>
              <a:rPr lang="sv-SE" dirty="0" err="1" smtClean="0"/>
              <a:t>Situational</a:t>
            </a:r>
            <a:r>
              <a:rPr lang="sv-SE" dirty="0" smtClean="0"/>
              <a:t> </a:t>
            </a:r>
            <a:r>
              <a:rPr lang="sv-SE" dirty="0" err="1" smtClean="0"/>
              <a:t>awareness</a:t>
            </a:r>
            <a:endParaRPr lang="sv-SE" dirty="0"/>
          </a:p>
          <a:p>
            <a:pPr lvl="1"/>
            <a:r>
              <a:rPr lang="sv-SE" dirty="0" err="1" smtClean="0"/>
              <a:t>Cultural</a:t>
            </a:r>
            <a:r>
              <a:rPr lang="sv-SE" dirty="0" smtClean="0"/>
              <a:t> </a:t>
            </a:r>
            <a:r>
              <a:rPr lang="sv-SE" dirty="0" err="1" smtClean="0"/>
              <a:t>awareness</a:t>
            </a:r>
            <a:endParaRPr lang="sv-SE" dirty="0" smtClean="0"/>
          </a:p>
          <a:p>
            <a:pPr lvl="1"/>
            <a:r>
              <a:rPr lang="sv-SE" dirty="0" err="1" smtClean="0"/>
              <a:t>Attitudes</a:t>
            </a:r>
            <a:r>
              <a:rPr lang="sv-SE" dirty="0" smtClean="0"/>
              <a:t> and Management </a:t>
            </a:r>
            <a:r>
              <a:rPr lang="sv-SE" dirty="0" err="1" smtClean="0"/>
              <a:t>Skills</a:t>
            </a:r>
            <a:endParaRPr lang="sv-SE" dirty="0" smtClean="0"/>
          </a:p>
          <a:p>
            <a:pPr lvl="1"/>
            <a:r>
              <a:rPr lang="sv-SE" dirty="0" smtClean="0"/>
              <a:t>Communication </a:t>
            </a:r>
            <a:r>
              <a:rPr lang="sv-SE" dirty="0" err="1" smtClean="0"/>
              <a:t>techniques</a:t>
            </a:r>
            <a:endParaRPr lang="sv-SE" dirty="0" smtClean="0"/>
          </a:p>
          <a:p>
            <a:pPr lvl="1"/>
            <a:r>
              <a:rPr lang="sv-SE" dirty="0" smtClean="0"/>
              <a:t>Challenge and </a:t>
            </a:r>
            <a:r>
              <a:rPr lang="sv-SE" dirty="0" err="1" smtClean="0"/>
              <a:t>Response</a:t>
            </a:r>
            <a:endParaRPr lang="sv-SE" dirty="0" smtClean="0"/>
          </a:p>
          <a:p>
            <a:pPr lvl="1"/>
            <a:r>
              <a:rPr lang="sv-SE" dirty="0" smtClean="0"/>
              <a:t>…</a:t>
            </a:r>
          </a:p>
          <a:p>
            <a:pPr lvl="1"/>
            <a:endParaRPr lang="sv-SE" dirty="0"/>
          </a:p>
          <a:p>
            <a:r>
              <a:rPr lang="sv-SE" dirty="0" smtClean="0"/>
              <a:t>MRM in TSC Academy</a:t>
            </a:r>
          </a:p>
          <a:p>
            <a:pPr lvl="1"/>
            <a:r>
              <a:rPr lang="sv-SE" dirty="0" err="1" smtClean="0"/>
              <a:t>Since</a:t>
            </a:r>
            <a:r>
              <a:rPr lang="sv-SE" dirty="0" smtClean="0"/>
              <a:t> 1990</a:t>
            </a:r>
          </a:p>
          <a:p>
            <a:pPr lvl="1"/>
            <a:r>
              <a:rPr lang="sv-SE" dirty="0" err="1" smtClean="0"/>
              <a:t>Train</a:t>
            </a:r>
            <a:r>
              <a:rPr lang="sv-SE" dirty="0" smtClean="0"/>
              <a:t> the </a:t>
            </a:r>
            <a:r>
              <a:rPr lang="sv-SE" dirty="0" err="1" smtClean="0"/>
              <a:t>trainer</a:t>
            </a:r>
            <a:endParaRPr lang="sv-SE" dirty="0" smtClean="0"/>
          </a:p>
          <a:p>
            <a:pPr lvl="1"/>
            <a:r>
              <a:rPr lang="sv-SE" dirty="0" smtClean="0"/>
              <a:t>300 </a:t>
            </a:r>
            <a:r>
              <a:rPr lang="sv-SE" dirty="0" err="1" smtClean="0"/>
              <a:t>facilitators</a:t>
            </a:r>
            <a:r>
              <a:rPr lang="sv-SE" dirty="0" smtClean="0"/>
              <a:t> </a:t>
            </a:r>
            <a:r>
              <a:rPr lang="sv-SE" dirty="0" err="1" smtClean="0"/>
              <a:t>trained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date</a:t>
            </a:r>
          </a:p>
          <a:p>
            <a:pPr lvl="1"/>
            <a:r>
              <a:rPr lang="sv-SE" dirty="0" err="1" smtClean="0"/>
              <a:t>Approx</a:t>
            </a:r>
            <a:r>
              <a:rPr lang="sv-SE" dirty="0" smtClean="0"/>
              <a:t> 10 </a:t>
            </a:r>
            <a:r>
              <a:rPr lang="sv-SE" dirty="0" err="1" smtClean="0"/>
              <a:t>training</a:t>
            </a:r>
            <a:r>
              <a:rPr lang="sv-SE" dirty="0" smtClean="0"/>
              <a:t> sessions per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r>
              <a:rPr lang="sv-SE" dirty="0" err="1" smtClean="0"/>
              <a:t>worldwide</a:t>
            </a:r>
            <a:endParaRPr lang="sv-SE" dirty="0" smtClean="0"/>
          </a:p>
          <a:p>
            <a:pPr lvl="1"/>
            <a:r>
              <a:rPr lang="sv-SE" dirty="0" err="1" smtClean="0"/>
              <a:t>Current</a:t>
            </a:r>
            <a:r>
              <a:rPr lang="sv-SE" dirty="0" smtClean="0"/>
              <a:t> </a:t>
            </a:r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campaign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P&amp;I and </a:t>
            </a:r>
            <a:r>
              <a:rPr lang="sv-SE" dirty="0" err="1" smtClean="0"/>
              <a:t>Lead</a:t>
            </a:r>
            <a:r>
              <a:rPr lang="sv-SE" dirty="0" smtClean="0"/>
              <a:t> HM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820" y="1072515"/>
            <a:ext cx="3451149" cy="488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</p:spPr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urftweeters.com/wp-content/uploads/2011/10/New-Zealand-Rena-Ship-Spilling-Oil-Into-S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969" y="3293110"/>
            <a:ext cx="4318929" cy="254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err="1" smtClean="0"/>
              <a:t>Why</a:t>
            </a:r>
            <a:r>
              <a:rPr lang="sv-SE" sz="1800" dirty="0" smtClean="0"/>
              <a:t> do it?</a:t>
            </a:r>
            <a:endParaRPr lang="sv-SE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005" y="1148080"/>
            <a:ext cx="8288338" cy="4586287"/>
          </a:xfrm>
        </p:spPr>
        <p:txBody>
          <a:bodyPr/>
          <a:lstStyle/>
          <a:p>
            <a:pPr marL="0" indent="0">
              <a:spcAft>
                <a:spcPts val="432"/>
              </a:spcAft>
              <a:buNone/>
            </a:pPr>
            <a:r>
              <a:rPr lang="sv-SE" b="1" dirty="0" smtClean="0"/>
              <a:t>The </a:t>
            </a:r>
            <a:r>
              <a:rPr lang="sv-SE" b="1" dirty="0" err="1" smtClean="0"/>
              <a:t>worlds</a:t>
            </a:r>
            <a:r>
              <a:rPr lang="sv-SE" b="1" dirty="0" smtClean="0"/>
              <a:t> </a:t>
            </a:r>
            <a:r>
              <a:rPr lang="sv-SE" b="1" dirty="0" err="1" smtClean="0"/>
              <a:t>most</a:t>
            </a:r>
            <a:r>
              <a:rPr lang="sv-SE" b="1" dirty="0" smtClean="0"/>
              <a:t> </a:t>
            </a:r>
            <a:r>
              <a:rPr lang="sv-SE" b="1" dirty="0" err="1" smtClean="0"/>
              <a:t>expensive</a:t>
            </a:r>
            <a:r>
              <a:rPr lang="sv-SE" b="1" dirty="0" smtClean="0"/>
              <a:t> </a:t>
            </a:r>
            <a:r>
              <a:rPr lang="sv-SE" b="1" dirty="0" err="1" smtClean="0"/>
              <a:t>attitude</a:t>
            </a:r>
            <a:r>
              <a:rPr lang="sv-SE" b="1" dirty="0" smtClean="0"/>
              <a:t> P&amp;I </a:t>
            </a:r>
            <a:r>
              <a:rPr lang="sv-SE" b="1" dirty="0" err="1" smtClean="0"/>
              <a:t>Claims</a:t>
            </a:r>
            <a:r>
              <a:rPr lang="sv-SE" b="1" dirty="0" smtClean="0"/>
              <a:t>? (USD)</a:t>
            </a:r>
            <a:br>
              <a:rPr lang="sv-SE" b="1" dirty="0" smtClean="0"/>
            </a:br>
            <a:endParaRPr lang="sv-SE" b="1" dirty="0" smtClean="0"/>
          </a:p>
          <a:p>
            <a:pPr>
              <a:spcAft>
                <a:spcPts val="432"/>
              </a:spcAft>
              <a:tabLst>
                <a:tab pos="3140075" algn="l"/>
                <a:tab pos="7897813" algn="r"/>
              </a:tabLst>
            </a:pPr>
            <a:r>
              <a:rPr lang="sv-SE" dirty="0" smtClean="0"/>
              <a:t>Costa </a:t>
            </a:r>
            <a:r>
              <a:rPr lang="sv-SE" dirty="0"/>
              <a:t>Concordia (2012</a:t>
            </a:r>
            <a:r>
              <a:rPr lang="sv-SE" dirty="0" smtClean="0"/>
              <a:t>)  - 	USD 2 billion and </a:t>
            </a:r>
            <a:r>
              <a:rPr lang="sv-SE" dirty="0" err="1" smtClean="0"/>
              <a:t>counting</a:t>
            </a:r>
            <a:r>
              <a:rPr lang="sv-SE" dirty="0"/>
              <a:t>	  </a:t>
            </a:r>
          </a:p>
          <a:p>
            <a:pPr>
              <a:spcAft>
                <a:spcPts val="432"/>
              </a:spcAft>
              <a:tabLst>
                <a:tab pos="3140075" algn="l"/>
                <a:tab pos="7897813" algn="r"/>
              </a:tabLst>
            </a:pPr>
            <a:r>
              <a:rPr lang="sv-SE" dirty="0"/>
              <a:t>Rena (2011</a:t>
            </a:r>
            <a:r>
              <a:rPr lang="sv-SE" dirty="0" smtClean="0"/>
              <a:t>) – 	425 </a:t>
            </a:r>
            <a:r>
              <a:rPr lang="sv-SE" dirty="0" err="1" smtClean="0"/>
              <a:t>mUSD</a:t>
            </a:r>
            <a:r>
              <a:rPr lang="sv-SE" dirty="0" smtClean="0"/>
              <a:t> and </a:t>
            </a:r>
            <a:r>
              <a:rPr lang="sv-SE" dirty="0" err="1" smtClean="0"/>
              <a:t>counting</a:t>
            </a:r>
            <a:r>
              <a:rPr lang="sv-SE" dirty="0"/>
              <a:t>	 </a:t>
            </a:r>
          </a:p>
          <a:p>
            <a:pPr>
              <a:spcAft>
                <a:spcPts val="432"/>
              </a:spcAft>
              <a:tabLst>
                <a:tab pos="3140075" algn="l"/>
                <a:tab pos="7897813" algn="r"/>
              </a:tabLst>
            </a:pPr>
            <a:r>
              <a:rPr lang="sv-SE" dirty="0"/>
              <a:t>Exxon Valdez (1989) </a:t>
            </a:r>
            <a:r>
              <a:rPr lang="sv-SE" dirty="0" smtClean="0"/>
              <a:t>– 	400 </a:t>
            </a:r>
            <a:r>
              <a:rPr lang="sv-SE" dirty="0" err="1" smtClean="0"/>
              <a:t>milion</a:t>
            </a:r>
            <a:r>
              <a:rPr lang="sv-SE" dirty="0"/>
              <a:t>	</a:t>
            </a:r>
          </a:p>
          <a:p>
            <a:pPr>
              <a:spcAft>
                <a:spcPts val="432"/>
              </a:spcAft>
              <a:tabLst>
                <a:tab pos="3140075" algn="l"/>
                <a:tab pos="7897813" algn="r"/>
              </a:tabLst>
            </a:pPr>
            <a:r>
              <a:rPr lang="sv-SE" dirty="0"/>
              <a:t>Hebei Spirit (2007</a:t>
            </a:r>
            <a:r>
              <a:rPr lang="sv-SE" dirty="0" smtClean="0"/>
              <a:t>) – 	235 </a:t>
            </a:r>
            <a:r>
              <a:rPr lang="sv-SE" dirty="0" err="1" smtClean="0"/>
              <a:t>mUSD</a:t>
            </a:r>
            <a:r>
              <a:rPr lang="sv-SE" dirty="0"/>
              <a:t>	</a:t>
            </a:r>
          </a:p>
          <a:p>
            <a:pPr>
              <a:spcAft>
                <a:spcPts val="432"/>
              </a:spcAft>
              <a:tabLst>
                <a:tab pos="3140075" algn="l"/>
                <a:tab pos="7897813" algn="r"/>
              </a:tabLst>
            </a:pPr>
            <a:r>
              <a:rPr lang="sv-SE" dirty="0" err="1"/>
              <a:t>Cosco</a:t>
            </a:r>
            <a:r>
              <a:rPr lang="sv-SE" dirty="0"/>
              <a:t> Busan (2007</a:t>
            </a:r>
            <a:r>
              <a:rPr lang="sv-SE" dirty="0" smtClean="0"/>
              <a:t>) – 	210 </a:t>
            </a:r>
            <a:r>
              <a:rPr lang="sv-SE" dirty="0" err="1" smtClean="0"/>
              <a:t>mUSD</a:t>
            </a:r>
            <a:endParaRPr lang="sv-SE" dirty="0"/>
          </a:p>
          <a:p>
            <a:pPr>
              <a:spcAft>
                <a:spcPts val="432"/>
              </a:spcAft>
            </a:pP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9294" y="6089589"/>
            <a:ext cx="7504262" cy="311150"/>
          </a:xfrm>
        </p:spPr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50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4" y="2067914"/>
            <a:ext cx="7704000" cy="2529486"/>
          </a:xfrm>
        </p:spPr>
        <p:txBody>
          <a:bodyPr/>
          <a:lstStyle/>
          <a:p>
            <a:pPr algn="ctr"/>
            <a:r>
              <a:rPr lang="sv-SE" sz="4400" dirty="0" err="1" smtClean="0"/>
              <a:t>Thank</a:t>
            </a:r>
            <a:r>
              <a:rPr lang="sv-SE" sz="4400" dirty="0" smtClean="0"/>
              <a:t> </a:t>
            </a:r>
            <a:r>
              <a:rPr lang="sv-SE" sz="4400" dirty="0" err="1" smtClean="0"/>
              <a:t>you</a:t>
            </a:r>
            <a:r>
              <a:rPr lang="sv-SE" sz="4400" dirty="0"/>
              <a:t/>
            </a:r>
            <a:br>
              <a:rPr lang="sv-SE" sz="4400" dirty="0"/>
            </a:br>
            <a:endParaRPr lang="sv-SE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MICC 2015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”BOWTIE” loss prevention </a:t>
            </a:r>
            <a:r>
              <a:rPr lang="sv-SE" dirty="0" err="1" smtClean="0"/>
              <a:t>model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MICC 2015</a:t>
            </a:r>
            <a:endParaRPr lang="sv-S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497841" y="1154477"/>
            <a:ext cx="8279798" cy="467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BOWTIE – </a:t>
            </a:r>
            <a:r>
              <a:rPr lang="sv-SE" dirty="0" err="1" smtClean="0"/>
              <a:t>cargo</a:t>
            </a:r>
            <a:r>
              <a:rPr lang="sv-SE" dirty="0" smtClean="0"/>
              <a:t> </a:t>
            </a:r>
            <a:r>
              <a:rPr lang="sv-SE" dirty="0" err="1" smtClean="0"/>
              <a:t>fire</a:t>
            </a:r>
            <a:r>
              <a:rPr lang="sv-SE" dirty="0" smtClean="0"/>
              <a:t> on </a:t>
            </a:r>
            <a:r>
              <a:rPr lang="sv-SE" dirty="0" err="1" smtClean="0"/>
              <a:t>roro</a:t>
            </a:r>
            <a:r>
              <a:rPr lang="sv-SE" dirty="0" smtClean="0"/>
              <a:t> / </a:t>
            </a:r>
            <a:r>
              <a:rPr lang="sv-SE" dirty="0" err="1" smtClean="0"/>
              <a:t>ropax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 </a:t>
            </a:r>
            <a:r>
              <a:rPr lang="sv-SE" dirty="0" err="1" smtClean="0"/>
              <a:t>stakeholders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1798320" y="1516922"/>
            <a:ext cx="6759774" cy="381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720" y="2045892"/>
            <a:ext cx="20389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Authorities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/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Regulation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" y="2844228"/>
            <a:ext cx="20389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Vessel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construction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19" y="3629059"/>
            <a:ext cx="20389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Crew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20" y="4241378"/>
            <a:ext cx="20389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shipper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453513" y="2692223"/>
            <a:ext cx="1459749" cy="1247815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4313" y="2993857"/>
            <a:ext cx="135800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Ignition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400" dirty="0" err="1" smtClean="0"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lang="sv-SE" sz="1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1400" dirty="0" err="1" smtClean="0">
                <a:latin typeface="Arial" pitchFamily="34" charset="0"/>
                <a:ea typeface="+mj-ea"/>
                <a:cs typeface="Arial" pitchFamily="34" charset="0"/>
              </a:rPr>
              <a:t>deck</a:t>
            </a:r>
            <a:endParaRPr kumimoji="0" lang="en-US" sz="14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BOWTIE – </a:t>
            </a:r>
            <a:r>
              <a:rPr lang="sv-SE" dirty="0" err="1" smtClean="0"/>
              <a:t>cargo</a:t>
            </a:r>
            <a:r>
              <a:rPr lang="sv-SE" dirty="0" smtClean="0"/>
              <a:t> </a:t>
            </a:r>
            <a:r>
              <a:rPr lang="sv-SE" dirty="0" err="1" smtClean="0"/>
              <a:t>fire</a:t>
            </a:r>
            <a:r>
              <a:rPr lang="sv-SE" dirty="0" smtClean="0"/>
              <a:t> on </a:t>
            </a:r>
            <a:r>
              <a:rPr lang="sv-SE" dirty="0" err="1" smtClean="0"/>
              <a:t>roro</a:t>
            </a:r>
            <a:r>
              <a:rPr lang="sv-SE" dirty="0" smtClean="0"/>
              <a:t> / </a:t>
            </a:r>
            <a:r>
              <a:rPr lang="sv-SE" dirty="0" err="1" smtClean="0"/>
              <a:t>ropax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The ”</a:t>
            </a:r>
            <a:r>
              <a:rPr lang="sv-SE" dirty="0" err="1" smtClean="0"/>
              <a:t>barriers</a:t>
            </a:r>
            <a:r>
              <a:rPr lang="sv-SE" dirty="0" smtClean="0"/>
              <a:t>”, </a:t>
            </a:r>
            <a:r>
              <a:rPr lang="sv-SE" dirty="0" err="1" smtClean="0"/>
              <a:t>RCM’s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317721" y="2228061"/>
            <a:ext cx="18260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v-SE" dirty="0" err="1">
                <a:latin typeface="Arial" pitchFamily="34" charset="0"/>
                <a:cs typeface="Arial" pitchFamily="34" charset="0"/>
              </a:rPr>
              <a:t>Authorities</a:t>
            </a:r>
            <a:r>
              <a:rPr lang="sv-SE" dirty="0">
                <a:latin typeface="Arial" pitchFamily="34" charset="0"/>
                <a:cs typeface="Arial" pitchFamily="34" charset="0"/>
              </a:rPr>
              <a:t> / </a:t>
            </a:r>
            <a:r>
              <a:rPr lang="sv-SE" dirty="0" err="1">
                <a:latin typeface="Arial" pitchFamily="34" charset="0"/>
                <a:cs typeface="Arial" pitchFamily="34" charset="0"/>
              </a:rPr>
              <a:t>Regulation</a:t>
            </a:r>
            <a:endParaRPr lang="en-US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21" y="2908485"/>
            <a:ext cx="18260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Vessel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construction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191" y="3605775"/>
            <a:ext cx="182603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Crew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20" y="4072742"/>
            <a:ext cx="182603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shipper</a:t>
            </a:r>
            <a:endParaRPr kumimoji="0" lang="en-US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2303454" y="1802278"/>
            <a:ext cx="6254640" cy="353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xplosion 1 11"/>
          <p:cNvSpPr/>
          <p:nvPr/>
        </p:nvSpPr>
        <p:spPr>
          <a:xfrm>
            <a:off x="4704079" y="2695982"/>
            <a:ext cx="1461075" cy="1473748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05680" y="3167394"/>
            <a:ext cx="1270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Ignition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1400" dirty="0" err="1" smtClean="0">
                <a:latin typeface="Arial" pitchFamily="34" charset="0"/>
                <a:ea typeface="+mj-ea"/>
                <a:cs typeface="Arial" pitchFamily="34" charset="0"/>
              </a:rPr>
              <a:t>deck</a:t>
            </a:r>
            <a:endParaRPr kumimoji="0" lang="en-US" sz="14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81056" y="2450248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71310" y="3960982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94595" y="2690450"/>
            <a:ext cx="0" cy="325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1264" y="2951576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28912" y="3432856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7680" y="3420824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02611" y="3444450"/>
            <a:ext cx="0" cy="325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72659" y="3462330"/>
            <a:ext cx="0" cy="24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73443" y="3446282"/>
            <a:ext cx="0" cy="24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65155" y="3169546"/>
            <a:ext cx="0" cy="24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03651" y="3464498"/>
            <a:ext cx="0" cy="325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91347" y="3075458"/>
            <a:ext cx="0" cy="325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87424" y="3476968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065388" y="2545143"/>
            <a:ext cx="0" cy="4064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20095" y="2817450"/>
            <a:ext cx="0" cy="3255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LISCO GLORIA</a:t>
            </a:r>
            <a:br>
              <a:rPr lang="sv-SE" dirty="0" smtClean="0"/>
            </a:br>
            <a:r>
              <a:rPr lang="sv-SE" sz="1800" dirty="0" err="1" smtClean="0"/>
              <a:t>Fire</a:t>
            </a:r>
            <a:r>
              <a:rPr lang="sv-SE" sz="1800" dirty="0" smtClean="0"/>
              <a:t> </a:t>
            </a:r>
            <a:r>
              <a:rPr lang="sv-SE" sz="1800" dirty="0" err="1" smtClean="0"/>
              <a:t>refigeration</a:t>
            </a:r>
            <a:r>
              <a:rPr lang="sv-SE" sz="1800" dirty="0" smtClean="0"/>
              <a:t> </a:t>
            </a:r>
            <a:r>
              <a:rPr lang="sv-SE" sz="1800" dirty="0" err="1" smtClean="0"/>
              <a:t>unit</a:t>
            </a:r>
            <a:r>
              <a:rPr lang="sv-SE" sz="1800" dirty="0" smtClean="0"/>
              <a:t> / CTL in South Baltic 8th </a:t>
            </a:r>
            <a:r>
              <a:rPr lang="sv-SE" sz="1800" dirty="0" err="1" smtClean="0"/>
              <a:t>October</a:t>
            </a:r>
            <a:r>
              <a:rPr lang="sv-SE" sz="1800" dirty="0" smtClean="0"/>
              <a:t> 2010</a:t>
            </a:r>
            <a:endParaRPr lang="sv-S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28381" r="11309" b="35809"/>
          <a:stretch/>
        </p:blipFill>
        <p:spPr bwMode="auto">
          <a:xfrm>
            <a:off x="393402" y="1333500"/>
            <a:ext cx="3679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51560" r="11723" b="24220"/>
          <a:stretch/>
        </p:blipFill>
        <p:spPr bwMode="auto">
          <a:xfrm>
            <a:off x="4249460" y="1415506"/>
            <a:ext cx="4633284" cy="11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325" y="2834640"/>
            <a:ext cx="8288338" cy="3169920"/>
          </a:xfrm>
        </p:spPr>
        <p:txBody>
          <a:bodyPr/>
          <a:lstStyle/>
          <a:p>
            <a:r>
              <a:rPr lang="sv-SE" sz="1400" dirty="0" err="1" smtClean="0"/>
              <a:t>Departs</a:t>
            </a:r>
            <a:r>
              <a:rPr lang="sv-SE" sz="1400" dirty="0" smtClean="0"/>
              <a:t> Kiel 22:00, total 32 </a:t>
            </a:r>
            <a:r>
              <a:rPr lang="sv-SE" sz="1400" dirty="0" err="1" smtClean="0"/>
              <a:t>crew</a:t>
            </a:r>
            <a:r>
              <a:rPr lang="sv-SE" sz="1400" dirty="0" smtClean="0"/>
              <a:t> + 204 pax. </a:t>
            </a:r>
            <a:r>
              <a:rPr lang="sv-SE" sz="1400" dirty="0" err="1" smtClean="0"/>
              <a:t>Fully</a:t>
            </a:r>
            <a:r>
              <a:rPr lang="sv-SE" sz="1400" dirty="0" smtClean="0"/>
              <a:t> </a:t>
            </a:r>
            <a:r>
              <a:rPr lang="sv-SE" sz="1400" dirty="0" err="1" smtClean="0"/>
              <a:t>loaded</a:t>
            </a:r>
            <a:r>
              <a:rPr lang="sv-SE" sz="1400" dirty="0" smtClean="0"/>
              <a:t> </a:t>
            </a:r>
            <a:r>
              <a:rPr lang="sv-SE" sz="1400" dirty="0" err="1" smtClean="0"/>
              <a:t>including</a:t>
            </a:r>
            <a:r>
              <a:rPr lang="sv-SE" sz="1400" dirty="0" smtClean="0"/>
              <a:t> 5 IMDG </a:t>
            </a:r>
            <a:r>
              <a:rPr lang="sv-SE" sz="1400" dirty="0" err="1" smtClean="0"/>
              <a:t>units</a:t>
            </a:r>
            <a:r>
              <a:rPr lang="sv-SE" sz="1400" dirty="0" smtClean="0"/>
              <a:t> and </a:t>
            </a:r>
            <a:r>
              <a:rPr lang="sv-SE" sz="1400" dirty="0" err="1" smtClean="0"/>
              <a:t>several</a:t>
            </a:r>
            <a:r>
              <a:rPr lang="sv-SE" sz="1400" dirty="0" smtClean="0"/>
              <a:t> </a:t>
            </a:r>
            <a:r>
              <a:rPr lang="sv-SE" sz="1400" dirty="0" err="1" smtClean="0"/>
              <a:t>refrigerated</a:t>
            </a:r>
            <a:r>
              <a:rPr lang="sv-SE" sz="1400" dirty="0" smtClean="0"/>
              <a:t> trailers on </a:t>
            </a:r>
            <a:r>
              <a:rPr lang="sv-SE" sz="1400" dirty="0" err="1" smtClean="0"/>
              <a:t>weather</a:t>
            </a:r>
            <a:r>
              <a:rPr lang="sv-SE" sz="1400" dirty="0" smtClean="0"/>
              <a:t> </a:t>
            </a:r>
            <a:r>
              <a:rPr lang="sv-SE" sz="1400" dirty="0" err="1" smtClean="0"/>
              <a:t>deck</a:t>
            </a:r>
            <a:r>
              <a:rPr lang="sv-SE" sz="1400" dirty="0" smtClean="0"/>
              <a:t>.</a:t>
            </a:r>
          </a:p>
          <a:p>
            <a:r>
              <a:rPr lang="sv-SE" sz="1400" dirty="0" smtClean="0"/>
              <a:t>23:30 AB </a:t>
            </a:r>
            <a:r>
              <a:rPr lang="sv-SE" sz="1400" dirty="0" err="1" smtClean="0"/>
              <a:t>does</a:t>
            </a:r>
            <a:r>
              <a:rPr lang="sv-SE" sz="1400" dirty="0" smtClean="0"/>
              <a:t> </a:t>
            </a:r>
            <a:r>
              <a:rPr lang="sv-SE" sz="1400" dirty="0" err="1" smtClean="0"/>
              <a:t>temperature</a:t>
            </a:r>
            <a:r>
              <a:rPr lang="sv-SE" sz="1400" dirty="0" smtClean="0"/>
              <a:t> check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refrigeration</a:t>
            </a:r>
            <a:r>
              <a:rPr lang="sv-SE" sz="1400" dirty="0" smtClean="0"/>
              <a:t> trailer, all in order</a:t>
            </a:r>
          </a:p>
          <a:p>
            <a:r>
              <a:rPr lang="sv-SE" sz="1400" dirty="0" smtClean="0"/>
              <a:t>23:50 AB </a:t>
            </a:r>
            <a:r>
              <a:rPr lang="sv-SE" sz="1400" dirty="0" err="1" smtClean="0"/>
              <a:t>first</a:t>
            </a:r>
            <a:r>
              <a:rPr lang="sv-SE" sz="1400" dirty="0" smtClean="0"/>
              <a:t> </a:t>
            </a:r>
            <a:r>
              <a:rPr lang="sv-SE" sz="1400" dirty="0" err="1" smtClean="0"/>
              <a:t>notices</a:t>
            </a:r>
            <a:r>
              <a:rPr lang="sv-SE" sz="1400" dirty="0" smtClean="0"/>
              <a:t> </a:t>
            </a:r>
            <a:r>
              <a:rPr lang="sv-SE" sz="1400" dirty="0" err="1" smtClean="0"/>
              <a:t>smell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smoke</a:t>
            </a:r>
            <a:endParaRPr lang="sv-SE" sz="1400" dirty="0" smtClean="0"/>
          </a:p>
          <a:p>
            <a:r>
              <a:rPr lang="sv-SE" sz="1400" dirty="0" smtClean="0"/>
              <a:t>23:58 </a:t>
            </a:r>
            <a:r>
              <a:rPr lang="sv-SE" sz="1400" dirty="0" err="1" smtClean="0"/>
              <a:t>smoke</a:t>
            </a:r>
            <a:r>
              <a:rPr lang="sv-SE" sz="1400" dirty="0" smtClean="0"/>
              <a:t> </a:t>
            </a:r>
            <a:r>
              <a:rPr lang="sv-SE" sz="1400" dirty="0" err="1" smtClean="0"/>
              <a:t>detector</a:t>
            </a:r>
            <a:r>
              <a:rPr lang="sv-SE" sz="1400" dirty="0" smtClean="0"/>
              <a:t> alarm on bridge, </a:t>
            </a:r>
            <a:r>
              <a:rPr lang="sv-SE" sz="1400" dirty="0" err="1" smtClean="0"/>
              <a:t>smoke</a:t>
            </a:r>
            <a:r>
              <a:rPr lang="sv-SE" sz="1400" dirty="0" smtClean="0"/>
              <a:t> </a:t>
            </a:r>
            <a:r>
              <a:rPr lang="sv-SE" sz="1400" dirty="0" err="1" smtClean="0"/>
              <a:t>confirmed</a:t>
            </a:r>
            <a:r>
              <a:rPr lang="sv-SE" sz="1400" dirty="0" smtClean="0"/>
              <a:t> by CCTV</a:t>
            </a:r>
          </a:p>
          <a:p>
            <a:r>
              <a:rPr lang="sv-SE" sz="1400" dirty="0" smtClean="0"/>
              <a:t>23:59 </a:t>
            </a:r>
            <a:r>
              <a:rPr lang="sv-SE" sz="1400" dirty="0" err="1" smtClean="0"/>
              <a:t>fire</a:t>
            </a:r>
            <a:r>
              <a:rPr lang="sv-SE" sz="1400" dirty="0" smtClean="0"/>
              <a:t> </a:t>
            </a:r>
            <a:r>
              <a:rPr lang="sv-SE" sz="1400" dirty="0" err="1" smtClean="0"/>
              <a:t>allocated</a:t>
            </a:r>
            <a:r>
              <a:rPr lang="sv-SE" sz="1400" dirty="0" smtClean="0"/>
              <a:t> by AB, </a:t>
            </a:r>
            <a:r>
              <a:rPr lang="sv-SE" sz="1400" dirty="0" err="1" smtClean="0"/>
              <a:t>rushes</a:t>
            </a:r>
            <a:r>
              <a:rPr lang="sv-SE" sz="1400" dirty="0" smtClean="0"/>
              <a:t> </a:t>
            </a:r>
            <a:r>
              <a:rPr lang="sv-SE" sz="1400" dirty="0" err="1" smtClean="0"/>
              <a:t>to</a:t>
            </a:r>
            <a:r>
              <a:rPr lang="sv-SE" sz="1400" dirty="0" smtClean="0"/>
              <a:t> </a:t>
            </a:r>
            <a:r>
              <a:rPr lang="sv-SE" sz="1400" dirty="0" err="1" smtClean="0"/>
              <a:t>his</a:t>
            </a:r>
            <a:r>
              <a:rPr lang="sv-SE" sz="1400" dirty="0" smtClean="0"/>
              <a:t> </a:t>
            </a:r>
            <a:r>
              <a:rPr lang="sv-SE" sz="1400" dirty="0" err="1" smtClean="0"/>
              <a:t>fifi</a:t>
            </a:r>
            <a:r>
              <a:rPr lang="sv-SE" sz="1400" dirty="0" smtClean="0"/>
              <a:t> station</a:t>
            </a:r>
          </a:p>
          <a:p>
            <a:r>
              <a:rPr lang="sv-SE" sz="1400" dirty="0" smtClean="0"/>
              <a:t>24:00 </a:t>
            </a:r>
            <a:r>
              <a:rPr lang="sv-SE" sz="1400" dirty="0" err="1" smtClean="0"/>
              <a:t>crew</a:t>
            </a:r>
            <a:r>
              <a:rPr lang="sv-SE" sz="1400" dirty="0" smtClean="0"/>
              <a:t> is </a:t>
            </a:r>
            <a:r>
              <a:rPr lang="sv-SE" sz="1400" dirty="0" err="1" smtClean="0"/>
              <a:t>alerted</a:t>
            </a:r>
            <a:r>
              <a:rPr lang="sv-SE" sz="1400" dirty="0" smtClean="0"/>
              <a:t> via PA system</a:t>
            </a:r>
          </a:p>
          <a:p>
            <a:r>
              <a:rPr lang="sv-SE" sz="1400" dirty="0" smtClean="0"/>
              <a:t>00:01 </a:t>
            </a:r>
            <a:r>
              <a:rPr lang="sv-SE" sz="1400" dirty="0" err="1" smtClean="0"/>
              <a:t>power</a:t>
            </a:r>
            <a:r>
              <a:rPr lang="sv-SE" sz="1400" dirty="0" smtClean="0"/>
              <a:t> </a:t>
            </a:r>
            <a:r>
              <a:rPr lang="sv-SE" sz="1400" dirty="0" err="1" smtClean="0"/>
              <a:t>supply</a:t>
            </a:r>
            <a:r>
              <a:rPr lang="sv-SE" sz="1400" dirty="0" smtClean="0"/>
              <a:t> switched off </a:t>
            </a:r>
            <a:r>
              <a:rPr lang="sv-SE" sz="1400" dirty="0" err="1" smtClean="0"/>
              <a:t>to</a:t>
            </a:r>
            <a:r>
              <a:rPr lang="sv-SE" sz="1400" dirty="0" smtClean="0"/>
              <a:t> </a:t>
            </a:r>
            <a:r>
              <a:rPr lang="sv-SE" sz="1400" dirty="0" err="1" smtClean="0"/>
              <a:t>weather</a:t>
            </a:r>
            <a:r>
              <a:rPr lang="sv-SE" sz="1400" dirty="0" smtClean="0"/>
              <a:t> </a:t>
            </a:r>
            <a:r>
              <a:rPr lang="sv-SE" sz="1400" dirty="0" err="1" smtClean="0"/>
              <a:t>deck</a:t>
            </a:r>
            <a:endParaRPr lang="sv-SE" sz="1400" dirty="0" smtClean="0"/>
          </a:p>
          <a:p>
            <a:r>
              <a:rPr lang="sv-SE" sz="1400" dirty="0" smtClean="0"/>
              <a:t>00:02 </a:t>
            </a:r>
            <a:r>
              <a:rPr lang="sv-SE" sz="1400" dirty="0" err="1" smtClean="0"/>
              <a:t>fixed</a:t>
            </a:r>
            <a:r>
              <a:rPr lang="sv-SE" sz="1400" dirty="0" smtClean="0"/>
              <a:t> </a:t>
            </a:r>
            <a:r>
              <a:rPr lang="sv-SE" sz="1400" dirty="0" err="1" smtClean="0"/>
              <a:t>water</a:t>
            </a:r>
            <a:r>
              <a:rPr lang="sv-SE" sz="1400" dirty="0" smtClean="0"/>
              <a:t> </a:t>
            </a:r>
            <a:r>
              <a:rPr lang="sv-SE" sz="1400" dirty="0" err="1" smtClean="0"/>
              <a:t>drencher</a:t>
            </a:r>
            <a:r>
              <a:rPr lang="sv-SE" sz="1400" dirty="0" smtClean="0"/>
              <a:t> system </a:t>
            </a:r>
            <a:r>
              <a:rPr lang="sv-SE" sz="1400" dirty="0" err="1" smtClean="0"/>
              <a:t>activated</a:t>
            </a:r>
            <a:r>
              <a:rPr lang="sv-SE" sz="1400" dirty="0" smtClean="0"/>
              <a:t> from bridge – </a:t>
            </a:r>
            <a:r>
              <a:rPr lang="sv-SE" sz="1400" dirty="0" err="1" smtClean="0"/>
              <a:t>unsuccessful</a:t>
            </a:r>
            <a:endParaRPr lang="sv-SE" sz="1400" dirty="0" smtClean="0"/>
          </a:p>
          <a:p>
            <a:r>
              <a:rPr lang="sv-SE" sz="1400" dirty="0" smtClean="0"/>
              <a:t>00:04 Master orders the </a:t>
            </a:r>
            <a:r>
              <a:rPr lang="sv-SE" sz="1400" dirty="0" err="1" smtClean="0"/>
              <a:t>fixed</a:t>
            </a:r>
            <a:r>
              <a:rPr lang="sv-SE" sz="1400" dirty="0" smtClean="0"/>
              <a:t> </a:t>
            </a:r>
            <a:r>
              <a:rPr lang="sv-SE" sz="1400" dirty="0" err="1" smtClean="0"/>
              <a:t>water</a:t>
            </a:r>
            <a:r>
              <a:rPr lang="sv-SE" sz="1400" dirty="0" smtClean="0"/>
              <a:t> </a:t>
            </a:r>
            <a:r>
              <a:rPr lang="sv-SE" sz="1400" dirty="0" err="1" smtClean="0"/>
              <a:t>drencher</a:t>
            </a:r>
            <a:r>
              <a:rPr lang="sv-SE" sz="1400" dirty="0" smtClean="0"/>
              <a:t> system </a:t>
            </a:r>
            <a:r>
              <a:rPr lang="sv-SE" sz="1400" dirty="0" err="1" smtClean="0"/>
              <a:t>to</a:t>
            </a:r>
            <a:r>
              <a:rPr lang="sv-SE" sz="1400" dirty="0" smtClean="0"/>
              <a:t> be </a:t>
            </a:r>
            <a:r>
              <a:rPr lang="sv-SE" sz="1400" dirty="0" err="1" smtClean="0"/>
              <a:t>activated</a:t>
            </a:r>
            <a:r>
              <a:rPr lang="sv-SE" sz="1400" dirty="0" smtClean="0"/>
              <a:t> from ECR – </a:t>
            </a:r>
            <a:r>
              <a:rPr lang="sv-SE" sz="1400" dirty="0" err="1" smtClean="0"/>
              <a:t>unsuccessful</a:t>
            </a:r>
            <a:endParaRPr lang="sv-SE" sz="1400" dirty="0" smtClean="0"/>
          </a:p>
          <a:p>
            <a:r>
              <a:rPr lang="sv-SE" sz="1400" dirty="0" smtClean="0"/>
              <a:t>00:09 </a:t>
            </a:r>
            <a:r>
              <a:rPr lang="sv-SE" sz="1400" dirty="0" err="1" smtClean="0"/>
              <a:t>evacuation</a:t>
            </a:r>
            <a:r>
              <a:rPr lang="sv-SE" sz="1400" dirty="0" smtClean="0"/>
              <a:t> </a:t>
            </a:r>
            <a:r>
              <a:rPr lang="sv-SE" sz="1400" dirty="0" err="1" smtClean="0"/>
              <a:t>ordered</a:t>
            </a:r>
            <a:endParaRPr lang="sv-SE" sz="1400" dirty="0" smtClean="0"/>
          </a:p>
          <a:p>
            <a:r>
              <a:rPr lang="sv-SE" sz="1400" dirty="0" smtClean="0"/>
              <a:t>00:35 </a:t>
            </a:r>
            <a:r>
              <a:rPr lang="sv-SE" sz="1400" dirty="0" err="1" smtClean="0"/>
              <a:t>stb</a:t>
            </a:r>
            <a:r>
              <a:rPr lang="sv-SE" sz="1400" dirty="0" smtClean="0"/>
              <a:t> </a:t>
            </a:r>
            <a:r>
              <a:rPr lang="sv-SE" sz="1400" dirty="0" err="1" smtClean="0"/>
              <a:t>lifeboat</a:t>
            </a:r>
            <a:r>
              <a:rPr lang="sv-SE" sz="1400" dirty="0" smtClean="0"/>
              <a:t> </a:t>
            </a:r>
            <a:r>
              <a:rPr lang="sv-SE" sz="1400" dirty="0" err="1" smtClean="0"/>
              <a:t>lowered</a:t>
            </a:r>
            <a:r>
              <a:rPr lang="sv-SE" sz="1400" dirty="0" smtClean="0"/>
              <a:t>, 00:59 port </a:t>
            </a:r>
            <a:r>
              <a:rPr lang="sv-SE" sz="1400" dirty="0" err="1" smtClean="0"/>
              <a:t>side</a:t>
            </a:r>
            <a:r>
              <a:rPr lang="sv-SE" sz="1400" dirty="0" smtClean="0"/>
              <a:t> </a:t>
            </a:r>
            <a:r>
              <a:rPr lang="sv-SE" sz="1400" dirty="0" err="1" smtClean="0"/>
              <a:t>lifeboat</a:t>
            </a:r>
            <a:r>
              <a:rPr lang="sv-SE" sz="1400" dirty="0" smtClean="0"/>
              <a:t> </a:t>
            </a:r>
            <a:r>
              <a:rPr lang="sv-SE" sz="1400" dirty="0" err="1" smtClean="0"/>
              <a:t>lowered</a:t>
            </a:r>
            <a:endParaRPr lang="sv-SE" sz="1400" dirty="0" smtClean="0"/>
          </a:p>
          <a:p>
            <a:endParaRPr lang="sv-SE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89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LISCO GLORIA</a:t>
            </a:r>
            <a:br>
              <a:rPr lang="sv-SE" dirty="0" smtClean="0"/>
            </a:br>
            <a:r>
              <a:rPr lang="sv-SE" dirty="0" smtClean="0"/>
              <a:t>Risk </a:t>
            </a:r>
            <a:r>
              <a:rPr lang="sv-SE" dirty="0" err="1" smtClean="0"/>
              <a:t>barriers</a:t>
            </a:r>
            <a:endParaRPr lang="sv-SE" sz="18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905" y="4182292"/>
            <a:ext cx="8288338" cy="416113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sz="1400" dirty="0" err="1" smtClean="0"/>
              <a:t>Possible</a:t>
            </a:r>
            <a:r>
              <a:rPr lang="sv-SE" sz="1400" dirty="0" smtClean="0"/>
              <a:t> </a:t>
            </a:r>
            <a:r>
              <a:rPr lang="sv-SE" sz="1400" dirty="0" err="1" smtClean="0"/>
              <a:t>fault</a:t>
            </a:r>
            <a:r>
              <a:rPr lang="sv-SE" sz="1400" dirty="0" smtClean="0"/>
              <a:t> in </a:t>
            </a:r>
            <a:r>
              <a:rPr lang="sv-SE" sz="1400" dirty="0" err="1" smtClean="0"/>
              <a:t>refrigeration</a:t>
            </a:r>
            <a:r>
              <a:rPr lang="sv-SE" sz="1400" dirty="0" smtClean="0"/>
              <a:t> </a:t>
            </a:r>
            <a:r>
              <a:rPr lang="sv-SE" sz="1400" dirty="0" err="1" smtClean="0"/>
              <a:t>unit</a:t>
            </a:r>
            <a:r>
              <a:rPr lang="sv-SE" sz="1400" dirty="0" smtClean="0"/>
              <a:t> not </a:t>
            </a:r>
            <a:r>
              <a:rPr lang="sv-SE" sz="1400" dirty="0" err="1" smtClean="0"/>
              <a:t>detected</a:t>
            </a:r>
            <a:r>
              <a:rPr lang="sv-SE" sz="14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Drencher</a:t>
            </a:r>
            <a:r>
              <a:rPr lang="sv-SE" sz="1400" dirty="0" smtClean="0"/>
              <a:t> system – design </a:t>
            </a:r>
            <a:r>
              <a:rPr lang="sv-SE" sz="1400" dirty="0" err="1" smtClean="0"/>
              <a:t>error</a:t>
            </a:r>
            <a:r>
              <a:rPr lang="sv-SE" sz="1400" dirty="0" smtClean="0"/>
              <a:t>, </a:t>
            </a:r>
            <a:r>
              <a:rPr lang="sv-SE" sz="1400" dirty="0" err="1" smtClean="0"/>
              <a:t>crews</a:t>
            </a:r>
            <a:r>
              <a:rPr lang="sv-SE" sz="1400" dirty="0" smtClean="0"/>
              <a:t> </a:t>
            </a:r>
            <a:r>
              <a:rPr lang="en-US" sz="1400" dirty="0" smtClean="0"/>
              <a:t>familiarization </a:t>
            </a:r>
            <a:r>
              <a:rPr lang="sv-SE" sz="1400" dirty="0" smtClean="0"/>
              <a:t>and </a:t>
            </a:r>
            <a:r>
              <a:rPr lang="sv-SE" sz="1400" dirty="0" err="1" smtClean="0"/>
              <a:t>procedures</a:t>
            </a:r>
            <a:endParaRPr lang="sv-SE" sz="1400" dirty="0" smtClean="0"/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Presence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fire</a:t>
            </a:r>
            <a:r>
              <a:rPr lang="sv-SE" sz="1400" dirty="0" smtClean="0"/>
              <a:t> / </a:t>
            </a:r>
            <a:r>
              <a:rPr lang="sv-SE" sz="1400" dirty="0" err="1" smtClean="0"/>
              <a:t>smoke</a:t>
            </a:r>
            <a:r>
              <a:rPr lang="sv-SE" sz="1400" dirty="0" smtClean="0"/>
              <a:t> </a:t>
            </a:r>
            <a:r>
              <a:rPr lang="sv-SE" sz="1400" dirty="0" err="1" smtClean="0"/>
              <a:t>detected</a:t>
            </a:r>
            <a:r>
              <a:rPr lang="sv-SE" sz="1400" dirty="0" smtClean="0"/>
              <a:t> by </a:t>
            </a:r>
            <a:r>
              <a:rPr lang="sv-SE" sz="1400" dirty="0" err="1" smtClean="0"/>
              <a:t>smell</a:t>
            </a:r>
            <a:r>
              <a:rPr lang="sv-SE" sz="1400" dirty="0" smtClean="0"/>
              <a:t>, sensors, CCTV, </a:t>
            </a:r>
            <a:r>
              <a:rPr lang="sv-SE" sz="1400" dirty="0" err="1" smtClean="0"/>
              <a:t>sight</a:t>
            </a:r>
            <a:endParaRPr lang="sv-SE" sz="1400" dirty="0" smtClean="0"/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Fixed</a:t>
            </a:r>
            <a:r>
              <a:rPr lang="sv-SE" sz="1400" dirty="0" smtClean="0"/>
              <a:t> </a:t>
            </a:r>
            <a:r>
              <a:rPr lang="sv-SE" sz="1400" dirty="0" err="1" smtClean="0"/>
              <a:t>drencher</a:t>
            </a:r>
            <a:r>
              <a:rPr lang="sv-SE" sz="1400" dirty="0" smtClean="0"/>
              <a:t> system triggered….</a:t>
            </a:r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Fixed</a:t>
            </a:r>
            <a:r>
              <a:rPr lang="sv-SE" sz="1400" dirty="0" smtClean="0"/>
              <a:t> </a:t>
            </a:r>
            <a:r>
              <a:rPr lang="sv-SE" sz="1400" dirty="0" err="1" smtClean="0"/>
              <a:t>drencher</a:t>
            </a:r>
            <a:r>
              <a:rPr lang="sv-SE" sz="1400" dirty="0" smtClean="0"/>
              <a:t> system </a:t>
            </a:r>
            <a:r>
              <a:rPr lang="sv-SE" sz="1400" dirty="0" err="1" smtClean="0"/>
              <a:t>failure</a:t>
            </a:r>
            <a:endParaRPr lang="sv-SE" sz="1400" dirty="0" smtClean="0"/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Evacuation</a:t>
            </a:r>
            <a:r>
              <a:rPr lang="sv-SE" sz="1400" dirty="0" smtClean="0"/>
              <a:t> </a:t>
            </a:r>
            <a:r>
              <a:rPr lang="sv-SE" sz="1400" dirty="0" err="1" smtClean="0"/>
              <a:t>efficient</a:t>
            </a:r>
            <a:r>
              <a:rPr lang="sv-SE" sz="1400" dirty="0" smtClean="0"/>
              <a:t> and </a:t>
            </a:r>
            <a:r>
              <a:rPr lang="sv-SE" sz="1400" dirty="0" err="1" smtClean="0"/>
              <a:t>successful</a:t>
            </a:r>
            <a:endParaRPr lang="sv-SE" sz="1400" dirty="0" smtClean="0"/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What</a:t>
            </a:r>
            <a:r>
              <a:rPr lang="sv-SE" sz="1400" dirty="0" smtClean="0"/>
              <a:t> has the </a:t>
            </a:r>
            <a:r>
              <a:rPr lang="sv-SE" sz="1400" dirty="0" err="1" smtClean="0"/>
              <a:t>insurance</a:t>
            </a:r>
            <a:r>
              <a:rPr lang="sv-SE" sz="1400" dirty="0" smtClean="0"/>
              <a:t> </a:t>
            </a:r>
            <a:r>
              <a:rPr lang="sv-SE" sz="1400" dirty="0" err="1" smtClean="0"/>
              <a:t>contributed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? </a:t>
            </a:r>
            <a:r>
              <a:rPr lang="sv-SE" sz="1400" dirty="0" err="1" smtClean="0"/>
              <a:t>Financial</a:t>
            </a:r>
            <a:r>
              <a:rPr lang="sv-SE" sz="1400" dirty="0" smtClean="0"/>
              <a:t> </a:t>
            </a:r>
            <a:r>
              <a:rPr lang="sv-SE" sz="1400" dirty="0" err="1" smtClean="0"/>
              <a:t>mitigation</a:t>
            </a:r>
            <a:r>
              <a:rPr lang="sv-SE" sz="1400" dirty="0" smtClean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462" y="1695868"/>
            <a:ext cx="158910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sv-SE" sz="1200" dirty="0" err="1">
                <a:latin typeface="Arial" pitchFamily="34" charset="0"/>
                <a:cs typeface="Arial" pitchFamily="34" charset="0"/>
              </a:rPr>
              <a:t>Authorities</a:t>
            </a:r>
            <a:r>
              <a:rPr lang="sv-SE" sz="1200" dirty="0">
                <a:latin typeface="Arial" pitchFamily="34" charset="0"/>
                <a:cs typeface="Arial" pitchFamily="34" charset="0"/>
              </a:rPr>
              <a:t> / </a:t>
            </a:r>
            <a:r>
              <a:rPr lang="sv-SE" sz="1200" dirty="0" err="1">
                <a:latin typeface="Arial" pitchFamily="34" charset="0"/>
                <a:cs typeface="Arial" pitchFamily="34" charset="0"/>
              </a:rPr>
              <a:t>Regulation</a:t>
            </a:r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62" y="2213732"/>
            <a:ext cx="15891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Vessel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construction</a:t>
            </a:r>
            <a:endParaRPr kumimoji="0" lang="en-US" sz="12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412" y="2761162"/>
            <a:ext cx="15891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Crew</a:t>
            </a:r>
            <a:endParaRPr kumimoji="0" lang="en-US" sz="12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461" y="3215429"/>
            <a:ext cx="158910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shipper</a:t>
            </a:r>
            <a:endParaRPr kumimoji="0" lang="en-US" sz="12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40371" r="15543" b="23242"/>
          <a:stretch/>
        </p:blipFill>
        <p:spPr bwMode="auto">
          <a:xfrm>
            <a:off x="1945313" y="1340031"/>
            <a:ext cx="6254640" cy="28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xplosion 1 11"/>
          <p:cNvSpPr/>
          <p:nvPr/>
        </p:nvSpPr>
        <p:spPr>
          <a:xfrm>
            <a:off x="4573258" y="2102301"/>
            <a:ext cx="998751" cy="1235362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3258" y="2413014"/>
            <a:ext cx="99875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Ignition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cargo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ea typeface="+mj-ea"/>
                <a:cs typeface="Arial" pitchFamily="34" charset="0"/>
              </a:rPr>
              <a:t>deck</a:t>
            </a:r>
            <a:endParaRPr kumimoji="0" lang="en-US" sz="12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4" name="Explosion 1 43"/>
          <p:cNvSpPr/>
          <p:nvPr/>
        </p:nvSpPr>
        <p:spPr>
          <a:xfrm>
            <a:off x="3215640" y="3022341"/>
            <a:ext cx="457200" cy="452379"/>
          </a:xfrm>
          <a:prstGeom prst="irregularSeal1">
            <a:avLst/>
          </a:prstGeo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ln w="952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b="1" dirty="0">
              <a:ln w="952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3086100" y="2648961"/>
            <a:ext cx="457200" cy="452379"/>
          </a:xfrm>
          <a:prstGeom prst="irregularSeal1">
            <a:avLst/>
          </a:prstGeo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ln w="952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b="1" dirty="0">
              <a:ln w="952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Explosion 1 48"/>
          <p:cNvSpPr/>
          <p:nvPr/>
        </p:nvSpPr>
        <p:spPr>
          <a:xfrm>
            <a:off x="2125980" y="2184141"/>
            <a:ext cx="457200" cy="452379"/>
          </a:xfrm>
          <a:prstGeom prst="irregularSeal1">
            <a:avLst/>
          </a:prstGeo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ln w="952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b="1" dirty="0">
              <a:ln w="952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Explosion 1 49"/>
          <p:cNvSpPr/>
          <p:nvPr/>
        </p:nvSpPr>
        <p:spPr>
          <a:xfrm>
            <a:off x="2148840" y="1719321"/>
            <a:ext cx="457200" cy="452379"/>
          </a:xfrm>
          <a:prstGeom prst="irregularSeal1">
            <a:avLst/>
          </a:prstGeo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ln w="952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b="1" dirty="0">
              <a:ln w="952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45480" y="2352231"/>
            <a:ext cx="266700" cy="67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3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85560" y="2624002"/>
            <a:ext cx="190500" cy="4135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4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5" name="Explosion 1 54"/>
          <p:cNvSpPr/>
          <p:nvPr/>
        </p:nvSpPr>
        <p:spPr>
          <a:xfrm>
            <a:off x="6576060" y="2264541"/>
            <a:ext cx="457200" cy="452379"/>
          </a:xfrm>
          <a:prstGeom prst="irregularSeal1">
            <a:avLst/>
          </a:prstGeom>
          <a:noFill/>
          <a:ln w="127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ln w="9525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b="1" dirty="0">
              <a:ln w="9525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77100" y="2207225"/>
            <a:ext cx="266700" cy="9015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6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703820" y="2184141"/>
            <a:ext cx="266700" cy="14277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n w="952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7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37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endParaRPr lang="sv-SE" sz="18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905" y="3406141"/>
            <a:ext cx="8288338" cy="202311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sv-SE" dirty="0" err="1" smtClean="0"/>
              <a:t>Technical</a:t>
            </a:r>
            <a:r>
              <a:rPr lang="sv-SE" dirty="0" smtClean="0"/>
              <a:t> Risk Management vs </a:t>
            </a:r>
            <a:r>
              <a:rPr lang="sv-SE" dirty="0" err="1" smtClean="0"/>
              <a:t>Financial</a:t>
            </a:r>
            <a:r>
              <a:rPr lang="sv-SE" dirty="0" smtClean="0"/>
              <a:t> Risk Management for a </a:t>
            </a:r>
            <a:r>
              <a:rPr lang="sv-SE" dirty="0" err="1" smtClean="0"/>
              <a:t>Shipowner</a:t>
            </a:r>
            <a:endParaRPr lang="sv-SE" dirty="0" smtClean="0"/>
          </a:p>
          <a:p>
            <a:pPr>
              <a:spcAft>
                <a:spcPts val="400"/>
              </a:spcAft>
            </a:pP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as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interested</a:t>
            </a:r>
            <a:r>
              <a:rPr lang="sv-SE" dirty="0" smtClean="0"/>
              <a:t> in </a:t>
            </a:r>
            <a:r>
              <a:rPr lang="sv-SE" dirty="0" err="1" smtClean="0"/>
              <a:t>Technical</a:t>
            </a:r>
            <a:r>
              <a:rPr lang="sv-SE" dirty="0" smtClean="0"/>
              <a:t> Risk Management?</a:t>
            </a:r>
          </a:p>
          <a:p>
            <a:pPr>
              <a:spcAft>
                <a:spcPts val="400"/>
              </a:spcAft>
            </a:pP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do it?</a:t>
            </a:r>
          </a:p>
          <a:p>
            <a:pPr lvl="1">
              <a:spcAft>
                <a:spcPts val="400"/>
              </a:spcAft>
            </a:pPr>
            <a:r>
              <a:rPr lang="sv-SE" sz="1800" dirty="0" err="1" smtClean="0"/>
              <a:t>Regulations</a:t>
            </a:r>
            <a:endParaRPr lang="sv-SE" sz="1800" dirty="0" smtClean="0"/>
          </a:p>
          <a:p>
            <a:pPr lvl="1">
              <a:spcAft>
                <a:spcPts val="400"/>
              </a:spcAft>
            </a:pPr>
            <a:r>
              <a:rPr lang="sv-SE" sz="1800" dirty="0" smtClean="0"/>
              <a:t>Ship Management</a:t>
            </a:r>
          </a:p>
          <a:p>
            <a:pPr lvl="1">
              <a:spcAft>
                <a:spcPts val="400"/>
              </a:spcAft>
            </a:pPr>
            <a:r>
              <a:rPr lang="sv-SE" sz="1800" dirty="0" err="1" smtClean="0"/>
              <a:t>Crew</a:t>
            </a:r>
            <a:endParaRPr lang="sv-SE" sz="1800" dirty="0" smtClean="0"/>
          </a:p>
          <a:p>
            <a:pPr lvl="1">
              <a:spcAft>
                <a:spcPts val="400"/>
              </a:spcAft>
            </a:pPr>
            <a:endParaRPr lang="sv-SE" dirty="0" smtClean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40371" r="15543" b="23242"/>
          <a:stretch/>
        </p:blipFill>
        <p:spPr bwMode="auto">
          <a:xfrm>
            <a:off x="2316479" y="1247352"/>
            <a:ext cx="4328993" cy="19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681056" y="1526323"/>
            <a:ext cx="0" cy="28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6756" y="1850173"/>
            <a:ext cx="0" cy="28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9631" y="2193073"/>
            <a:ext cx="0" cy="28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2006" y="1526323"/>
            <a:ext cx="0" cy="13026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3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800" dirty="0" smtClean="0"/>
              <a:t>Loss Prevention </a:t>
            </a:r>
            <a:r>
              <a:rPr lang="sv-SE" sz="1800" dirty="0" err="1" smtClean="0"/>
              <a:t>through</a:t>
            </a:r>
            <a:r>
              <a:rPr lang="sv-SE" sz="1800" dirty="0" smtClean="0"/>
              <a:t> </a:t>
            </a:r>
            <a:r>
              <a:rPr lang="sv-SE" sz="1800" dirty="0" err="1" smtClean="0"/>
              <a:t>Regulations</a:t>
            </a:r>
            <a:endParaRPr lang="sv-SE" sz="24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480" y="1209675"/>
            <a:ext cx="8513763" cy="2630950"/>
          </a:xfrm>
        </p:spPr>
        <p:txBody>
          <a:bodyPr/>
          <a:lstStyle/>
          <a:p>
            <a:r>
              <a:rPr lang="sv-SE" dirty="0" smtClean="0"/>
              <a:t>IG P&amp;I – International Group </a:t>
            </a:r>
            <a:r>
              <a:rPr lang="sv-SE" dirty="0" err="1" smtClean="0"/>
              <a:t>of</a:t>
            </a:r>
            <a:r>
              <a:rPr lang="sv-SE" dirty="0" smtClean="0"/>
              <a:t> P&amp;I Clubs</a:t>
            </a:r>
          </a:p>
          <a:p>
            <a:pPr lvl="1"/>
            <a:r>
              <a:rPr lang="sv-SE" sz="1800" dirty="0" err="1" smtClean="0"/>
              <a:t>Sharing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information – </a:t>
            </a:r>
            <a:r>
              <a:rPr lang="sv-SE" sz="1800" dirty="0" err="1" smtClean="0"/>
              <a:t>amongst</a:t>
            </a:r>
            <a:r>
              <a:rPr lang="sv-SE" sz="1800" dirty="0" smtClean="0"/>
              <a:t> Clubs and </a:t>
            </a:r>
            <a:r>
              <a:rPr lang="sv-SE" sz="1800" dirty="0" err="1" smtClean="0"/>
              <a:t>to</a:t>
            </a:r>
            <a:r>
              <a:rPr lang="sv-SE" sz="1800" dirty="0" smtClean="0"/>
              <a:t> </a:t>
            </a:r>
            <a:r>
              <a:rPr lang="sv-SE" sz="1800" dirty="0" err="1" smtClean="0"/>
              <a:t>Members</a:t>
            </a:r>
            <a:endParaRPr lang="sv-SE" sz="1800" dirty="0" smtClean="0"/>
          </a:p>
          <a:p>
            <a:pPr lvl="1"/>
            <a:r>
              <a:rPr lang="sv-SE" sz="1800" dirty="0" smtClean="0"/>
              <a:t>22 </a:t>
            </a:r>
            <a:r>
              <a:rPr lang="sv-SE" sz="1800" dirty="0" err="1" smtClean="0"/>
              <a:t>working</a:t>
            </a:r>
            <a:r>
              <a:rPr lang="sv-SE" sz="1800" dirty="0" smtClean="0"/>
              <a:t> </a:t>
            </a:r>
            <a:r>
              <a:rPr lang="sv-SE" sz="1800" dirty="0" err="1" smtClean="0"/>
              <a:t>groups</a:t>
            </a:r>
            <a:r>
              <a:rPr lang="sv-SE" sz="1800" dirty="0" smtClean="0"/>
              <a:t> </a:t>
            </a:r>
            <a:r>
              <a:rPr lang="sv-SE" sz="1800" dirty="0" err="1" smtClean="0"/>
              <a:t>including</a:t>
            </a:r>
            <a:r>
              <a:rPr lang="sv-SE" sz="1800" dirty="0" smtClean="0"/>
              <a:t> Ships Standards Group and </a:t>
            </a:r>
            <a:r>
              <a:rPr lang="sv-SE" sz="1800" dirty="0" err="1" smtClean="0"/>
              <a:t>Regulatory</a:t>
            </a:r>
            <a:r>
              <a:rPr lang="sv-SE" sz="1800" dirty="0" smtClean="0"/>
              <a:t> </a:t>
            </a:r>
            <a:r>
              <a:rPr lang="sv-SE" sz="1800" dirty="0" err="1" smtClean="0"/>
              <a:t>Affairs</a:t>
            </a:r>
            <a:endParaRPr lang="sv-SE" sz="1800" dirty="0" smtClean="0"/>
          </a:p>
          <a:p>
            <a:pPr marL="173037" indent="0">
              <a:buNone/>
            </a:pPr>
            <a:endParaRPr lang="sv-SE" dirty="0" smtClean="0"/>
          </a:p>
          <a:p>
            <a:r>
              <a:rPr lang="sv-SE" dirty="0" smtClean="0"/>
              <a:t>CEFOR – The Nordic Association </a:t>
            </a:r>
            <a:r>
              <a:rPr lang="sv-SE" dirty="0" err="1" smtClean="0"/>
              <a:t>of</a:t>
            </a:r>
            <a:r>
              <a:rPr lang="sv-SE" dirty="0" smtClean="0"/>
              <a:t> Marine </a:t>
            </a:r>
            <a:r>
              <a:rPr lang="sv-SE" dirty="0" err="1" smtClean="0"/>
              <a:t>Insurers</a:t>
            </a:r>
            <a:endParaRPr lang="sv-SE" dirty="0"/>
          </a:p>
          <a:p>
            <a:pPr lvl="1"/>
            <a:r>
              <a:rPr lang="sv-SE" sz="1800" dirty="0" err="1" smtClean="0"/>
              <a:t>Identifying</a:t>
            </a:r>
            <a:r>
              <a:rPr lang="sv-SE" sz="1800" dirty="0" smtClean="0"/>
              <a:t> trends </a:t>
            </a:r>
            <a:r>
              <a:rPr lang="sv-SE" sz="1800" dirty="0" err="1" smtClean="0"/>
              <a:t>through</a:t>
            </a:r>
            <a:r>
              <a:rPr lang="sv-SE" sz="1800" dirty="0" smtClean="0"/>
              <a:t> statistical </a:t>
            </a:r>
            <a:r>
              <a:rPr lang="sv-SE" sz="1800" dirty="0" err="1" smtClean="0"/>
              <a:t>analysis</a:t>
            </a:r>
            <a:endParaRPr lang="sv-SE" sz="1800" dirty="0" smtClean="0"/>
          </a:p>
          <a:p>
            <a:pPr lvl="1"/>
            <a:r>
              <a:rPr lang="sv-SE" sz="1800" dirty="0" smtClean="0"/>
              <a:t>The 8 CEFOR Forums </a:t>
            </a:r>
            <a:r>
              <a:rPr lang="sv-SE" sz="1800" dirty="0" err="1" smtClean="0"/>
              <a:t>including</a:t>
            </a:r>
            <a:r>
              <a:rPr lang="sv-SE" sz="1800" dirty="0" smtClean="0"/>
              <a:t> </a:t>
            </a:r>
            <a:r>
              <a:rPr lang="sv-SE" sz="1800" dirty="0" err="1" smtClean="0"/>
              <a:t>Technical</a:t>
            </a:r>
            <a:r>
              <a:rPr lang="sv-SE" sz="1800" dirty="0" smtClean="0"/>
              <a:t> Forum</a:t>
            </a:r>
          </a:p>
          <a:p>
            <a:pPr lvl="1"/>
            <a:endParaRPr lang="sv-SE" sz="1800" dirty="0" smtClean="0"/>
          </a:p>
          <a:p>
            <a:r>
              <a:rPr lang="sv-SE" dirty="0" smtClean="0"/>
              <a:t>Isolated </a:t>
            </a:r>
            <a:r>
              <a:rPr lang="sv-SE" dirty="0" err="1" smtClean="0"/>
              <a:t>projects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Classification</a:t>
            </a:r>
            <a:r>
              <a:rPr lang="sv-SE" dirty="0" smtClean="0"/>
              <a:t> </a:t>
            </a:r>
            <a:r>
              <a:rPr lang="sv-SE" dirty="0" err="1" smtClean="0"/>
              <a:t>Societies</a:t>
            </a:r>
            <a:endParaRPr lang="sv-SE" dirty="0"/>
          </a:p>
          <a:p>
            <a:pPr marL="457200" lvl="1" indent="0">
              <a:buNone/>
            </a:pPr>
            <a:endParaRPr lang="sv-S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9208" r="30250" b="1086"/>
          <a:stretch/>
        </p:blipFill>
        <p:spPr bwMode="auto">
          <a:xfrm>
            <a:off x="6336574" y="2614563"/>
            <a:ext cx="2438401" cy="328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1420587" y="4224165"/>
            <a:ext cx="2931884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1460" y="452882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0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Loss Prevention – The </a:t>
            </a:r>
            <a:r>
              <a:rPr lang="sv-SE" dirty="0" err="1" smtClean="0"/>
              <a:t>Insurers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dirty="0" smtClean="0"/>
              <a:t>Loss Prevention </a:t>
            </a:r>
            <a:r>
              <a:rPr lang="sv-SE" sz="1400" dirty="0" err="1" smtClean="0"/>
              <a:t>through</a:t>
            </a:r>
            <a:r>
              <a:rPr lang="sv-SE" sz="1400" dirty="0" smtClean="0"/>
              <a:t> Ship Management</a:t>
            </a:r>
            <a:endParaRPr lang="sv-SE" sz="1800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9905" y="975994"/>
            <a:ext cx="8288338" cy="2919563"/>
          </a:xfrm>
        </p:spPr>
        <p:txBody>
          <a:bodyPr/>
          <a:lstStyle/>
          <a:p>
            <a:r>
              <a:rPr lang="sv-SE" dirty="0" smtClean="0"/>
              <a:t>SME – Ship Management </a:t>
            </a:r>
            <a:r>
              <a:rPr lang="sv-SE" dirty="0" err="1" smtClean="0"/>
              <a:t>Evaluation</a:t>
            </a:r>
            <a:endParaRPr lang="sv-SE" dirty="0" smtClean="0"/>
          </a:p>
          <a:p>
            <a:pPr lvl="1"/>
            <a:endParaRPr lang="sv-SE" sz="1400" dirty="0" smtClean="0"/>
          </a:p>
          <a:p>
            <a:pPr lvl="1"/>
            <a:r>
              <a:rPr lang="sv-SE" sz="1800" dirty="0" err="1" smtClean="0"/>
              <a:t>Twenty</a:t>
            </a:r>
            <a:r>
              <a:rPr lang="sv-SE" sz="1800" dirty="0" smtClean="0"/>
              <a:t> </a:t>
            </a:r>
            <a:r>
              <a:rPr lang="sv-SE" sz="1800" dirty="0" err="1" smtClean="0"/>
              <a:t>questions</a:t>
            </a:r>
            <a:r>
              <a:rPr lang="sv-SE" sz="1800" dirty="0" smtClean="0"/>
              <a:t> on</a:t>
            </a:r>
          </a:p>
          <a:p>
            <a:pPr lvl="2"/>
            <a:r>
              <a:rPr lang="sv-SE" sz="1600" dirty="0" err="1" smtClean="0"/>
              <a:t>technical</a:t>
            </a:r>
            <a:r>
              <a:rPr lang="sv-SE" sz="1600" dirty="0" smtClean="0"/>
              <a:t> management, </a:t>
            </a:r>
          </a:p>
          <a:p>
            <a:pPr lvl="2"/>
            <a:r>
              <a:rPr lang="sv-SE" sz="1600" dirty="0" err="1" smtClean="0"/>
              <a:t>commercial</a:t>
            </a:r>
            <a:r>
              <a:rPr lang="sv-SE" sz="1600" dirty="0" smtClean="0"/>
              <a:t> operation, </a:t>
            </a:r>
          </a:p>
          <a:p>
            <a:pPr lvl="2"/>
            <a:r>
              <a:rPr lang="sv-SE" sz="1600" dirty="0" err="1" smtClean="0"/>
              <a:t>Crewing</a:t>
            </a:r>
            <a:r>
              <a:rPr lang="sv-SE" sz="1600" dirty="0" smtClean="0"/>
              <a:t> / HR, </a:t>
            </a:r>
          </a:p>
          <a:p>
            <a:pPr lvl="2"/>
            <a:r>
              <a:rPr lang="sv-SE" sz="1600" dirty="0" err="1" smtClean="0"/>
              <a:t>safety</a:t>
            </a:r>
            <a:r>
              <a:rPr lang="sv-SE" sz="1600" dirty="0" smtClean="0"/>
              <a:t> / </a:t>
            </a:r>
            <a:r>
              <a:rPr lang="sv-SE" sz="1600" dirty="0" err="1" smtClean="0"/>
              <a:t>quality</a:t>
            </a:r>
            <a:r>
              <a:rPr lang="sv-SE" sz="1600" dirty="0" smtClean="0"/>
              <a:t> management etc..</a:t>
            </a:r>
          </a:p>
          <a:p>
            <a:pPr lvl="1"/>
            <a:endParaRPr lang="sv-SE" sz="1050" dirty="0"/>
          </a:p>
          <a:p>
            <a:pPr lvl="1"/>
            <a:r>
              <a:rPr lang="sv-SE" sz="1800" dirty="0" smtClean="0"/>
              <a:t>Score system, max 120 </a:t>
            </a:r>
            <a:r>
              <a:rPr lang="sv-SE" sz="1800" dirty="0" err="1" smtClean="0"/>
              <a:t>points</a:t>
            </a:r>
            <a:endParaRPr lang="sv-SE" sz="1800" dirty="0" smtClean="0"/>
          </a:p>
          <a:p>
            <a:pPr lvl="1"/>
            <a:r>
              <a:rPr lang="sv-SE" sz="1800" dirty="0" smtClean="0"/>
              <a:t>Basis for the </a:t>
            </a:r>
            <a:r>
              <a:rPr lang="sv-SE" sz="1800" dirty="0" err="1" smtClean="0"/>
              <a:t>continued</a:t>
            </a:r>
            <a:r>
              <a:rPr lang="sv-SE" sz="1800" dirty="0" smtClean="0"/>
              <a:t> LP </a:t>
            </a:r>
          </a:p>
          <a:p>
            <a:pPr marL="457200" lvl="1" indent="0">
              <a:buNone/>
            </a:pPr>
            <a:r>
              <a:rPr lang="sv-SE" dirty="0"/>
              <a:t>	</a:t>
            </a:r>
            <a:r>
              <a:rPr lang="sv-SE" dirty="0" err="1" smtClean="0"/>
              <a:t>cooperation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Insurer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25905" r="13214" b="22666"/>
          <a:stretch/>
        </p:blipFill>
        <p:spPr bwMode="auto">
          <a:xfrm>
            <a:off x="5045641" y="1395664"/>
            <a:ext cx="3669231" cy="427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36520" r="15543" b="18246"/>
          <a:stretch/>
        </p:blipFill>
        <p:spPr bwMode="auto">
          <a:xfrm>
            <a:off x="1407887" y="4247025"/>
            <a:ext cx="2931884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516380" y="470408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IMCC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C_ppt_template">
  <a:themeElements>
    <a:clrScheme name="The Swedish Clu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E7E"/>
      </a:accent1>
      <a:accent2>
        <a:srgbClr val="0093D1"/>
      </a:accent2>
      <a:accent3>
        <a:srgbClr val="ADB2C1"/>
      </a:accent3>
      <a:accent4>
        <a:srgbClr val="E7A614"/>
      </a:accent4>
      <a:accent5>
        <a:srgbClr val="008CCC"/>
      </a:accent5>
      <a:accent6>
        <a:srgbClr val="5C8727"/>
      </a:accent6>
      <a:hlink>
        <a:srgbClr val="919693"/>
      </a:hlink>
      <a:folHlink>
        <a:srgbClr val="9921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slide P&amp;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slide FD&amp;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tle slide H&amp;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itle slide Ener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itle slide TSC Academ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err="1" smtClean="0">
            <a:ln>
              <a:noFill/>
            </a:ln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TSC_ppt_template</Template>
  <TotalTime>3503</TotalTime>
  <Words>593</Words>
  <Application>Microsoft Office PowerPoint</Application>
  <PresentationFormat>On-screen Show (4:3)</PresentationFormat>
  <Paragraphs>155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Webdings</vt:lpstr>
      <vt:lpstr>TSC_ppt_template</vt:lpstr>
      <vt:lpstr>Title slide general</vt:lpstr>
      <vt:lpstr>Title slide P&amp;I</vt:lpstr>
      <vt:lpstr>Title slide FD&amp;D</vt:lpstr>
      <vt:lpstr>Title slide H&amp;M</vt:lpstr>
      <vt:lpstr>Title slide Energy</vt:lpstr>
      <vt:lpstr>Title slide TSC Academy</vt:lpstr>
      <vt:lpstr>Custom Design</vt:lpstr>
      <vt:lpstr>Loss Prevention from the Insurers perspective  The LP process as a whole The LISCO GLORIA fire in a LP perspective The Insurers role</vt:lpstr>
      <vt:lpstr>The ”BOWTIE” loss prevention model</vt:lpstr>
      <vt:lpstr>BOWTIE – cargo fire on roro / ropax Who are the stakeholders?</vt:lpstr>
      <vt:lpstr>BOWTIE – cargo fire on roro / ropax. The ”barriers”, RCM’s</vt:lpstr>
      <vt:lpstr>The LISCO GLORIA Fire refigeration unit / CTL in South Baltic 8th October 2010</vt:lpstr>
      <vt:lpstr>The LISCO GLORIA Risk barriers</vt:lpstr>
      <vt:lpstr>Loss Prevention – The Insurers role</vt:lpstr>
      <vt:lpstr>Loss Prevention – The Insurers role Loss Prevention through Regulations</vt:lpstr>
      <vt:lpstr>Loss Prevention – The Insurers role Loss Prevention through Ship Management</vt:lpstr>
      <vt:lpstr>Loss Prevention – The Insurers role Loss Prevention through Ship Management</vt:lpstr>
      <vt:lpstr>Loss Prevention – The Insurers role Loss Prevention through Ship Management</vt:lpstr>
      <vt:lpstr>Loss Prevention – The Insurers role Loss Prevention through Ship Management - Publications</vt:lpstr>
      <vt:lpstr>Loss Prevention – The Insurers role MRM – Maritime Resource Management</vt:lpstr>
      <vt:lpstr>Loss Prevention – The Insurers role Why do it?</vt:lpstr>
      <vt:lpstr>Thank you </vt:lpstr>
    </vt:vector>
  </TitlesOfParts>
  <Company>The Swedish Club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Prevention FSA – from reactive to proactive loss prevention</dc:title>
  <dc:creator>Magnus Gustafsson</dc:creator>
  <cp:lastModifiedBy>hire</cp:lastModifiedBy>
  <cp:revision>18</cp:revision>
  <dcterms:created xsi:type="dcterms:W3CDTF">2015-08-31T06:43:09Z</dcterms:created>
  <dcterms:modified xsi:type="dcterms:W3CDTF">2015-09-22T20:45:23Z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-968146247</vt:i4>
  </property>
  <property fmtid="{D5CDD505-2E9C-101B-9397-08002B2CF9AE}" pid="3" name="_NewReviewCycle">
    <vt:lpwstr/>
  </property>
  <property fmtid="{D5CDD505-2E9C-101B-9397-08002B2CF9AE}" pid="4" name="_EmailSubject">
    <vt:lpwstr>DIN PRESENTATION</vt:lpwstr>
  </property>
  <property fmtid="{D5CDD505-2E9C-101B-9397-08002B2CF9AE}" pid="5" name="_AuthorEmail">
    <vt:lpwstr>christina.ekberg@swedishclub.com</vt:lpwstr>
  </property>
  <property fmtid="{D5CDD505-2E9C-101B-9397-08002B2CF9AE}" pid="6" name="_AuthorEmailDisplayName">
    <vt:lpwstr>Christina Ekberg</vt:lpwstr>
  </property>
  <property fmtid="{D5CDD505-2E9C-101B-9397-08002B2CF9AE}" pid="7" name="_PreviousAdHocReviewCycleID">
    <vt:i4>1165196135</vt:i4>
  </property>
</Properties>
</file>