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6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00F"/>
    <a:srgbClr val="D49C32"/>
    <a:srgbClr val="DDDDDD"/>
    <a:srgbClr val="F7EAD4"/>
    <a:srgbClr val="848484"/>
    <a:srgbClr val="E8CD90"/>
    <a:srgbClr val="CC9900"/>
    <a:srgbClr val="3F4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9" autoAdjust="0"/>
  </p:normalViewPr>
  <p:slideViewPr>
    <p:cSldViewPr snapToGrid="0">
      <p:cViewPr varScale="1">
        <p:scale>
          <a:sx n="67" d="100"/>
          <a:sy n="67" d="100"/>
        </p:scale>
        <p:origin x="1349" y="48"/>
      </p:cViewPr>
      <p:guideLst>
        <p:guide orient="horz" pos="768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46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fld id="{21DACF36-2004-454A-83BA-21CE3275C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7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F0025C-CB28-48C3-AD4A-D0E64C873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4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4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5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18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9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47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69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6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1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07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2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2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1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1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7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9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3F4D62"/>
          </a:solidFill>
          <a:ln>
            <a:solidFill>
              <a:srgbClr val="3F4D6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charset="2"/>
              <a:buNone/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accent3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charset="2"/>
              <a:buNone/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accent3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pic>
        <p:nvPicPr>
          <p:cNvPr id="5" name="Picture 2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8600" y="13716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5425" y="3824112"/>
            <a:ext cx="3965575" cy="1706738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00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W&amp;Dlogo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100263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685800" y="685800"/>
            <a:ext cx="7772400" cy="190500"/>
          </a:xfrm>
          <a:prstGeom prst="rect">
            <a:avLst/>
          </a:prstGeom>
          <a:solidFill>
            <a:srgbClr val="3F4D62"/>
          </a:solidFill>
          <a:ln>
            <a:solidFill>
              <a:srgbClr val="3F4D62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8013700" y="660400"/>
            <a:ext cx="374650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ADCFA7E5-CC55-458C-B223-A3966FF89BE9}" type="slidenum">
              <a:rPr lang="en-US" altLang="en-US" sz="900" smtClean="0">
                <a:solidFill>
                  <a:srgbClr val="D49C32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900" smtClean="0">
                <a:solidFill>
                  <a:schemeClr val="bg1"/>
                </a:solidFill>
              </a:rPr>
              <a:t> </a:t>
            </a:r>
            <a:endParaRPr lang="en-US" altLang="en-US" sz="900" smtClean="0">
              <a:solidFill>
                <a:srgbClr val="D49C32"/>
              </a:solidFill>
            </a:endParaRPr>
          </a:p>
        </p:txBody>
      </p:sp>
      <p:pic>
        <p:nvPicPr>
          <p:cNvPr id="9" name="Picture 5" descr="W&amp;Dlogo_Cov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05909" y="2120900"/>
            <a:ext cx="7774870" cy="3886201"/>
          </a:xfrm>
          <a:prstGeom prst="rect">
            <a:avLst/>
          </a:prstGeom>
        </p:spPr>
        <p:txBody>
          <a:bodyPr vert="horz"/>
          <a:lstStyle>
            <a:lvl1pPr marL="228600" indent="-228600">
              <a:buClr>
                <a:schemeClr val="tx1"/>
              </a:buClr>
              <a:buSzPct val="100000"/>
              <a:buFont typeface="Wingdings" charset="2"/>
              <a:buChar char="§"/>
              <a:defRPr sz="2000" b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SzPct val="120000"/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685800" indent="-228600">
              <a:buClr>
                <a:schemeClr val="tx1"/>
              </a:buClr>
              <a:buSzPct val="70000"/>
              <a:buFont typeface="Courier New"/>
              <a:buChar char="o"/>
              <a:defRPr sz="2000">
                <a:solidFill>
                  <a:schemeClr val="tx1"/>
                </a:solidFill>
              </a:defRPr>
            </a:lvl3pPr>
            <a:lvl4pPr marL="914400" indent="-228600">
              <a:buClr>
                <a:schemeClr val="tx1"/>
              </a:buClr>
              <a:buSzPct val="100000"/>
              <a:buFont typeface="Lucida Grande"/>
              <a:buChar char="–"/>
              <a:tabLst/>
              <a:defRPr sz="2000">
                <a:solidFill>
                  <a:schemeClr val="tx1"/>
                </a:solidFill>
              </a:defRPr>
            </a:lvl4pPr>
            <a:lvl5pPr marL="1143000" indent="-228600">
              <a:buClr>
                <a:schemeClr val="tx1"/>
              </a:buClr>
              <a:buFont typeface="Lucida Grande"/>
              <a:buChar char="–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05554" y="1282171"/>
            <a:ext cx="7761113" cy="693385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591050" y="692856"/>
            <a:ext cx="3435703" cy="215194"/>
          </a:xfrm>
          <a:prstGeom prst="rect">
            <a:avLst/>
          </a:prstGeom>
        </p:spPr>
        <p:txBody>
          <a:bodyPr vert="horz"/>
          <a:lstStyle>
            <a:lvl1pPr algn="r">
              <a:defRPr sz="9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Machinery damage claims – a legal perspective</a:t>
            </a:r>
          </a:p>
        </p:txBody>
      </p:sp>
    </p:spTree>
    <p:extLst>
      <p:ext uri="{BB962C8B-B14F-4D97-AF65-F5344CB8AC3E}">
        <p14:creationId xmlns:p14="http://schemas.microsoft.com/office/powerpoint/2010/main" val="382753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&amp;Dlogo_Head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100263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85800" y="685800"/>
            <a:ext cx="7772400" cy="190500"/>
          </a:xfrm>
          <a:prstGeom prst="rect">
            <a:avLst/>
          </a:prstGeom>
          <a:solidFill>
            <a:srgbClr val="3F4D62"/>
          </a:solidFill>
          <a:ln>
            <a:solidFill>
              <a:srgbClr val="3F4D62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8013700" y="660400"/>
            <a:ext cx="374650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C2A54A2D-4C58-42AA-8D44-DE16A08B3B2D}" type="slidenum">
              <a:rPr lang="en-US" altLang="en-US" sz="900" smtClean="0">
                <a:solidFill>
                  <a:srgbClr val="D49C32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900" smtClean="0">
                <a:solidFill>
                  <a:schemeClr val="bg1"/>
                </a:solidFill>
              </a:rPr>
              <a:t> </a:t>
            </a:r>
            <a:endParaRPr lang="en-US" altLang="en-US" sz="900" smtClean="0">
              <a:solidFill>
                <a:srgbClr val="D49C3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05909" y="2324100"/>
            <a:ext cx="7774870" cy="3683001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1"/>
              </a:buClr>
              <a:buSzPct val="100000"/>
              <a:buFont typeface="Wingdings" charset="2"/>
              <a:buChar char="§"/>
              <a:defRPr sz="2600" b="0">
                <a:solidFill>
                  <a:schemeClr val="tx1"/>
                </a:solidFill>
              </a:defRPr>
            </a:lvl1pPr>
            <a:lvl2pPr marL="57150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 sz="2600">
                <a:solidFill>
                  <a:schemeClr val="tx1"/>
                </a:solidFill>
              </a:defRPr>
            </a:lvl2pPr>
            <a:lvl3pPr marL="8572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tabLst/>
              <a:defRPr sz="2600">
                <a:solidFill>
                  <a:schemeClr val="tx1"/>
                </a:solidFill>
              </a:defRPr>
            </a:lvl3pPr>
            <a:lvl4pPr marL="12001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tabLst/>
              <a:defRPr sz="2600">
                <a:solidFill>
                  <a:schemeClr val="tx1"/>
                </a:solidFill>
              </a:defRPr>
            </a:lvl4pPr>
            <a:lvl5pPr marL="114300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Lucida Grande"/>
              <a:buChar char="–"/>
              <a:tabLst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705554" y="1282171"/>
            <a:ext cx="7761113" cy="826029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591050" y="692856"/>
            <a:ext cx="3435703" cy="215194"/>
          </a:xfrm>
          <a:prstGeom prst="rect">
            <a:avLst/>
          </a:prstGeom>
        </p:spPr>
        <p:txBody>
          <a:bodyPr vert="horz"/>
          <a:lstStyle>
            <a:lvl1pPr algn="r">
              <a:defRPr sz="9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Machinery damage claims – a legal perspective</a:t>
            </a:r>
          </a:p>
        </p:txBody>
      </p:sp>
    </p:spTree>
    <p:extLst>
      <p:ext uri="{BB962C8B-B14F-4D97-AF65-F5344CB8AC3E}">
        <p14:creationId xmlns:p14="http://schemas.microsoft.com/office/powerpoint/2010/main" val="28194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F4D62"/>
          </a:solidFill>
          <a:ln w="9525">
            <a:solidFill>
              <a:srgbClr val="3F4D6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680154" y="609071"/>
            <a:ext cx="7761113" cy="635529"/>
          </a:xfrm>
          <a:prstGeom prst="rect">
            <a:avLst/>
          </a:prstGeom>
        </p:spPr>
        <p:txBody>
          <a:bodyPr vert="horz"/>
          <a:lstStyle>
            <a:lvl1pPr algn="ctr">
              <a:defRPr sz="20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647700" y="1384300"/>
            <a:ext cx="7810500" cy="4610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62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38" name="Title 14"/>
          <p:cNvSpPr txBox="1">
            <a:spLocks/>
          </p:cNvSpPr>
          <p:nvPr userDrawn="1"/>
        </p:nvSpPr>
        <p:spPr bwMode="auto">
          <a:xfrm>
            <a:off x="679450" y="609600"/>
            <a:ext cx="77612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 b="1" smtClean="0">
                <a:solidFill>
                  <a:schemeClr val="bg1"/>
                </a:solidFill>
                <a:latin typeface="Arial Black" charset="0"/>
              </a:rPr>
              <a:t>Click to edit Master title style</a:t>
            </a:r>
          </a:p>
        </p:txBody>
      </p:sp>
      <p:sp>
        <p:nvSpPr>
          <p:cNvPr id="39" name="Rectangle 38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F4D62"/>
          </a:solidFill>
          <a:ln w="9525">
            <a:solidFill>
              <a:srgbClr val="3F4D6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0"/>
          </p:nvPr>
        </p:nvSpPr>
        <p:spPr>
          <a:xfrm>
            <a:off x="800100" y="1536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2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2362200" y="1536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2"/>
          </p:nvPr>
        </p:nvSpPr>
        <p:spPr>
          <a:xfrm>
            <a:off x="3898900" y="1536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4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5461000" y="1536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5" name="ClipArt Placeholder 8"/>
          <p:cNvSpPr>
            <a:spLocks noGrp="1"/>
          </p:cNvSpPr>
          <p:nvPr>
            <p:ph type="clipArt" sz="quarter" idx="14"/>
          </p:nvPr>
        </p:nvSpPr>
        <p:spPr>
          <a:xfrm>
            <a:off x="7010400" y="1536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6" name="ClipArt Placeholder 8"/>
          <p:cNvSpPr>
            <a:spLocks noGrp="1"/>
          </p:cNvSpPr>
          <p:nvPr>
            <p:ph type="clipArt" sz="quarter" idx="15"/>
          </p:nvPr>
        </p:nvSpPr>
        <p:spPr>
          <a:xfrm>
            <a:off x="800100" y="2425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7" name="ClipArt Placeholder 8"/>
          <p:cNvSpPr>
            <a:spLocks noGrp="1"/>
          </p:cNvSpPr>
          <p:nvPr>
            <p:ph type="clipArt" sz="quarter" idx="16"/>
          </p:nvPr>
        </p:nvSpPr>
        <p:spPr>
          <a:xfrm>
            <a:off x="2362200" y="2425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8" name="ClipArt Placeholder 8"/>
          <p:cNvSpPr>
            <a:spLocks noGrp="1"/>
          </p:cNvSpPr>
          <p:nvPr>
            <p:ph type="clipArt" sz="quarter" idx="17"/>
          </p:nvPr>
        </p:nvSpPr>
        <p:spPr>
          <a:xfrm>
            <a:off x="3898900" y="2425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19" name="ClipArt Placeholder 8"/>
          <p:cNvSpPr>
            <a:spLocks noGrp="1"/>
          </p:cNvSpPr>
          <p:nvPr>
            <p:ph type="clipArt" sz="quarter" idx="18"/>
          </p:nvPr>
        </p:nvSpPr>
        <p:spPr>
          <a:xfrm>
            <a:off x="5461000" y="2425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0" name="ClipArt Placeholder 8"/>
          <p:cNvSpPr>
            <a:spLocks noGrp="1"/>
          </p:cNvSpPr>
          <p:nvPr>
            <p:ph type="clipArt" sz="quarter" idx="19"/>
          </p:nvPr>
        </p:nvSpPr>
        <p:spPr>
          <a:xfrm>
            <a:off x="7010400" y="24257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1" name="ClipArt Placeholder 8"/>
          <p:cNvSpPr>
            <a:spLocks noGrp="1"/>
          </p:cNvSpPr>
          <p:nvPr>
            <p:ph type="clipArt" sz="quarter" idx="20"/>
          </p:nvPr>
        </p:nvSpPr>
        <p:spPr>
          <a:xfrm>
            <a:off x="800100" y="3327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2" name="ClipArt Placeholder 8"/>
          <p:cNvSpPr>
            <a:spLocks noGrp="1"/>
          </p:cNvSpPr>
          <p:nvPr>
            <p:ph type="clipArt" sz="quarter" idx="21"/>
          </p:nvPr>
        </p:nvSpPr>
        <p:spPr>
          <a:xfrm>
            <a:off x="2362200" y="3327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3" name="ClipArt Placeholder 8"/>
          <p:cNvSpPr>
            <a:spLocks noGrp="1"/>
          </p:cNvSpPr>
          <p:nvPr>
            <p:ph type="clipArt" sz="quarter" idx="22"/>
          </p:nvPr>
        </p:nvSpPr>
        <p:spPr>
          <a:xfrm>
            <a:off x="3898900" y="3327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4" name="ClipArt Placeholder 8"/>
          <p:cNvSpPr>
            <a:spLocks noGrp="1"/>
          </p:cNvSpPr>
          <p:nvPr>
            <p:ph type="clipArt" sz="quarter" idx="23"/>
          </p:nvPr>
        </p:nvSpPr>
        <p:spPr>
          <a:xfrm>
            <a:off x="5461000" y="3327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5" name="ClipArt Placeholder 8"/>
          <p:cNvSpPr>
            <a:spLocks noGrp="1"/>
          </p:cNvSpPr>
          <p:nvPr>
            <p:ph type="clipArt" sz="quarter" idx="24"/>
          </p:nvPr>
        </p:nvSpPr>
        <p:spPr>
          <a:xfrm>
            <a:off x="7010400" y="3327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6" name="ClipArt Placeholder 8"/>
          <p:cNvSpPr>
            <a:spLocks noGrp="1"/>
          </p:cNvSpPr>
          <p:nvPr>
            <p:ph type="clipArt" sz="quarter" idx="25"/>
          </p:nvPr>
        </p:nvSpPr>
        <p:spPr>
          <a:xfrm>
            <a:off x="800100" y="4216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7" name="ClipArt Placeholder 8"/>
          <p:cNvSpPr>
            <a:spLocks noGrp="1"/>
          </p:cNvSpPr>
          <p:nvPr>
            <p:ph type="clipArt" sz="quarter" idx="26"/>
          </p:nvPr>
        </p:nvSpPr>
        <p:spPr>
          <a:xfrm>
            <a:off x="2362200" y="4216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8" name="ClipArt Placeholder 8"/>
          <p:cNvSpPr>
            <a:spLocks noGrp="1"/>
          </p:cNvSpPr>
          <p:nvPr>
            <p:ph type="clipArt" sz="quarter" idx="27"/>
          </p:nvPr>
        </p:nvSpPr>
        <p:spPr>
          <a:xfrm>
            <a:off x="3898900" y="4216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29" name="ClipArt Placeholder 8"/>
          <p:cNvSpPr>
            <a:spLocks noGrp="1"/>
          </p:cNvSpPr>
          <p:nvPr>
            <p:ph type="clipArt" sz="quarter" idx="28"/>
          </p:nvPr>
        </p:nvSpPr>
        <p:spPr>
          <a:xfrm>
            <a:off x="5461000" y="4216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0" name="ClipArt Placeholder 8"/>
          <p:cNvSpPr>
            <a:spLocks noGrp="1"/>
          </p:cNvSpPr>
          <p:nvPr>
            <p:ph type="clipArt" sz="quarter" idx="29"/>
          </p:nvPr>
        </p:nvSpPr>
        <p:spPr>
          <a:xfrm>
            <a:off x="7010400" y="42164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1" name="ClipArt Placeholder 8"/>
          <p:cNvSpPr>
            <a:spLocks noGrp="1"/>
          </p:cNvSpPr>
          <p:nvPr>
            <p:ph type="clipArt" sz="quarter" idx="30"/>
          </p:nvPr>
        </p:nvSpPr>
        <p:spPr>
          <a:xfrm>
            <a:off x="800100" y="51181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2" name="ClipArt Placeholder 8"/>
          <p:cNvSpPr>
            <a:spLocks noGrp="1"/>
          </p:cNvSpPr>
          <p:nvPr>
            <p:ph type="clipArt" sz="quarter" idx="31"/>
          </p:nvPr>
        </p:nvSpPr>
        <p:spPr>
          <a:xfrm>
            <a:off x="2362200" y="51181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3" name="ClipArt Placeholder 8"/>
          <p:cNvSpPr>
            <a:spLocks noGrp="1"/>
          </p:cNvSpPr>
          <p:nvPr>
            <p:ph type="clipArt" sz="quarter" idx="32"/>
          </p:nvPr>
        </p:nvSpPr>
        <p:spPr>
          <a:xfrm>
            <a:off x="3898900" y="51181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4" name="ClipArt Placeholder 8"/>
          <p:cNvSpPr>
            <a:spLocks noGrp="1"/>
          </p:cNvSpPr>
          <p:nvPr>
            <p:ph type="clipArt" sz="quarter" idx="33"/>
          </p:nvPr>
        </p:nvSpPr>
        <p:spPr>
          <a:xfrm>
            <a:off x="5461000" y="51181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35" name="ClipArt Placeholder 8"/>
          <p:cNvSpPr>
            <a:spLocks noGrp="1"/>
          </p:cNvSpPr>
          <p:nvPr>
            <p:ph type="clipArt" sz="quarter" idx="34"/>
          </p:nvPr>
        </p:nvSpPr>
        <p:spPr>
          <a:xfrm>
            <a:off x="7010400" y="5118100"/>
            <a:ext cx="1333500" cy="774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1" name="Title 14"/>
          <p:cNvSpPr>
            <a:spLocks noGrp="1"/>
          </p:cNvSpPr>
          <p:nvPr>
            <p:ph type="title"/>
          </p:nvPr>
        </p:nvSpPr>
        <p:spPr>
          <a:xfrm>
            <a:off x="680154" y="609071"/>
            <a:ext cx="7761113" cy="635529"/>
          </a:xfrm>
          <a:prstGeom prst="rect">
            <a:avLst/>
          </a:prstGeom>
        </p:spPr>
        <p:txBody>
          <a:bodyPr vert="horz"/>
          <a:lstStyle>
            <a:lvl1pPr algn="ctr">
              <a:defRPr sz="20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1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F4D62"/>
          </a:solidFill>
          <a:ln w="9525">
            <a:solidFill>
              <a:srgbClr val="3F4D6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13335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31496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2446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30480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9403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0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7564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48514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66548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13335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1496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12446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30480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49403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67564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26"/>
          </p:nvPr>
        </p:nvSpPr>
        <p:spPr>
          <a:xfrm>
            <a:off x="48514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66548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4"/>
          <p:cNvSpPr>
            <a:spLocks noGrp="1"/>
          </p:cNvSpPr>
          <p:nvPr>
            <p:ph type="title"/>
          </p:nvPr>
        </p:nvSpPr>
        <p:spPr>
          <a:xfrm>
            <a:off x="680154" y="609071"/>
            <a:ext cx="7761113" cy="635529"/>
          </a:xfrm>
          <a:prstGeom prst="rect">
            <a:avLst/>
          </a:prstGeom>
        </p:spPr>
        <p:txBody>
          <a:bodyPr vert="horz"/>
          <a:lstStyle>
            <a:lvl1pPr algn="ctr">
              <a:defRPr sz="20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6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W&amp;Dlogo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F4D62"/>
          </a:solidFill>
          <a:ln w="9525">
            <a:solidFill>
              <a:srgbClr val="3F4D6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21082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0513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20193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39497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5969000" y="14097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5880100" y="29337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30988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5041900" y="3784600"/>
            <a:ext cx="1016000" cy="1460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30099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3"/>
          </p:nvPr>
        </p:nvSpPr>
        <p:spPr>
          <a:xfrm>
            <a:off x="4940300" y="5308600"/>
            <a:ext cx="1600200" cy="660400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200" b="0"/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4"/>
          <p:cNvSpPr>
            <a:spLocks noGrp="1"/>
          </p:cNvSpPr>
          <p:nvPr>
            <p:ph type="title"/>
          </p:nvPr>
        </p:nvSpPr>
        <p:spPr>
          <a:xfrm>
            <a:off x="680154" y="609071"/>
            <a:ext cx="7761113" cy="635529"/>
          </a:xfrm>
          <a:prstGeom prst="rect">
            <a:avLst/>
          </a:prstGeom>
        </p:spPr>
        <p:txBody>
          <a:bodyPr vert="horz"/>
          <a:lstStyle>
            <a:lvl1pPr algn="ctr">
              <a:defRPr sz="20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3F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NRPortbl\WD1\EBUTCHER\2737473_1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359025"/>
            <a:ext cx="3197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299" y="2827338"/>
            <a:ext cx="7908925" cy="690562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3100" y="3987800"/>
            <a:ext cx="7899400" cy="256540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spcBef>
                <a:spcPts val="0"/>
              </a:spcBef>
              <a:defRPr sz="2000" b="0" i="1">
                <a:solidFill>
                  <a:srgbClr val="D49C3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78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&amp;Dlogo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100263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685800" y="685800"/>
            <a:ext cx="7772400" cy="190500"/>
          </a:xfrm>
          <a:prstGeom prst="rect">
            <a:avLst/>
          </a:prstGeom>
          <a:solidFill>
            <a:srgbClr val="3F4D62"/>
          </a:solidFill>
          <a:ln>
            <a:solidFill>
              <a:srgbClr val="3F4D62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8070850" y="5035550"/>
            <a:ext cx="17526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BFBFBF"/>
                </a:solidFill>
              </a:rPr>
              <a:t>© 2015 Wiggin and Dana LLP</a:t>
            </a:r>
          </a:p>
        </p:txBody>
      </p:sp>
      <p:pic>
        <p:nvPicPr>
          <p:cNvPr id="5" name="Picture 1" descr="W&amp;Dlogo_Cov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034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257300" y="2336800"/>
            <a:ext cx="6616700" cy="2657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1600" smtClean="0"/>
              <a:t>This presentation is a summary of legal principles. </a:t>
            </a:r>
            <a:br>
              <a:rPr lang="en-US" altLang="en-US" sz="1600" smtClean="0"/>
            </a:br>
            <a:r>
              <a:rPr lang="en-US" altLang="en-US" sz="1600" smtClean="0"/>
              <a:t>Nothing in this presentation constitutes legal advice, which can only be obtained as a result of a personal consultation with an attorney. </a:t>
            </a:r>
            <a:br>
              <a:rPr lang="en-US" altLang="en-US" sz="1600" smtClean="0"/>
            </a:br>
            <a:r>
              <a:rPr lang="en-US" altLang="en-US" sz="1600" smtClean="0"/>
              <a:t>The information published here is believed accurate at the time of publication, but is subject to change and does not purport to be a complete statement of all relevant issues.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9314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5A00F"/>
          </a:solidFill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5A00F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5A00F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5A00F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D5A00F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A2D5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A2D5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A2D5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A2D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50000"/>
        </a:spcBef>
        <a:spcAft>
          <a:spcPct val="0"/>
        </a:spcAft>
        <a:buClr>
          <a:schemeClr val="hlink"/>
        </a:buClr>
        <a:buSzPct val="65000"/>
        <a:buFont typeface="Wingdings" charset="2"/>
        <a:defRPr sz="16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55420" y="1371600"/>
            <a:ext cx="6339840" cy="240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IMCC 2015 Presentation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3200" dirty="0" smtClean="0">
                <a:latin typeface="Arial" charset="0"/>
                <a:cs typeface="Arial" charset="0"/>
              </a:rPr>
              <a:t>Machinery Damage Claims – </a:t>
            </a:r>
            <a:br>
              <a:rPr lang="en-US" altLang="en-US" sz="3200" dirty="0" smtClean="0">
                <a:latin typeface="Arial" charset="0"/>
                <a:cs typeface="Arial" charset="0"/>
              </a:rPr>
            </a:br>
            <a:r>
              <a:rPr lang="en-US" altLang="en-US" sz="3200" dirty="0" smtClean="0">
                <a:latin typeface="Arial" charset="0"/>
                <a:cs typeface="Arial" charset="0"/>
              </a:rPr>
              <a:t>A Legal Perspective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452245" y="3952874"/>
            <a:ext cx="6344920" cy="157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dirty="0" smtClean="0">
                <a:latin typeface="Arial" charset="0"/>
                <a:cs typeface="Arial" charset="0"/>
              </a:rPr>
              <a:t>September 24, 2015</a:t>
            </a:r>
          </a:p>
          <a:p>
            <a:pPr marL="0" indent="0"/>
            <a:r>
              <a:rPr lang="en-US" altLang="en-US" dirty="0" smtClean="0">
                <a:latin typeface="Arial" charset="0"/>
                <a:cs typeface="Arial" charset="0"/>
              </a:rPr>
              <a:t>Presented by:</a:t>
            </a:r>
          </a:p>
          <a:p>
            <a:pPr marL="0" indent="0"/>
            <a:r>
              <a:rPr lang="en-US" altLang="en-US" dirty="0" smtClean="0">
                <a:latin typeface="Arial" charset="0"/>
                <a:cs typeface="Arial" charset="0"/>
              </a:rPr>
              <a:t>Joseph G. Grasso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Wear and tear?</a:t>
            </a:r>
          </a:p>
          <a:p>
            <a:pPr lvl="1"/>
            <a:r>
              <a:rPr lang="en-US" dirty="0" smtClean="0"/>
              <a:t>Latent defect?</a:t>
            </a:r>
          </a:p>
          <a:p>
            <a:pPr lvl="1"/>
            <a:r>
              <a:rPr lang="en-US" dirty="0" smtClean="0"/>
              <a:t>Multiple causes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Subrogation and Recovery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bjacobson\AppData\Local\Microsoft\Windows\Temporary Internet Files\Content.Outlook\NXE0Y1P3\cru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0" y="2107565"/>
            <a:ext cx="2865120" cy="18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Breach of contract</a:t>
            </a:r>
          </a:p>
          <a:p>
            <a:r>
              <a:rPr lang="en-US" dirty="0" smtClean="0"/>
              <a:t>Breach of warranty</a:t>
            </a:r>
          </a:p>
          <a:p>
            <a:r>
              <a:rPr lang="en-US" dirty="0" smtClean="0"/>
              <a:t>Tort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Claim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fsteigelmann\AppData\Local\Microsoft\Windows\Temporary Internet Files\Content.Outlook\VMAB277A\image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1574800"/>
            <a:ext cx="2957195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1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Recoverability/</a:t>
            </a:r>
            <a:r>
              <a:rPr lang="en-US" dirty="0" err="1" smtClean="0"/>
              <a:t>forseeability</a:t>
            </a:r>
            <a:endParaRPr lang="en-US" dirty="0" smtClean="0"/>
          </a:p>
          <a:p>
            <a:r>
              <a:rPr lang="en-US" dirty="0" smtClean="0"/>
              <a:t>Limitation of liability?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58" y="218979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8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</a:p>
          <a:p>
            <a:r>
              <a:rPr lang="en-US" dirty="0" smtClean="0"/>
              <a:t>Spoliation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Evidentiary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bjacobson\AppData\Local\Microsoft\Windows\Temporary Internet Files\Content.Outlook\NXE0Y1P3\steam 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259455"/>
            <a:ext cx="268224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3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Choice of law</a:t>
            </a:r>
          </a:p>
          <a:p>
            <a:r>
              <a:rPr lang="en-US" dirty="0" smtClean="0"/>
              <a:t>Forum selection/jurisdiction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 Resolution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bjacobson\AppData\Local\Microsoft\Windows\Temporary Internet Files\Content.Outlook\NXE0Y1P3\tele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0" y="3246120"/>
            <a:ext cx="2335530" cy="23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3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1375232"/>
            <a:ext cx="3161349" cy="418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2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05908" y="2120900"/>
            <a:ext cx="5123391" cy="3886201"/>
          </a:xfrm>
        </p:spPr>
        <p:txBody>
          <a:bodyPr/>
          <a:lstStyle/>
          <a:p>
            <a:r>
              <a:rPr lang="en-US" dirty="0" smtClean="0"/>
              <a:t>Insurance Coverage Considerations</a:t>
            </a:r>
          </a:p>
          <a:p>
            <a:pPr lvl="1"/>
            <a:r>
              <a:rPr lang="en-US" dirty="0" smtClean="0"/>
              <a:t>Policy wording</a:t>
            </a:r>
          </a:p>
          <a:p>
            <a:pPr lvl="1"/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Quantum</a:t>
            </a:r>
          </a:p>
          <a:p>
            <a:pPr lvl="1"/>
            <a:r>
              <a:rPr lang="en-US" dirty="0" smtClean="0"/>
              <a:t>Roles of experts</a:t>
            </a:r>
          </a:p>
          <a:p>
            <a:pPr lvl="1"/>
            <a:r>
              <a:rPr lang="en-US" dirty="0" smtClean="0"/>
              <a:t>Evidentiary issues</a:t>
            </a:r>
          </a:p>
          <a:p>
            <a:pPr lvl="1"/>
            <a:r>
              <a:rPr lang="en-US" dirty="0" smtClean="0"/>
              <a:t>Dispute resolution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5" y="2003425"/>
            <a:ext cx="18780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Subrogation and Recovery</a:t>
            </a:r>
          </a:p>
          <a:p>
            <a:pPr lvl="1"/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Quantum</a:t>
            </a:r>
          </a:p>
          <a:p>
            <a:pPr lvl="1"/>
            <a:r>
              <a:rPr lang="en-US" dirty="0" smtClean="0"/>
              <a:t>Roles of experts</a:t>
            </a:r>
          </a:p>
          <a:p>
            <a:pPr lvl="1"/>
            <a:r>
              <a:rPr lang="en-US" dirty="0" smtClean="0"/>
              <a:t>Evidentiary issues</a:t>
            </a:r>
          </a:p>
          <a:p>
            <a:pPr lvl="1"/>
            <a:r>
              <a:rPr lang="en-US" dirty="0" smtClean="0"/>
              <a:t>Nature of claims</a:t>
            </a:r>
          </a:p>
          <a:p>
            <a:pPr lvl="1"/>
            <a:r>
              <a:rPr lang="en-US" dirty="0" smtClean="0"/>
              <a:t>Dispute resolution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</a:t>
            </a:r>
            <a:r>
              <a:rPr lang="en-US" dirty="0" err="1" smtClean="0"/>
              <a:t>con’t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Slips and certificates</a:t>
            </a:r>
          </a:p>
          <a:p>
            <a:r>
              <a:rPr lang="en-US" dirty="0" smtClean="0"/>
              <a:t>Forms or manuscript</a:t>
            </a:r>
          </a:p>
          <a:p>
            <a:r>
              <a:rPr lang="en-US" dirty="0" smtClean="0"/>
              <a:t>Exclusions</a:t>
            </a:r>
          </a:p>
          <a:p>
            <a:r>
              <a:rPr lang="en-US" dirty="0" smtClean="0"/>
              <a:t>Endorsements</a:t>
            </a:r>
          </a:p>
          <a:p>
            <a:r>
              <a:rPr lang="en-US" dirty="0" smtClean="0"/>
              <a:t>Ambiguities?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Wording – Interpretation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08" y="3076258"/>
            <a:ext cx="3236912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Fortuity requirement</a:t>
            </a:r>
          </a:p>
          <a:p>
            <a:r>
              <a:rPr lang="en-US" dirty="0" smtClean="0"/>
              <a:t>Peril of the sea (e.g., grounding or collision?)</a:t>
            </a:r>
          </a:p>
          <a:p>
            <a:r>
              <a:rPr lang="en-US" dirty="0" err="1" smtClean="0"/>
              <a:t>Inchmaree</a:t>
            </a:r>
            <a:r>
              <a:rPr lang="en-US" dirty="0" smtClean="0"/>
              <a:t> clause cause (e.g., latent defect or crew/repairer negligence?)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39" y="3714750"/>
            <a:ext cx="3123353" cy="20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5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Repair/replacement or defective part?</a:t>
            </a:r>
          </a:p>
          <a:p>
            <a:r>
              <a:rPr lang="en-US" dirty="0" smtClean="0"/>
              <a:t>Multiple causes?</a:t>
            </a:r>
          </a:p>
          <a:p>
            <a:r>
              <a:rPr lang="en-US" dirty="0" smtClean="0"/>
              <a:t>Pre-existing damage DOL?</a:t>
            </a:r>
          </a:p>
          <a:p>
            <a:r>
              <a:rPr lang="en-US" dirty="0" smtClean="0"/>
              <a:t>Reasonable cost of repairs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bjacobson\AppData\Local\Microsoft\Windows\Temporary Internet Files\Content.Outlook\NXE0Y1P3\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5072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8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Battles of the experts</a:t>
            </a:r>
          </a:p>
          <a:p>
            <a:r>
              <a:rPr lang="en-US" dirty="0" smtClean="0"/>
              <a:t>Confidentiality/Privilege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Experts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fsteigelmann\AppData\Local\Microsoft\Windows\Temporary Internet Files\Content.Outlook\VMAB277A\image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2502535"/>
            <a:ext cx="2980690" cy="29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Access/availability</a:t>
            </a:r>
          </a:p>
          <a:p>
            <a:r>
              <a:rPr lang="en-US" dirty="0" smtClean="0"/>
              <a:t>Preservation/spoliation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Evidentiary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356610"/>
            <a:ext cx="2812732" cy="210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9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Choice of law</a:t>
            </a:r>
          </a:p>
          <a:p>
            <a:r>
              <a:rPr lang="en-US" dirty="0" smtClean="0"/>
              <a:t>Forum selection</a:t>
            </a:r>
          </a:p>
          <a:p>
            <a:r>
              <a:rPr lang="en-US" dirty="0" smtClean="0"/>
              <a:t>ADR?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 Resolution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07665"/>
            <a:ext cx="242093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4119"/>
      </p:ext>
    </p:extLst>
  </p:cSld>
  <p:clrMapOvr>
    <a:masterClrMapping/>
  </p:clrMapOvr>
</p:sld>
</file>

<file path=ppt/theme/theme1.xml><?xml version="1.0" encoding="utf-8"?>
<a:theme xmlns:a="http://schemas.openxmlformats.org/drawingml/2006/main" name="Blue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Courier New</vt:lpstr>
      <vt:lpstr>Lucida Grande</vt:lpstr>
      <vt:lpstr>Wingdings</vt:lpstr>
      <vt:lpstr>Blue_PPT_Template</vt:lpstr>
      <vt:lpstr>IMCC 2015 Presentation  Machinery Damage Claims –  A Legal Perspective</vt:lpstr>
      <vt:lpstr>Agenda</vt:lpstr>
      <vt:lpstr>Agenda (con’t.)</vt:lpstr>
      <vt:lpstr>Policy Wording – Interpretation </vt:lpstr>
      <vt:lpstr>Causation</vt:lpstr>
      <vt:lpstr>Quantum</vt:lpstr>
      <vt:lpstr>Roles of Experts</vt:lpstr>
      <vt:lpstr>Evidentiary Issues</vt:lpstr>
      <vt:lpstr>Dispute Resolution</vt:lpstr>
      <vt:lpstr>Subrogation and Recovery</vt:lpstr>
      <vt:lpstr>Types of Claim</vt:lpstr>
      <vt:lpstr>Quantum</vt:lpstr>
      <vt:lpstr>Evidentiary Issues</vt:lpstr>
      <vt:lpstr>Dispute Resolution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IMCC 2015 Presentation  Machinery Damage Claims –  A Legal Perspective</dc:title>
  <dc:creator>Charlotte Warr</dc:creator>
  <cp:lastModifiedBy>Charlotte Warr</cp:lastModifiedBy>
  <cp:revision>1</cp:revision>
  <dcterms:modified xsi:type="dcterms:W3CDTF">2015-09-19T16:50:35Z</dcterms:modified>
</cp:coreProperties>
</file>