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6" r:id="rId2"/>
    <p:sldId id="313" r:id="rId3"/>
    <p:sldId id="381" r:id="rId4"/>
    <p:sldId id="382" r:id="rId5"/>
    <p:sldId id="363" r:id="rId6"/>
    <p:sldId id="353" r:id="rId7"/>
    <p:sldId id="257" r:id="rId8"/>
    <p:sldId id="288" r:id="rId9"/>
    <p:sldId id="370" r:id="rId10"/>
    <p:sldId id="373" r:id="rId11"/>
    <p:sldId id="374" r:id="rId12"/>
    <p:sldId id="372" r:id="rId13"/>
    <p:sldId id="371" r:id="rId14"/>
    <p:sldId id="375" r:id="rId15"/>
    <p:sldId id="376" r:id="rId16"/>
    <p:sldId id="377" r:id="rId17"/>
    <p:sldId id="325" r:id="rId18"/>
    <p:sldId id="278" r:id="rId19"/>
    <p:sldId id="383" r:id="rId20"/>
    <p:sldId id="334" r:id="rId21"/>
    <p:sldId id="384" r:id="rId22"/>
    <p:sldId id="350" r:id="rId23"/>
    <p:sldId id="351" r:id="rId24"/>
    <p:sldId id="324" r:id="rId25"/>
    <p:sldId id="385" r:id="rId26"/>
    <p:sldId id="386" r:id="rId27"/>
    <p:sldId id="387" r:id="rId28"/>
    <p:sldId id="388" r:id="rId29"/>
    <p:sldId id="389" r:id="rId30"/>
    <p:sldId id="395" r:id="rId31"/>
    <p:sldId id="390" r:id="rId32"/>
    <p:sldId id="392" r:id="rId33"/>
    <p:sldId id="391" r:id="rId34"/>
    <p:sldId id="342" r:id="rId35"/>
    <p:sldId id="393" r:id="rId36"/>
    <p:sldId id="394" r:id="rId37"/>
    <p:sldId id="364" r:id="rId38"/>
    <p:sldId id="273" r:id="rId39"/>
  </p:sldIdLst>
  <p:sldSz cx="9144000" cy="6858000" type="letter"/>
  <p:notesSz cx="6858000" cy="9144000"/>
  <p:defaultTextStyle>
    <a:defPPr>
      <a:defRPr lang="en-US"/>
    </a:defPPr>
    <a:lvl1pPr algn="l" defTabSz="466725" rtl="0" fontAlgn="base">
      <a:spcBef>
        <a:spcPct val="0"/>
      </a:spcBef>
      <a:spcAft>
        <a:spcPct val="0"/>
      </a:spcAft>
      <a:defRPr sz="1900" kern="1200">
        <a:solidFill>
          <a:schemeClr val="tx1"/>
        </a:solidFill>
        <a:latin typeface="Arial" pitchFamily="34" charset="0"/>
        <a:ea typeface="ＭＳ Ｐゴシック" pitchFamily="34" charset="-128"/>
        <a:cs typeface="+mn-cs"/>
      </a:defRPr>
    </a:lvl1pPr>
    <a:lvl2pPr marL="466725" indent="-9525" algn="l" defTabSz="466725" rtl="0" fontAlgn="base">
      <a:spcBef>
        <a:spcPct val="0"/>
      </a:spcBef>
      <a:spcAft>
        <a:spcPct val="0"/>
      </a:spcAft>
      <a:defRPr sz="1900" kern="1200">
        <a:solidFill>
          <a:schemeClr val="tx1"/>
        </a:solidFill>
        <a:latin typeface="Arial" pitchFamily="34" charset="0"/>
        <a:ea typeface="ＭＳ Ｐゴシック" pitchFamily="34" charset="-128"/>
        <a:cs typeface="+mn-cs"/>
      </a:defRPr>
    </a:lvl2pPr>
    <a:lvl3pPr marL="935038" indent="-20638" algn="l" defTabSz="466725" rtl="0" fontAlgn="base">
      <a:spcBef>
        <a:spcPct val="0"/>
      </a:spcBef>
      <a:spcAft>
        <a:spcPct val="0"/>
      </a:spcAft>
      <a:defRPr sz="1900" kern="1200">
        <a:solidFill>
          <a:schemeClr val="tx1"/>
        </a:solidFill>
        <a:latin typeface="Arial" pitchFamily="34" charset="0"/>
        <a:ea typeface="ＭＳ Ｐゴシック" pitchFamily="34" charset="-128"/>
        <a:cs typeface="+mn-cs"/>
      </a:defRPr>
    </a:lvl3pPr>
    <a:lvl4pPr marL="1401763" indent="-30163" algn="l" defTabSz="466725" rtl="0" fontAlgn="base">
      <a:spcBef>
        <a:spcPct val="0"/>
      </a:spcBef>
      <a:spcAft>
        <a:spcPct val="0"/>
      </a:spcAft>
      <a:defRPr sz="1900" kern="1200">
        <a:solidFill>
          <a:schemeClr val="tx1"/>
        </a:solidFill>
        <a:latin typeface="Arial" pitchFamily="34" charset="0"/>
        <a:ea typeface="ＭＳ Ｐゴシック" pitchFamily="34" charset="-128"/>
        <a:cs typeface="+mn-cs"/>
      </a:defRPr>
    </a:lvl4pPr>
    <a:lvl5pPr marL="1870075" indent="-41275" algn="l" defTabSz="466725" rtl="0" fontAlgn="base">
      <a:spcBef>
        <a:spcPct val="0"/>
      </a:spcBef>
      <a:spcAft>
        <a:spcPct val="0"/>
      </a:spcAft>
      <a:defRPr sz="19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9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9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9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9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4319">
          <p15:clr>
            <a:srgbClr val="A4A3A4"/>
          </p15:clr>
        </p15:guide>
        <p15:guide id="2"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2CA"/>
    <a:srgbClr val="0096DB"/>
    <a:srgbClr val="424242"/>
    <a:srgbClr val="20151D"/>
    <a:srgbClr val="89867F"/>
    <a:srgbClr val="81827C"/>
    <a:srgbClr val="919189"/>
    <a:srgbClr val="BBC8D8"/>
    <a:srgbClr val="817F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90" autoAdjust="0"/>
    <p:restoredTop sz="76670" autoAdjust="0"/>
  </p:normalViewPr>
  <p:slideViewPr>
    <p:cSldViewPr snapToGrid="0">
      <p:cViewPr varScale="1">
        <p:scale>
          <a:sx n="57" d="100"/>
          <a:sy n="57" d="100"/>
        </p:scale>
        <p:origin x="1986" y="66"/>
      </p:cViewPr>
      <p:guideLst>
        <p:guide orient="horz" pos="4319"/>
        <p:guide pos="5759"/>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4072" y="-6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67551"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EF2271E9-FB68-455C-B722-0D01643211DC}" type="datetime1">
              <a:rPr lang="en-US"/>
              <a:pPr/>
              <a:t>9/22/2015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67551"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A405AC4E-2BD1-475B-A700-05CB7D287D61}" type="slidenum">
              <a:rPr lang="en-US"/>
              <a:pPr/>
              <a:t>‹#›</a:t>
            </a:fld>
            <a:endParaRPr lang="en-US"/>
          </a:p>
        </p:txBody>
      </p:sp>
    </p:spTree>
    <p:extLst>
      <p:ext uri="{BB962C8B-B14F-4D97-AF65-F5344CB8AC3E}">
        <p14:creationId xmlns:p14="http://schemas.microsoft.com/office/powerpoint/2010/main" val="3956075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67551"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8D52EA06-ECB3-46F7-BDF3-A67B6B1BE34A}" type="datetime1">
              <a:rPr lang="en-US"/>
              <a:pPr/>
              <a:t>9/22/2015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67551"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978D0963-6E14-4163-91D8-483C340BD6A4}" type="slidenum">
              <a:rPr lang="en-US"/>
              <a:pPr/>
              <a:t>‹#›</a:t>
            </a:fld>
            <a:endParaRPr lang="en-US"/>
          </a:p>
        </p:txBody>
      </p:sp>
    </p:spTree>
    <p:extLst>
      <p:ext uri="{BB962C8B-B14F-4D97-AF65-F5344CB8AC3E}">
        <p14:creationId xmlns:p14="http://schemas.microsoft.com/office/powerpoint/2010/main" val="79872512"/>
      </p:ext>
    </p:extLst>
  </p:cSld>
  <p:clrMap bg1="lt1" tx1="dk1" bg2="lt2" tx2="dk2" accent1="accent1" accent2="accent2" accent3="accent3" accent4="accent4" accent5="accent5" accent6="accent6" hlink="hlink" folHlink="folHlink"/>
  <p:hf hdr="0" ftr="0" dt="0"/>
  <p:notesStyle>
    <a:lvl1pPr algn="l" defTabSz="466725" rtl="0" fontAlgn="base">
      <a:spcBef>
        <a:spcPct val="30000"/>
      </a:spcBef>
      <a:spcAft>
        <a:spcPct val="0"/>
      </a:spcAft>
      <a:defRPr sz="1200" kern="1200">
        <a:solidFill>
          <a:schemeClr val="tx1"/>
        </a:solidFill>
        <a:latin typeface="+mn-lt"/>
        <a:ea typeface="ＭＳ Ｐゴシック" pitchFamily="34" charset="-128"/>
        <a:cs typeface="+mn-cs"/>
      </a:defRPr>
    </a:lvl1pPr>
    <a:lvl2pPr marL="466725" algn="l" defTabSz="466725" rtl="0" fontAlgn="base">
      <a:spcBef>
        <a:spcPct val="30000"/>
      </a:spcBef>
      <a:spcAft>
        <a:spcPct val="0"/>
      </a:spcAft>
      <a:defRPr sz="1200" kern="1200">
        <a:solidFill>
          <a:schemeClr val="tx1"/>
        </a:solidFill>
        <a:latin typeface="+mn-lt"/>
        <a:ea typeface="ＭＳ Ｐゴシック" pitchFamily="34" charset="-128"/>
        <a:cs typeface="+mn-cs"/>
      </a:defRPr>
    </a:lvl2pPr>
    <a:lvl3pPr marL="935038" algn="l" defTabSz="466725" rtl="0" fontAlgn="base">
      <a:spcBef>
        <a:spcPct val="30000"/>
      </a:spcBef>
      <a:spcAft>
        <a:spcPct val="0"/>
      </a:spcAft>
      <a:defRPr sz="1200" kern="1200">
        <a:solidFill>
          <a:schemeClr val="tx1"/>
        </a:solidFill>
        <a:latin typeface="+mn-lt"/>
        <a:ea typeface="ＭＳ Ｐゴシック" pitchFamily="34" charset="-128"/>
        <a:cs typeface="+mn-cs"/>
      </a:defRPr>
    </a:lvl3pPr>
    <a:lvl4pPr marL="1401763" algn="l" defTabSz="466725" rtl="0" fontAlgn="base">
      <a:spcBef>
        <a:spcPct val="30000"/>
      </a:spcBef>
      <a:spcAft>
        <a:spcPct val="0"/>
      </a:spcAft>
      <a:defRPr sz="1200" kern="1200">
        <a:solidFill>
          <a:schemeClr val="tx1"/>
        </a:solidFill>
        <a:latin typeface="+mn-lt"/>
        <a:ea typeface="ＭＳ Ｐゴシック" pitchFamily="34" charset="-128"/>
        <a:cs typeface="+mn-cs"/>
      </a:defRPr>
    </a:lvl4pPr>
    <a:lvl5pPr marL="1870075" algn="l" defTabSz="466725" rtl="0" fontAlgn="base">
      <a:spcBef>
        <a:spcPct val="30000"/>
      </a:spcBef>
      <a:spcAft>
        <a:spcPct val="0"/>
      </a:spcAft>
      <a:defRPr sz="1200" kern="1200">
        <a:solidFill>
          <a:schemeClr val="tx1"/>
        </a:solidFill>
        <a:latin typeface="+mn-lt"/>
        <a:ea typeface="ＭＳ Ｐゴシック" pitchFamily="34" charset="-128"/>
        <a:cs typeface="+mn-cs"/>
      </a:defRPr>
    </a:lvl5pPr>
    <a:lvl6pPr marL="2337755" algn="l" defTabSz="467551" rtl="0" eaLnBrk="1" latinLnBrk="0" hangingPunct="1">
      <a:defRPr sz="1200" kern="1200">
        <a:solidFill>
          <a:schemeClr val="tx1"/>
        </a:solidFill>
        <a:latin typeface="+mn-lt"/>
        <a:ea typeface="+mn-ea"/>
        <a:cs typeface="+mn-cs"/>
      </a:defRPr>
    </a:lvl6pPr>
    <a:lvl7pPr marL="2805306" algn="l" defTabSz="467551" rtl="0" eaLnBrk="1" latinLnBrk="0" hangingPunct="1">
      <a:defRPr sz="1200" kern="1200">
        <a:solidFill>
          <a:schemeClr val="tx1"/>
        </a:solidFill>
        <a:latin typeface="+mn-lt"/>
        <a:ea typeface="+mn-ea"/>
        <a:cs typeface="+mn-cs"/>
      </a:defRPr>
    </a:lvl7pPr>
    <a:lvl8pPr marL="3272857" algn="l" defTabSz="467551" rtl="0" eaLnBrk="1" latinLnBrk="0" hangingPunct="1">
      <a:defRPr sz="1200" kern="1200">
        <a:solidFill>
          <a:schemeClr val="tx1"/>
        </a:solidFill>
        <a:latin typeface="+mn-lt"/>
        <a:ea typeface="+mn-ea"/>
        <a:cs typeface="+mn-cs"/>
      </a:defRPr>
    </a:lvl8pPr>
    <a:lvl9pPr marL="3740408" algn="l" defTabSz="4675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D0963-6E14-4163-91D8-483C340BD6A4}" type="slidenum">
              <a:rPr lang="en-US" smtClean="0"/>
              <a:pPr/>
              <a:t>1</a:t>
            </a:fld>
            <a:endParaRPr lang="en-US"/>
          </a:p>
        </p:txBody>
      </p:sp>
    </p:spTree>
    <p:extLst>
      <p:ext uri="{BB962C8B-B14F-4D97-AF65-F5344CB8AC3E}">
        <p14:creationId xmlns:p14="http://schemas.microsoft.com/office/powerpoint/2010/main" val="4037463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a:bodyPr>
          <a:lstStyle/>
          <a:p>
            <a:pPr marL="466725" lvl="1" indent="0">
              <a:buFont typeface="Arial"/>
              <a:buNone/>
            </a:pPr>
            <a:r>
              <a:rPr lang="en-US" sz="1800" dirty="0" smtClean="0"/>
              <a:t>Owners –  </a:t>
            </a:r>
            <a:r>
              <a:rPr lang="en-US" sz="1500" dirty="0" smtClean="0"/>
              <a:t>Interested in minimizing down time of the vessel, obtaining quality repairs and optimizing associated repair costs </a:t>
            </a:r>
          </a:p>
          <a:p>
            <a:pPr marL="1220788" lvl="2" indent="-285750">
              <a:buFont typeface="Arial"/>
              <a:buChar char="•"/>
            </a:pPr>
            <a:r>
              <a:rPr lang="en-US" sz="1500" dirty="0" smtClean="0"/>
              <a:t>If insurance is paying, (depending on deductible and loss of hire insurance) the Maker is chosen </a:t>
            </a:r>
          </a:p>
          <a:p>
            <a:pPr marL="1220788" lvl="2" indent="-285750">
              <a:buFont typeface="Arial"/>
              <a:buChar char="•"/>
            </a:pPr>
            <a:r>
              <a:rPr lang="en-US" sz="1500" dirty="0" smtClean="0"/>
              <a:t>If owner is paying behavior is almost always different </a:t>
            </a:r>
          </a:p>
          <a:p>
            <a:pPr marL="466725" lvl="1" indent="0">
              <a:buFont typeface="Arial"/>
              <a:buNone/>
            </a:pPr>
            <a:r>
              <a:rPr lang="en-US" sz="2100" dirty="0" smtClean="0"/>
              <a:t>Class – </a:t>
            </a:r>
            <a:r>
              <a:rPr lang="en-US" sz="1500" dirty="0" smtClean="0"/>
              <a:t>Interested in ensuring repairs are completed in a safe and orderly manner – minimizing risk </a:t>
            </a:r>
          </a:p>
          <a:p>
            <a:pPr marL="466725" lvl="1" indent="0">
              <a:buFont typeface="Arial"/>
              <a:buNone/>
            </a:pPr>
            <a:r>
              <a:rPr lang="en-US" sz="1800" dirty="0" smtClean="0"/>
              <a:t>OEM/Maker – </a:t>
            </a:r>
          </a:p>
          <a:p>
            <a:pPr marL="1220788" lvl="2" indent="-285750">
              <a:buFont typeface="Arial"/>
              <a:buChar char="•"/>
            </a:pPr>
            <a:r>
              <a:rPr lang="en-US" sz="1400" dirty="0" smtClean="0"/>
              <a:t>Interested in restoring the owner to operation </a:t>
            </a:r>
          </a:p>
          <a:p>
            <a:pPr marL="1220788" lvl="2" indent="-285750">
              <a:buFont typeface="Arial"/>
              <a:buChar char="•"/>
            </a:pPr>
            <a:r>
              <a:rPr lang="en-US" sz="1400" dirty="0" smtClean="0"/>
              <a:t>Controlling the competitive environment - Leads to increased cost for customer/insurance</a:t>
            </a:r>
          </a:p>
          <a:p>
            <a:pPr marL="466725" lvl="1" indent="0">
              <a:buFont typeface="Arial"/>
              <a:buNone/>
            </a:pPr>
            <a:r>
              <a:rPr lang="en-US" sz="1800" dirty="0" smtClean="0"/>
              <a:t>Hull &amp; Machinery Underwriter – </a:t>
            </a:r>
            <a:r>
              <a:rPr lang="en-US" sz="1500" dirty="0" smtClean="0"/>
              <a:t>Interested in ensuring repairs are carried out in a cost effective manner limiting downrange risks (pay for the repair only once)</a:t>
            </a:r>
          </a:p>
          <a:p>
            <a:pPr marL="466725" lvl="1" indent="0">
              <a:buFont typeface="Arial"/>
              <a:buNone/>
            </a:pPr>
            <a:r>
              <a:rPr lang="en-US" sz="1800" dirty="0" smtClean="0"/>
              <a:t>Loss of Hire Underwriter – </a:t>
            </a:r>
            <a:r>
              <a:rPr lang="en-US" sz="1500" dirty="0" smtClean="0"/>
              <a:t>minimize off hire time</a:t>
            </a:r>
            <a:endParaRPr lang="en-US" sz="1800" dirty="0" smtClean="0"/>
          </a:p>
          <a:p>
            <a:pPr marL="638175" lvl="1" indent="-171450">
              <a:buFont typeface="Arial"/>
              <a:buChar char="•"/>
            </a:pPr>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10</a:t>
            </a:fld>
            <a:endParaRPr lang="en-US"/>
          </a:p>
        </p:txBody>
      </p:sp>
    </p:spTree>
    <p:extLst>
      <p:ext uri="{BB962C8B-B14F-4D97-AF65-F5344CB8AC3E}">
        <p14:creationId xmlns:p14="http://schemas.microsoft.com/office/powerpoint/2010/main" val="3423776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a:bodyPr>
          <a:lstStyle/>
          <a:p>
            <a:pPr marL="466725" lvl="1" indent="0">
              <a:buFont typeface="Arial"/>
              <a:buNone/>
            </a:pPr>
            <a:r>
              <a:rPr lang="en-US" sz="1800" dirty="0" smtClean="0"/>
              <a:t>Owners –  </a:t>
            </a:r>
            <a:r>
              <a:rPr lang="en-US" sz="1500" dirty="0" smtClean="0"/>
              <a:t>Interested in minimizing down time of the vessel, obtaining quality repairs and optimizing associated repair costs </a:t>
            </a:r>
          </a:p>
          <a:p>
            <a:pPr marL="1220788" lvl="2" indent="-285750">
              <a:buFont typeface="Arial"/>
              <a:buChar char="•"/>
            </a:pPr>
            <a:r>
              <a:rPr lang="en-US" sz="1500" dirty="0" smtClean="0"/>
              <a:t>If insurance is paying, (depending on deductible and loss of hire insurance) the Maker is chosen </a:t>
            </a:r>
          </a:p>
          <a:p>
            <a:pPr marL="1220788" lvl="2" indent="-285750">
              <a:buFont typeface="Arial"/>
              <a:buChar char="•"/>
            </a:pPr>
            <a:r>
              <a:rPr lang="en-US" sz="1500" dirty="0" smtClean="0"/>
              <a:t>If owner is paying behavior is almost always different </a:t>
            </a:r>
          </a:p>
          <a:p>
            <a:pPr marL="466725" lvl="1" indent="0">
              <a:buFont typeface="Arial"/>
              <a:buNone/>
            </a:pPr>
            <a:r>
              <a:rPr lang="en-US" sz="2100" dirty="0" smtClean="0"/>
              <a:t>Class – </a:t>
            </a:r>
            <a:r>
              <a:rPr lang="en-US" sz="1500" dirty="0" smtClean="0"/>
              <a:t>Interested in ensuring repairs are completed in a safe and orderly manner – minimizing risk </a:t>
            </a:r>
          </a:p>
          <a:p>
            <a:pPr marL="466725" lvl="1" indent="0">
              <a:buFont typeface="Arial"/>
              <a:buNone/>
            </a:pPr>
            <a:r>
              <a:rPr lang="en-US" sz="1800" dirty="0" smtClean="0"/>
              <a:t>OEM/Maker – </a:t>
            </a:r>
          </a:p>
          <a:p>
            <a:pPr marL="1220788" lvl="2" indent="-285750">
              <a:buFont typeface="Arial"/>
              <a:buChar char="•"/>
            </a:pPr>
            <a:r>
              <a:rPr lang="en-US" sz="1400" dirty="0" smtClean="0"/>
              <a:t>Interested in restoring the owner to operation </a:t>
            </a:r>
          </a:p>
          <a:p>
            <a:pPr marL="1220788" lvl="2" indent="-285750">
              <a:buFont typeface="Arial"/>
              <a:buChar char="•"/>
            </a:pPr>
            <a:r>
              <a:rPr lang="en-US" sz="1400" dirty="0" smtClean="0"/>
              <a:t>Controlling the competitive environment - Leads to increased cost for customer/insurance</a:t>
            </a:r>
          </a:p>
          <a:p>
            <a:pPr marL="466725" lvl="1" indent="0">
              <a:buFont typeface="Arial"/>
              <a:buNone/>
            </a:pPr>
            <a:r>
              <a:rPr lang="en-US" sz="1800" dirty="0" smtClean="0"/>
              <a:t>Hull &amp; Machinery Underwriter – </a:t>
            </a:r>
            <a:r>
              <a:rPr lang="en-US" sz="1500" dirty="0" smtClean="0"/>
              <a:t>Interested in ensuring repairs are carried out in a cost effective manner limiting downrange risks (pay for the repair only once)</a:t>
            </a:r>
          </a:p>
          <a:p>
            <a:pPr marL="466725" lvl="1" indent="0">
              <a:buFont typeface="Arial"/>
              <a:buNone/>
            </a:pPr>
            <a:r>
              <a:rPr lang="en-US" sz="1800" dirty="0" smtClean="0"/>
              <a:t>Loss of Hire Underwriter – </a:t>
            </a:r>
            <a:r>
              <a:rPr lang="en-US" sz="1500" dirty="0" smtClean="0"/>
              <a:t>minimize off hire time</a:t>
            </a:r>
            <a:endParaRPr lang="en-US" sz="1800" dirty="0" smtClean="0"/>
          </a:p>
          <a:p>
            <a:pPr marL="638175" lvl="1" indent="-171450">
              <a:buFont typeface="Arial"/>
              <a:buChar char="•"/>
            </a:pPr>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11</a:t>
            </a:fld>
            <a:endParaRPr lang="en-US"/>
          </a:p>
        </p:txBody>
      </p:sp>
    </p:spTree>
    <p:extLst>
      <p:ext uri="{BB962C8B-B14F-4D97-AF65-F5344CB8AC3E}">
        <p14:creationId xmlns:p14="http://schemas.microsoft.com/office/powerpoint/2010/main" val="3423776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a:bodyPr>
          <a:lstStyle/>
          <a:p>
            <a:pPr marL="466725" lvl="1" indent="0">
              <a:buFont typeface="Arial"/>
              <a:buNone/>
            </a:pPr>
            <a:r>
              <a:rPr lang="en-US" sz="1800" dirty="0" smtClean="0"/>
              <a:t>Owners –  </a:t>
            </a:r>
            <a:r>
              <a:rPr lang="en-US" sz="1500" dirty="0" smtClean="0"/>
              <a:t>Interested in minimizing down time of the vessel, obtaining quality repairs and optimizing associated repair costs </a:t>
            </a:r>
          </a:p>
          <a:p>
            <a:pPr marL="1220788" lvl="2" indent="-285750">
              <a:buFont typeface="Arial"/>
              <a:buChar char="•"/>
            </a:pPr>
            <a:r>
              <a:rPr lang="en-US" sz="1500" dirty="0" smtClean="0"/>
              <a:t>If insurance is paying, (depending on deductible and loss of hire insurance) the Maker is chosen </a:t>
            </a:r>
          </a:p>
          <a:p>
            <a:pPr marL="1220788" lvl="2" indent="-285750">
              <a:buFont typeface="Arial"/>
              <a:buChar char="•"/>
            </a:pPr>
            <a:r>
              <a:rPr lang="en-US" sz="1500" dirty="0" smtClean="0"/>
              <a:t>If owner is paying behavior is almost always different </a:t>
            </a:r>
          </a:p>
          <a:p>
            <a:pPr marL="466725" lvl="1" indent="0">
              <a:buFont typeface="Arial"/>
              <a:buNone/>
            </a:pPr>
            <a:r>
              <a:rPr lang="en-US" sz="2100" dirty="0" smtClean="0"/>
              <a:t>Class – </a:t>
            </a:r>
            <a:r>
              <a:rPr lang="en-US" sz="1500" dirty="0" smtClean="0"/>
              <a:t>Interested in ensuring repairs are completed in a safe and orderly manner – minimizing risk </a:t>
            </a:r>
          </a:p>
          <a:p>
            <a:pPr marL="466725" lvl="1" indent="0">
              <a:buFont typeface="Arial"/>
              <a:buNone/>
            </a:pPr>
            <a:r>
              <a:rPr lang="en-US" sz="1800" dirty="0" smtClean="0"/>
              <a:t>OEM/Maker – </a:t>
            </a:r>
          </a:p>
          <a:p>
            <a:pPr marL="1220788" lvl="2" indent="-285750">
              <a:buFont typeface="Arial"/>
              <a:buChar char="•"/>
            </a:pPr>
            <a:r>
              <a:rPr lang="en-US" sz="1400" dirty="0" smtClean="0"/>
              <a:t>Interested in restoring the owner to operation </a:t>
            </a:r>
          </a:p>
          <a:p>
            <a:pPr marL="1220788" lvl="2" indent="-285750">
              <a:buFont typeface="Arial"/>
              <a:buChar char="•"/>
            </a:pPr>
            <a:r>
              <a:rPr lang="en-US" sz="1400" dirty="0" smtClean="0"/>
              <a:t>Controlling the competitive environment - Leads to increased cost for customer/insurance</a:t>
            </a:r>
          </a:p>
          <a:p>
            <a:pPr marL="466725" lvl="1" indent="0">
              <a:buFont typeface="Arial"/>
              <a:buNone/>
            </a:pPr>
            <a:r>
              <a:rPr lang="en-US" sz="1800" dirty="0" smtClean="0"/>
              <a:t>Hull &amp; Machinery Underwriter – </a:t>
            </a:r>
            <a:r>
              <a:rPr lang="en-US" sz="1500" dirty="0" smtClean="0"/>
              <a:t>Interested in ensuring repairs are carried out in a cost effective manner limiting downrange risks (pay for the repair only once)</a:t>
            </a:r>
          </a:p>
          <a:p>
            <a:pPr marL="466725" lvl="1" indent="0">
              <a:buFont typeface="Arial"/>
              <a:buNone/>
            </a:pPr>
            <a:r>
              <a:rPr lang="en-US" sz="1800" dirty="0" smtClean="0"/>
              <a:t>Loss of Hire Underwriter – </a:t>
            </a:r>
            <a:r>
              <a:rPr lang="en-US" sz="1500" dirty="0" smtClean="0"/>
              <a:t>minimize off hire time</a:t>
            </a:r>
            <a:endParaRPr lang="en-US" sz="1800" dirty="0" smtClean="0"/>
          </a:p>
          <a:p>
            <a:pPr marL="638175" lvl="1" indent="-171450">
              <a:buFont typeface="Arial"/>
              <a:buChar char="•"/>
            </a:pPr>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12</a:t>
            </a:fld>
            <a:endParaRPr lang="en-US"/>
          </a:p>
        </p:txBody>
      </p:sp>
    </p:spTree>
    <p:extLst>
      <p:ext uri="{BB962C8B-B14F-4D97-AF65-F5344CB8AC3E}">
        <p14:creationId xmlns:p14="http://schemas.microsoft.com/office/powerpoint/2010/main" val="3423776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a:bodyPr>
          <a:lstStyle/>
          <a:p>
            <a:pPr marL="466725" lvl="1" indent="0">
              <a:buFont typeface="Arial"/>
              <a:buNone/>
            </a:pPr>
            <a:r>
              <a:rPr lang="en-US" sz="1800" dirty="0" smtClean="0"/>
              <a:t>Owners –  </a:t>
            </a:r>
            <a:r>
              <a:rPr lang="en-US" sz="1500" dirty="0" smtClean="0"/>
              <a:t>Interested in minimizing down time of the vessel, obtaining quality repairs and optimizing associated repair costs </a:t>
            </a:r>
          </a:p>
          <a:p>
            <a:pPr marL="1220788" lvl="2" indent="-285750">
              <a:buFont typeface="Arial"/>
              <a:buChar char="•"/>
            </a:pPr>
            <a:r>
              <a:rPr lang="en-US" sz="1500" dirty="0" smtClean="0"/>
              <a:t>If insurance is paying, (depending on deductible and loss of hire insurance) the Maker is chosen </a:t>
            </a:r>
          </a:p>
          <a:p>
            <a:pPr marL="1220788" lvl="2" indent="-285750">
              <a:buFont typeface="Arial"/>
              <a:buChar char="•"/>
            </a:pPr>
            <a:r>
              <a:rPr lang="en-US" sz="1500" dirty="0" smtClean="0"/>
              <a:t>If owner is paying behavior is almost always different </a:t>
            </a:r>
          </a:p>
          <a:p>
            <a:pPr marL="466725" lvl="1" indent="0">
              <a:buFont typeface="Arial"/>
              <a:buNone/>
            </a:pPr>
            <a:r>
              <a:rPr lang="en-US" sz="2100" dirty="0" smtClean="0"/>
              <a:t>Class – </a:t>
            </a:r>
            <a:r>
              <a:rPr lang="en-US" sz="1500" dirty="0" smtClean="0"/>
              <a:t>Interested in ensuring repairs are completed in a safe and orderly manner – minimizing risk </a:t>
            </a:r>
          </a:p>
          <a:p>
            <a:pPr marL="466725" lvl="1" indent="0">
              <a:buFont typeface="Arial"/>
              <a:buNone/>
            </a:pPr>
            <a:r>
              <a:rPr lang="en-US" sz="1800" dirty="0" smtClean="0"/>
              <a:t>OEM/Maker – </a:t>
            </a:r>
          </a:p>
          <a:p>
            <a:pPr marL="1220788" lvl="2" indent="-285750">
              <a:buFont typeface="Arial"/>
              <a:buChar char="•"/>
            </a:pPr>
            <a:r>
              <a:rPr lang="en-US" sz="1400" dirty="0" smtClean="0"/>
              <a:t>Interested in restoring the owner to operation </a:t>
            </a:r>
          </a:p>
          <a:p>
            <a:pPr marL="1220788" lvl="2" indent="-285750">
              <a:buFont typeface="Arial"/>
              <a:buChar char="•"/>
            </a:pPr>
            <a:r>
              <a:rPr lang="en-US" sz="1400" dirty="0" smtClean="0"/>
              <a:t>Controlling the competitive environment - Leads to increased cost for customer/insurance</a:t>
            </a:r>
          </a:p>
          <a:p>
            <a:pPr marL="466725" lvl="1" indent="0">
              <a:buFont typeface="Arial"/>
              <a:buNone/>
            </a:pPr>
            <a:r>
              <a:rPr lang="en-US" sz="1800" dirty="0" smtClean="0"/>
              <a:t>Hull &amp; Machinery Underwriter – </a:t>
            </a:r>
            <a:r>
              <a:rPr lang="en-US" sz="1500" dirty="0" smtClean="0"/>
              <a:t>Interested in ensuring repairs are carried out in a cost effective manner limiting downrange risks (pay for the repair only once)</a:t>
            </a:r>
          </a:p>
          <a:p>
            <a:pPr marL="466725" lvl="1" indent="0">
              <a:buFont typeface="Arial"/>
              <a:buNone/>
            </a:pPr>
            <a:r>
              <a:rPr lang="en-US" sz="1800" dirty="0" smtClean="0"/>
              <a:t>Loss of Hire Underwriter – </a:t>
            </a:r>
            <a:r>
              <a:rPr lang="en-US" sz="1500" dirty="0" smtClean="0"/>
              <a:t>minimize off hire time</a:t>
            </a:r>
            <a:endParaRPr lang="en-US" sz="1800" dirty="0" smtClean="0"/>
          </a:p>
          <a:p>
            <a:pPr marL="638175" lvl="1" indent="-171450">
              <a:buFont typeface="Arial"/>
              <a:buChar char="•"/>
            </a:pPr>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13</a:t>
            </a:fld>
            <a:endParaRPr lang="en-US"/>
          </a:p>
        </p:txBody>
      </p:sp>
    </p:spTree>
    <p:extLst>
      <p:ext uri="{BB962C8B-B14F-4D97-AF65-F5344CB8AC3E}">
        <p14:creationId xmlns:p14="http://schemas.microsoft.com/office/powerpoint/2010/main" val="3423776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Wingdings" pitchFamily="2" charset="2"/>
              <a:buChar char="§"/>
            </a:pPr>
            <a:r>
              <a:rPr lang="en-US" dirty="0" smtClean="0"/>
              <a:t>Inconsistent application of standards by Makers in the Marine market vs. the Stationary market</a:t>
            </a:r>
          </a:p>
          <a:p>
            <a:pPr>
              <a:buFont typeface="Wingdings" pitchFamily="2" charset="2"/>
              <a:buChar char="§"/>
            </a:pPr>
            <a:r>
              <a:rPr lang="en-US" dirty="0" smtClean="0"/>
              <a:t>Resistance to well proven techniques for repair resulting in costly and unnecessary replacements</a:t>
            </a:r>
          </a:p>
          <a:p>
            <a:pPr>
              <a:buFont typeface="Wingdings" pitchFamily="2" charset="2"/>
              <a:buChar char="§"/>
            </a:pPr>
            <a:r>
              <a:rPr lang="en-US" dirty="0" smtClean="0"/>
              <a:t>Class inclination to agree with Maker recommendations</a:t>
            </a:r>
          </a:p>
          <a:p>
            <a:pPr lvl="1">
              <a:buFont typeface="Wingdings" pitchFamily="2" charset="2"/>
              <a:buChar char="§"/>
            </a:pPr>
            <a:r>
              <a:rPr lang="en-US" dirty="0" smtClean="0"/>
              <a:t>It is often unclear who is responsible for setting the standard – the maker will say “it can’t done because this is not class approved” and often class will say “it is not a recommended repair by the maker” – no one is asking “why?”</a:t>
            </a:r>
          </a:p>
          <a:p>
            <a:pPr lvl="1">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14</a:t>
            </a:fld>
            <a:endParaRPr lang="en-US"/>
          </a:p>
        </p:txBody>
      </p:sp>
    </p:spTree>
    <p:extLst>
      <p:ext uri="{BB962C8B-B14F-4D97-AF65-F5344CB8AC3E}">
        <p14:creationId xmlns:p14="http://schemas.microsoft.com/office/powerpoint/2010/main" val="3423776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Wingdings" pitchFamily="2" charset="2"/>
              <a:buChar char="§"/>
            </a:pPr>
            <a:r>
              <a:rPr lang="en-US" dirty="0" smtClean="0"/>
              <a:t>Inconsistent application of standards by Makers in the Marine market vs. the Stationary market</a:t>
            </a:r>
          </a:p>
          <a:p>
            <a:pPr>
              <a:buFont typeface="Wingdings" pitchFamily="2" charset="2"/>
              <a:buChar char="§"/>
            </a:pPr>
            <a:r>
              <a:rPr lang="en-US" dirty="0" smtClean="0"/>
              <a:t>Resistance to well proven techniques for repair resulting in costly and unnecessary replacements</a:t>
            </a:r>
          </a:p>
          <a:p>
            <a:pPr>
              <a:buFont typeface="Wingdings" pitchFamily="2" charset="2"/>
              <a:buChar char="§"/>
            </a:pPr>
            <a:r>
              <a:rPr lang="en-US" dirty="0" smtClean="0"/>
              <a:t>Class inclination to agree with Maker recommendations</a:t>
            </a:r>
          </a:p>
          <a:p>
            <a:pPr lvl="1">
              <a:buFont typeface="Wingdings" pitchFamily="2" charset="2"/>
              <a:buChar char="§"/>
            </a:pPr>
            <a:r>
              <a:rPr lang="en-US" dirty="0" smtClean="0"/>
              <a:t>It is often unclear who is responsible for setting the standard – the maker will say “it can’t done because this is not class approved” and often class will say “it is not a recommended repair by the maker” – no one is asking “why?”</a:t>
            </a:r>
          </a:p>
          <a:p>
            <a:pPr lvl="1">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15</a:t>
            </a:fld>
            <a:endParaRPr lang="en-US"/>
          </a:p>
        </p:txBody>
      </p:sp>
    </p:spTree>
    <p:extLst>
      <p:ext uri="{BB962C8B-B14F-4D97-AF65-F5344CB8AC3E}">
        <p14:creationId xmlns:p14="http://schemas.microsoft.com/office/powerpoint/2010/main" val="3423776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Wingdings" pitchFamily="2" charset="2"/>
              <a:buChar char="§"/>
            </a:pPr>
            <a:r>
              <a:rPr lang="en-US" dirty="0" smtClean="0"/>
              <a:t>“Captive” Repair Market for major casualties</a:t>
            </a:r>
          </a:p>
          <a:p>
            <a:pPr lvl="1">
              <a:buFont typeface="Wingdings" pitchFamily="2" charset="2"/>
              <a:buChar char="§"/>
            </a:pPr>
            <a:r>
              <a:rPr lang="en-US" dirty="0" smtClean="0"/>
              <a:t>Early maker involvement often keeps other cost efficient options and capable service providers out of the competitive picture</a:t>
            </a:r>
          </a:p>
          <a:p>
            <a:pPr lvl="1">
              <a:buFont typeface="Wingdings" pitchFamily="2" charset="2"/>
              <a:buChar char="§"/>
            </a:pPr>
            <a:r>
              <a:rPr lang="en-US" dirty="0" smtClean="0"/>
              <a:t>Underwriters or owners not seeking second opinions from the maker or competitive bids in the process</a:t>
            </a:r>
          </a:p>
          <a:p>
            <a:pPr lvl="1">
              <a:buFont typeface="Wingdings" pitchFamily="2" charset="2"/>
              <a:buChar char="§"/>
            </a:pPr>
            <a:r>
              <a:rPr lang="en-US" dirty="0" smtClean="0"/>
              <a:t>Warranty threats - some Makers argue that they cannot or will not provide warranty if service is provided by non “authorized” firms</a:t>
            </a:r>
          </a:p>
          <a:p>
            <a:pPr lvl="1">
              <a:buFont typeface="Wingdings" pitchFamily="2" charset="2"/>
              <a:buChar char="§"/>
            </a:pPr>
            <a:r>
              <a:rPr lang="en-US" dirty="0" smtClean="0"/>
              <a:t>Authorization issues - Lack of OEM “authorization” limits the underwriters’/ customers’ ability to selectively engage expert specialist firms to compete for all or portions of the work </a:t>
            </a:r>
          </a:p>
        </p:txBody>
      </p:sp>
      <p:sp>
        <p:nvSpPr>
          <p:cNvPr id="4" name="Slide Number Placeholder 3"/>
          <p:cNvSpPr>
            <a:spLocks noGrp="1"/>
          </p:cNvSpPr>
          <p:nvPr>
            <p:ph type="sldNum" sz="quarter" idx="10"/>
          </p:nvPr>
        </p:nvSpPr>
        <p:spPr/>
        <p:txBody>
          <a:bodyPr/>
          <a:lstStyle/>
          <a:p>
            <a:fld id="{978D0963-6E14-4163-91D8-483C340BD6A4}" type="slidenum">
              <a:rPr lang="en-US" smtClean="0"/>
              <a:pPr/>
              <a:t>16</a:t>
            </a:fld>
            <a:endParaRPr lang="en-US"/>
          </a:p>
        </p:txBody>
      </p:sp>
    </p:spTree>
    <p:extLst>
      <p:ext uri="{BB962C8B-B14F-4D97-AF65-F5344CB8AC3E}">
        <p14:creationId xmlns:p14="http://schemas.microsoft.com/office/powerpoint/2010/main" val="3423776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Font typeface="Wingdings" pitchFamily="2" charset="2"/>
              <a:buChar char="§"/>
            </a:pPr>
            <a:r>
              <a:rPr lang="en-US" sz="2000" dirty="0" smtClean="0"/>
              <a:t>Crankshaft Failures come in a variety of types:</a:t>
            </a:r>
          </a:p>
          <a:p>
            <a:pPr lvl="1">
              <a:buFont typeface="Wingdings" pitchFamily="2" charset="2"/>
              <a:buChar char="§"/>
            </a:pPr>
            <a:r>
              <a:rPr lang="en-US" sz="1800" dirty="0" smtClean="0"/>
              <a:t>Surface scoring</a:t>
            </a:r>
          </a:p>
          <a:p>
            <a:pPr lvl="1">
              <a:buFont typeface="Wingdings" pitchFamily="2" charset="2"/>
              <a:buChar char="§"/>
            </a:pPr>
            <a:r>
              <a:rPr lang="en-US" sz="1800" dirty="0" smtClean="0"/>
              <a:t>Heat cracks on crankpin/main journal</a:t>
            </a:r>
          </a:p>
          <a:p>
            <a:pPr lvl="1">
              <a:buFont typeface="Wingdings" pitchFamily="2" charset="2"/>
              <a:buChar char="§"/>
            </a:pPr>
            <a:r>
              <a:rPr lang="en-US" sz="1800" dirty="0" smtClean="0"/>
              <a:t>Dented/pitted journal surface</a:t>
            </a:r>
          </a:p>
          <a:p>
            <a:pPr lvl="1">
              <a:buFont typeface="Wingdings" pitchFamily="2" charset="2"/>
              <a:buChar char="§"/>
            </a:pPr>
            <a:r>
              <a:rPr lang="en-US" sz="1800" dirty="0" smtClean="0"/>
              <a:t>Journal </a:t>
            </a:r>
            <a:r>
              <a:rPr lang="en-US" sz="1800" dirty="0" err="1" smtClean="0"/>
              <a:t>ovality</a:t>
            </a:r>
            <a:r>
              <a:rPr lang="en-US" sz="1800" dirty="0" smtClean="0"/>
              <a:t> from wear</a:t>
            </a:r>
          </a:p>
          <a:p>
            <a:pPr lvl="1">
              <a:buFont typeface="Wingdings" pitchFamily="2" charset="2"/>
              <a:buChar char="§"/>
            </a:pPr>
            <a:r>
              <a:rPr lang="en-US" sz="1800" dirty="0" smtClean="0"/>
              <a:t>Surface hardness exceeding maker tolerances</a:t>
            </a:r>
          </a:p>
          <a:p>
            <a:pPr lvl="1">
              <a:buFont typeface="Wingdings" pitchFamily="2" charset="2"/>
              <a:buChar char="§"/>
            </a:pPr>
            <a:r>
              <a:rPr lang="en-US" sz="1800" dirty="0" smtClean="0"/>
              <a:t>Bent crankshaft</a:t>
            </a:r>
          </a:p>
          <a:p>
            <a:pPr lvl="1">
              <a:buFont typeface="Wingdings" pitchFamily="2" charset="2"/>
              <a:buChar char="§"/>
            </a:pPr>
            <a:r>
              <a:rPr lang="en-US" sz="1800" dirty="0" smtClean="0"/>
              <a:t>Twisted 2 Stroke crankshaft</a:t>
            </a:r>
          </a:p>
          <a:p>
            <a:pPr lvl="1">
              <a:buFont typeface="Wingdings" pitchFamily="2" charset="2"/>
              <a:buChar char="§"/>
            </a:pPr>
            <a:endParaRPr lang="en-US" sz="1800" dirty="0" smtClean="0"/>
          </a:p>
          <a:p>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17</a:t>
            </a:fld>
            <a:endParaRPr lang="en-US"/>
          </a:p>
        </p:txBody>
      </p:sp>
    </p:spTree>
    <p:extLst>
      <p:ext uri="{BB962C8B-B14F-4D97-AF65-F5344CB8AC3E}">
        <p14:creationId xmlns:p14="http://schemas.microsoft.com/office/powerpoint/2010/main" val="3121344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D0963-6E14-4163-91D8-483C340BD6A4}" type="slidenum">
              <a:rPr lang="en-US" smtClean="0"/>
              <a:pPr/>
              <a:t>18</a:t>
            </a:fld>
            <a:endParaRPr lang="en-US"/>
          </a:p>
        </p:txBody>
      </p:sp>
    </p:spTree>
    <p:extLst>
      <p:ext uri="{BB962C8B-B14F-4D97-AF65-F5344CB8AC3E}">
        <p14:creationId xmlns:p14="http://schemas.microsoft.com/office/powerpoint/2010/main" val="2109710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US" sz="1600" b="1" dirty="0" smtClean="0">
                <a:latin typeface="Arial Bold" charset="0"/>
              </a:rPr>
              <a:t>Using </a:t>
            </a:r>
            <a:r>
              <a:rPr lang="en-US" sz="1600" b="1" dirty="0" err="1" smtClean="0">
                <a:latin typeface="Arial Bold" charset="0"/>
              </a:rPr>
              <a:t>Goltens</a:t>
            </a:r>
            <a:r>
              <a:rPr lang="en-US" sz="1600" b="1" dirty="0" smtClean="0">
                <a:latin typeface="Arial Bold" charset="0"/>
              </a:rPr>
              <a:t> proprietary tooling, we have the capability to repair journals with diameters from 180mm to 1080mm on all journal lengths</a:t>
            </a:r>
          </a:p>
          <a:p>
            <a:pPr lvl="1" eaLnBrk="1" hangingPunct="1">
              <a:buFont typeface="Wingdings" charset="0"/>
              <a:buChar char="§"/>
            </a:pPr>
            <a:r>
              <a:rPr lang="en-US" sz="1400" dirty="0" smtClean="0">
                <a:latin typeface="Arial Bold" charset="0"/>
                <a:cs typeface="Arial Bold" charset="0"/>
              </a:rPr>
              <a:t>For journals &gt; 175mm in length </a:t>
            </a:r>
            <a:r>
              <a:rPr lang="en-US" sz="1400" dirty="0" err="1" smtClean="0">
                <a:latin typeface="Arial Bold" charset="0"/>
                <a:cs typeface="Arial Bold" charset="0"/>
              </a:rPr>
              <a:t>Goltens</a:t>
            </a:r>
            <a:r>
              <a:rPr lang="en-US" sz="1400" dirty="0" smtClean="0">
                <a:latin typeface="Arial Bold" charset="0"/>
                <a:cs typeface="Arial Bold" charset="0"/>
              </a:rPr>
              <a:t> can machine with single point cutting tools</a:t>
            </a:r>
          </a:p>
          <a:p>
            <a:pPr lvl="1" eaLnBrk="1" hangingPunct="1">
              <a:buFont typeface="Wingdings" charset="0"/>
              <a:buChar char="§"/>
            </a:pPr>
            <a:r>
              <a:rPr lang="en-US" sz="1400" dirty="0" smtClean="0">
                <a:latin typeface="Arial Bold" charset="0"/>
                <a:cs typeface="Arial Bold" charset="0"/>
              </a:rPr>
              <a:t>Depending on the radius diameter can cut from fillet to fillet in a single continuous cut without changing bit or position</a:t>
            </a:r>
          </a:p>
          <a:p>
            <a:pPr lvl="1" eaLnBrk="1" hangingPunct="1">
              <a:buFont typeface="Wingdings" charset="0"/>
              <a:buChar char="§"/>
            </a:pPr>
            <a:r>
              <a:rPr lang="en-US" sz="1400" dirty="0" smtClean="0">
                <a:latin typeface="Arial Bold" charset="0"/>
                <a:cs typeface="Arial Bold" charset="0"/>
              </a:rPr>
              <a:t>For large material removal </a:t>
            </a:r>
            <a:r>
              <a:rPr lang="en-US" sz="1400" dirty="0" err="1" smtClean="0">
                <a:latin typeface="Arial Bold" charset="0"/>
                <a:cs typeface="Arial Bold" charset="0"/>
              </a:rPr>
              <a:t>Goltens</a:t>
            </a:r>
            <a:r>
              <a:rPr lang="en-US" sz="1400" dirty="0" smtClean="0">
                <a:latin typeface="Arial Bold" charset="0"/>
                <a:cs typeface="Arial Bold" charset="0"/>
              </a:rPr>
              <a:t> utilizes milling heads</a:t>
            </a:r>
          </a:p>
          <a:p>
            <a:pPr lvl="1" eaLnBrk="1" hangingPunct="1">
              <a:buFont typeface="Wingdings" charset="0"/>
              <a:buChar char="§"/>
            </a:pPr>
            <a:r>
              <a:rPr lang="en-US" sz="1400" dirty="0" err="1" smtClean="0">
                <a:latin typeface="Arial Bold" charset="0"/>
                <a:cs typeface="Arial Bold" charset="0"/>
              </a:rPr>
              <a:t>Goltens</a:t>
            </a:r>
            <a:r>
              <a:rPr lang="en-US" sz="1400" dirty="0" smtClean="0">
                <a:latin typeface="Arial Bold" charset="0"/>
                <a:cs typeface="Arial Bold" charset="0"/>
              </a:rPr>
              <a:t> is engaged to salvage over 400 crankshafts per year around the Globe</a:t>
            </a:r>
          </a:p>
          <a:p>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19</a:t>
            </a:fld>
            <a:endParaRPr lang="en-US"/>
          </a:p>
        </p:txBody>
      </p:sp>
    </p:spTree>
    <p:extLst>
      <p:ext uri="{BB962C8B-B14F-4D97-AF65-F5344CB8AC3E}">
        <p14:creationId xmlns:p14="http://schemas.microsoft.com/office/powerpoint/2010/main" val="1711319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a:buFont typeface="Wingdings" pitchFamily="2" charset="2"/>
              <a:buChar char="§"/>
            </a:pPr>
            <a:r>
              <a:rPr lang="en-US" sz="2000" dirty="0" err="1" smtClean="0"/>
              <a:t>Goltens</a:t>
            </a:r>
            <a:r>
              <a:rPr lang="en-US" sz="2000" dirty="0" smtClean="0"/>
              <a:t> is a global, independent, specialist service provider focused on minimizing asset downtime for our customers while controlling associated costs</a:t>
            </a:r>
          </a:p>
          <a:p>
            <a:pPr lvl="1">
              <a:spcAft>
                <a:spcPts val="400"/>
              </a:spcAft>
              <a:buFont typeface="Wingdings" pitchFamily="2" charset="2"/>
              <a:buChar char="§"/>
            </a:pPr>
            <a:r>
              <a:rPr lang="en-US" sz="1800" dirty="0" smtClean="0"/>
              <a:t>Established in 1940 in Brooklyn NY</a:t>
            </a:r>
          </a:p>
          <a:p>
            <a:pPr lvl="1">
              <a:spcAft>
                <a:spcPts val="400"/>
              </a:spcAft>
              <a:buFont typeface="Wingdings" pitchFamily="2" charset="2"/>
              <a:buChar char="§"/>
            </a:pPr>
            <a:r>
              <a:rPr lang="en-US" sz="1800" dirty="0" smtClean="0"/>
              <a:t>~1,300 employees globally </a:t>
            </a:r>
          </a:p>
          <a:p>
            <a:pPr lvl="1">
              <a:spcAft>
                <a:spcPts val="400"/>
              </a:spcAft>
              <a:buFont typeface="Wingdings" pitchFamily="2" charset="2"/>
              <a:buChar char="§"/>
            </a:pPr>
            <a:r>
              <a:rPr lang="en-US" sz="1800" dirty="0" smtClean="0"/>
              <a:t>Provide a full range of on-site and workshop diesel repair and reconditioning services for Marine, Offshore, Stationary Power and Industrial Markets </a:t>
            </a:r>
          </a:p>
          <a:p>
            <a:pPr lvl="1">
              <a:spcAft>
                <a:spcPts val="800"/>
              </a:spcAft>
              <a:buFont typeface="Wingdings" pitchFamily="2" charset="2"/>
              <a:buChar char="§"/>
            </a:pPr>
            <a:r>
              <a:rPr lang="en-US" sz="1800" dirty="0" smtClean="0"/>
              <a:t>We service 3,000 customers annually conducting over 30,000 projects a year</a:t>
            </a:r>
          </a:p>
          <a:p>
            <a:pPr lvl="1">
              <a:spcAft>
                <a:spcPts val="800"/>
              </a:spcAft>
              <a:buFont typeface="Wingdings" pitchFamily="2" charset="2"/>
              <a:buChar char="§"/>
            </a:pPr>
            <a:endParaRPr lang="en-US" sz="1800" dirty="0" smtClean="0"/>
          </a:p>
          <a:p>
            <a:pPr lvl="1">
              <a:spcAft>
                <a:spcPts val="800"/>
              </a:spcAft>
              <a:buFont typeface="Wingdings" pitchFamily="2" charset="2"/>
              <a:buChar char="§"/>
            </a:pPr>
            <a:endParaRPr lang="en-US" sz="1800" dirty="0" smtClean="0"/>
          </a:p>
          <a:p>
            <a:pPr marL="57150" indent="0" algn="ctr">
              <a:spcAft>
                <a:spcPts val="800"/>
              </a:spcAft>
              <a:buNone/>
            </a:pPr>
            <a:r>
              <a:rPr lang="en-US" sz="1800" b="1" i="1" dirty="0" smtClean="0"/>
              <a:t>Our focus is always on Presence, Precision and Response</a:t>
            </a:r>
          </a:p>
          <a:p>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2</a:t>
            </a:fld>
            <a:endParaRPr lang="en-US"/>
          </a:p>
        </p:txBody>
      </p:sp>
    </p:spTree>
    <p:extLst>
      <p:ext uri="{BB962C8B-B14F-4D97-AF65-F5344CB8AC3E}">
        <p14:creationId xmlns:p14="http://schemas.microsoft.com/office/powerpoint/2010/main" val="1934800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D0963-6E14-4163-91D8-483C340BD6A4}" type="slidenum">
              <a:rPr lang="en-US" smtClean="0"/>
              <a:pPr/>
              <a:t>20</a:t>
            </a:fld>
            <a:endParaRPr lang="en-US"/>
          </a:p>
        </p:txBody>
      </p:sp>
    </p:spTree>
    <p:extLst>
      <p:ext uri="{BB962C8B-B14F-4D97-AF65-F5344CB8AC3E}">
        <p14:creationId xmlns:p14="http://schemas.microsoft.com/office/powerpoint/2010/main" val="1012244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US" sz="1600" b="1" dirty="0" smtClean="0">
                <a:latin typeface="Arial Bold" charset="0"/>
              </a:rPr>
              <a:t>Using </a:t>
            </a:r>
            <a:r>
              <a:rPr lang="en-US" sz="1600" b="1" dirty="0" err="1" smtClean="0">
                <a:latin typeface="Arial Bold" charset="0"/>
              </a:rPr>
              <a:t>Goltens</a:t>
            </a:r>
            <a:r>
              <a:rPr lang="en-US" sz="1600" b="1" dirty="0" smtClean="0">
                <a:latin typeface="Arial Bold" charset="0"/>
              </a:rPr>
              <a:t> proprietary tooling, we have the capability to repair journals with diameters from 180mm to 1080mm on all journal lengths</a:t>
            </a:r>
          </a:p>
          <a:p>
            <a:pPr lvl="1" eaLnBrk="1" hangingPunct="1">
              <a:buFont typeface="Wingdings" charset="0"/>
              <a:buChar char="§"/>
            </a:pPr>
            <a:r>
              <a:rPr lang="en-US" sz="1400" dirty="0" smtClean="0">
                <a:latin typeface="Arial Bold" charset="0"/>
                <a:cs typeface="Arial Bold" charset="0"/>
              </a:rPr>
              <a:t>For journals &gt; 175mm in length </a:t>
            </a:r>
            <a:r>
              <a:rPr lang="en-US" sz="1400" dirty="0" err="1" smtClean="0">
                <a:latin typeface="Arial Bold" charset="0"/>
                <a:cs typeface="Arial Bold" charset="0"/>
              </a:rPr>
              <a:t>Goltens</a:t>
            </a:r>
            <a:r>
              <a:rPr lang="en-US" sz="1400" dirty="0" smtClean="0">
                <a:latin typeface="Arial Bold" charset="0"/>
                <a:cs typeface="Arial Bold" charset="0"/>
              </a:rPr>
              <a:t> can machine with single point cutting tools</a:t>
            </a:r>
          </a:p>
          <a:p>
            <a:pPr lvl="1" eaLnBrk="1" hangingPunct="1">
              <a:buFont typeface="Wingdings" charset="0"/>
              <a:buChar char="§"/>
            </a:pPr>
            <a:r>
              <a:rPr lang="en-US" sz="1400" dirty="0" smtClean="0">
                <a:latin typeface="Arial Bold" charset="0"/>
                <a:cs typeface="Arial Bold" charset="0"/>
              </a:rPr>
              <a:t>Depending on the radius diameter can cut from fillet to fillet in a single continuous cut without changing bit or position</a:t>
            </a:r>
          </a:p>
          <a:p>
            <a:pPr lvl="1" eaLnBrk="1" hangingPunct="1">
              <a:buFont typeface="Wingdings" charset="0"/>
              <a:buChar char="§"/>
            </a:pPr>
            <a:r>
              <a:rPr lang="en-US" sz="1400" dirty="0" smtClean="0">
                <a:latin typeface="Arial Bold" charset="0"/>
                <a:cs typeface="Arial Bold" charset="0"/>
              </a:rPr>
              <a:t>For large material removal </a:t>
            </a:r>
            <a:r>
              <a:rPr lang="en-US" sz="1400" dirty="0" err="1" smtClean="0">
                <a:latin typeface="Arial Bold" charset="0"/>
                <a:cs typeface="Arial Bold" charset="0"/>
              </a:rPr>
              <a:t>Goltens</a:t>
            </a:r>
            <a:r>
              <a:rPr lang="en-US" sz="1400" dirty="0" smtClean="0">
                <a:latin typeface="Arial Bold" charset="0"/>
                <a:cs typeface="Arial Bold" charset="0"/>
              </a:rPr>
              <a:t> utilizes milling heads</a:t>
            </a:r>
          </a:p>
          <a:p>
            <a:pPr lvl="1" eaLnBrk="1" hangingPunct="1">
              <a:buFont typeface="Wingdings" charset="0"/>
              <a:buChar char="§"/>
            </a:pPr>
            <a:r>
              <a:rPr lang="en-US" sz="1400" dirty="0" err="1" smtClean="0">
                <a:latin typeface="Arial Bold" charset="0"/>
                <a:cs typeface="Arial Bold" charset="0"/>
              </a:rPr>
              <a:t>Goltens</a:t>
            </a:r>
            <a:r>
              <a:rPr lang="en-US" sz="1400" dirty="0" smtClean="0">
                <a:latin typeface="Arial Bold" charset="0"/>
                <a:cs typeface="Arial Bold" charset="0"/>
              </a:rPr>
              <a:t> is engaged to salvage over 400 crankshafts per year around the Globe</a:t>
            </a:r>
          </a:p>
          <a:p>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21</a:t>
            </a:fld>
            <a:endParaRPr lang="en-US"/>
          </a:p>
        </p:txBody>
      </p:sp>
    </p:spTree>
    <p:extLst>
      <p:ext uri="{BB962C8B-B14F-4D97-AF65-F5344CB8AC3E}">
        <p14:creationId xmlns:p14="http://schemas.microsoft.com/office/powerpoint/2010/main" val="1711319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D0963-6E14-4163-91D8-483C340BD6A4}" type="slidenum">
              <a:rPr lang="en-US" smtClean="0"/>
              <a:pPr/>
              <a:t>22</a:t>
            </a:fld>
            <a:endParaRPr lang="en-US"/>
          </a:p>
        </p:txBody>
      </p:sp>
    </p:spTree>
    <p:extLst>
      <p:ext uri="{BB962C8B-B14F-4D97-AF65-F5344CB8AC3E}">
        <p14:creationId xmlns:p14="http://schemas.microsoft.com/office/powerpoint/2010/main" val="2834734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0000" lnSpcReduction="20000"/>
          </a:bodyPr>
          <a:lstStyle/>
          <a:p>
            <a:pPr marL="0" indent="0" eaLnBrk="1" hangingPunct="1">
              <a:buFont typeface="Lucida Grande" charset="0"/>
              <a:buNone/>
              <a:defRPr/>
            </a:pPr>
            <a:r>
              <a:rPr lang="en-US" sz="1200" b="1" dirty="0" smtClean="0"/>
              <a:t>Factory Tempered State</a:t>
            </a:r>
            <a:r>
              <a:rPr lang="en-US" sz="1200" dirty="0" smtClean="0"/>
              <a:t>: Unhardened crankshafts generally have a hardness in the range of 250-350HB (hardness </a:t>
            </a:r>
            <a:r>
              <a:rPr lang="en-US" sz="1200" dirty="0" err="1" smtClean="0"/>
              <a:t>Brinell</a:t>
            </a:r>
            <a:r>
              <a:rPr lang="en-US" sz="1200" dirty="0" smtClean="0"/>
              <a:t>)</a:t>
            </a:r>
          </a:p>
          <a:p>
            <a:pPr marL="0" indent="0" eaLnBrk="1" hangingPunct="1">
              <a:buFont typeface="Lucida Grande" charset="0"/>
              <a:buNone/>
              <a:defRPr/>
            </a:pPr>
            <a:r>
              <a:rPr lang="en-US" sz="1200" dirty="0" smtClean="0"/>
              <a:t> </a:t>
            </a:r>
          </a:p>
          <a:p>
            <a:pPr marL="0" indent="0" eaLnBrk="1" hangingPunct="1">
              <a:buFont typeface="Lucida Grande" charset="0"/>
              <a:buNone/>
              <a:defRPr/>
            </a:pPr>
            <a:r>
              <a:rPr lang="en-US" sz="1200" b="1" dirty="0" smtClean="0"/>
              <a:t>Metal Characteristics</a:t>
            </a:r>
            <a:r>
              <a:rPr lang="en-US" sz="1200" dirty="0" smtClean="0"/>
              <a:t>:</a:t>
            </a:r>
          </a:p>
          <a:p>
            <a:pPr marL="0" indent="0" eaLnBrk="1" hangingPunct="1">
              <a:buFont typeface="Lucida Grande" charset="0"/>
              <a:buNone/>
              <a:defRPr/>
            </a:pPr>
            <a:r>
              <a:rPr lang="en-US" sz="1200" dirty="0" smtClean="0"/>
              <a:t>Homogenous grain structure with a hardness that provides desired strength, rigidity, resistance to wear, corrosion and impact. </a:t>
            </a:r>
          </a:p>
          <a:p>
            <a:endParaRPr lang="en-US" dirty="0" smtClean="0"/>
          </a:p>
          <a:p>
            <a:pPr marL="0" indent="0">
              <a:buFont typeface="Lucida Grande" charset="0"/>
              <a:buNone/>
              <a:defRPr/>
            </a:pPr>
            <a:r>
              <a:rPr lang="en-US" sz="1200" b="1" dirty="0" smtClean="0"/>
              <a:t>Crankshaft Casualties</a:t>
            </a:r>
            <a:r>
              <a:rPr lang="en-US" sz="1200" dirty="0" smtClean="0"/>
              <a:t>: </a:t>
            </a:r>
          </a:p>
          <a:p>
            <a:pPr marL="0" indent="0">
              <a:buFont typeface="Lucida Grande" charset="0"/>
              <a:buNone/>
              <a:defRPr/>
            </a:pPr>
            <a:r>
              <a:rPr lang="en-US" sz="1200" dirty="0" smtClean="0"/>
              <a:t>During a bearing failure, a crankshaft absorbs an incredible amount of heat. Emergency stopping of the engine introduces an uncontrolled cooling or quenching that often results in areas of excessive hardness in the range of 600 to 700+HB </a:t>
            </a:r>
          </a:p>
          <a:p>
            <a:pPr marL="0" indent="0">
              <a:buFont typeface="Lucida Grande" charset="0"/>
              <a:buNone/>
              <a:defRPr/>
            </a:pPr>
            <a:endParaRPr lang="en-US" sz="800" b="1" u="sng" dirty="0" smtClean="0"/>
          </a:p>
          <a:p>
            <a:pPr marL="0" indent="0">
              <a:buFont typeface="Lucida Grande" charset="0"/>
              <a:buNone/>
              <a:defRPr/>
            </a:pPr>
            <a:r>
              <a:rPr lang="en-US" sz="1200" b="1" dirty="0" smtClean="0"/>
              <a:t>Metal Characteristics</a:t>
            </a:r>
            <a:r>
              <a:rPr lang="en-US" sz="1200" dirty="0" smtClean="0"/>
              <a:t>:</a:t>
            </a:r>
          </a:p>
          <a:p>
            <a:pPr marL="0" indent="0">
              <a:buFont typeface="Lucida Grande" charset="0"/>
              <a:buNone/>
              <a:defRPr/>
            </a:pPr>
            <a:r>
              <a:rPr lang="en-US" sz="1200" dirty="0" smtClean="0"/>
              <a:t>Oftentimes, this hardness goes deep into the metal and without annealing would result in the condemnation of the crankshaft.</a:t>
            </a:r>
          </a:p>
          <a:p>
            <a:pPr marL="0" indent="0">
              <a:buFont typeface="Lucida Grande" charset="0"/>
              <a:buNone/>
              <a:defRPr/>
            </a:pPr>
            <a:endParaRPr lang="en-US" sz="1200" dirty="0" smtClean="0"/>
          </a:p>
          <a:p>
            <a:pPr marL="0" indent="0">
              <a:buFont typeface="Lucida Grande" charset="0"/>
              <a:buNone/>
              <a:defRPr/>
            </a:pPr>
            <a:r>
              <a:rPr lang="en-US" sz="1200" b="1" dirty="0" smtClean="0"/>
              <a:t>Annealing the Shaft</a:t>
            </a:r>
            <a:r>
              <a:rPr lang="en-US" sz="1200" b="1" u="sng" dirty="0" smtClean="0"/>
              <a:t>:</a:t>
            </a:r>
          </a:p>
          <a:p>
            <a:pPr marL="0" indent="0">
              <a:buFont typeface="Lucida Grande" charset="0"/>
              <a:buNone/>
              <a:defRPr/>
            </a:pPr>
            <a:r>
              <a:rPr lang="en-US" sz="1200" dirty="0" smtClean="0"/>
              <a:t>Heat is applied to the shaft in a tightly controlled manner above its critical temperature and held for a period related to shaft diameter. Cooled in an equally controlled manner. </a:t>
            </a:r>
          </a:p>
          <a:p>
            <a:pPr marL="0" indent="0">
              <a:buFont typeface="Lucida Grande" charset="0"/>
              <a:buNone/>
              <a:defRPr/>
            </a:pPr>
            <a:endParaRPr lang="en-US" sz="700" dirty="0" smtClean="0"/>
          </a:p>
          <a:p>
            <a:pPr marL="0" indent="0">
              <a:buFont typeface="Lucida Grande" charset="0"/>
              <a:buNone/>
              <a:defRPr/>
            </a:pPr>
            <a:r>
              <a:rPr lang="en-US" sz="1200" b="1" dirty="0" smtClean="0"/>
              <a:t>Metal Characteristics</a:t>
            </a:r>
            <a:r>
              <a:rPr lang="en-US" sz="1200" dirty="0" smtClean="0"/>
              <a:t>:</a:t>
            </a:r>
          </a:p>
          <a:p>
            <a:pPr marL="0" indent="0">
              <a:buFont typeface="Lucida Grande" charset="0"/>
              <a:buNone/>
              <a:defRPr/>
            </a:pPr>
            <a:r>
              <a:rPr lang="en-US" sz="1200" dirty="0" smtClean="0"/>
              <a:t>Once metal reaches the critical temperature, the molecules realign to a state consistent with its original ductility and hardness when it was delivered from the factory.  Hardness levels are reduced to within acceptable parameters within maker tolerances.</a:t>
            </a:r>
          </a:p>
          <a:p>
            <a:pPr marL="0" indent="0">
              <a:buFont typeface="Lucida Grande" charset="0"/>
              <a:buNone/>
              <a:defRPr/>
            </a:pPr>
            <a:endParaRPr lang="en-US" sz="1200" dirty="0" smtClean="0"/>
          </a:p>
          <a:p>
            <a:endParaRPr lang="en-US" dirty="0" smtClean="0"/>
          </a:p>
          <a:p>
            <a:pPr marL="0" indent="0">
              <a:buFont typeface="Lucida Grande" charset="0"/>
              <a:buNone/>
              <a:defRPr/>
            </a:pPr>
            <a:r>
              <a:rPr lang="en-US" sz="1200" b="1" dirty="0" smtClean="0"/>
              <a:t>Post Annealing</a:t>
            </a:r>
            <a:r>
              <a:rPr lang="en-US" sz="1200" dirty="0" smtClean="0"/>
              <a:t>:</a:t>
            </a:r>
          </a:p>
          <a:p>
            <a:pPr marL="0" indent="0">
              <a:buFont typeface="Lucida Grande" charset="0"/>
              <a:buNone/>
              <a:defRPr/>
            </a:pPr>
            <a:r>
              <a:rPr lang="en-US" sz="1200" dirty="0" smtClean="0"/>
              <a:t>Once the shaft is cooled the surface of the journal is rough with scale from oxidation of the metal during the annealing process. The shaft must then be machined to finish diameter and machine polished to the required finish. </a:t>
            </a:r>
          </a:p>
          <a:p>
            <a:pPr marL="0" indent="0">
              <a:buFont typeface="Lucida Grande" charset="0"/>
              <a:buNone/>
              <a:defRPr/>
            </a:pPr>
            <a:endParaRPr lang="en-US" sz="700" dirty="0" smtClean="0"/>
          </a:p>
          <a:p>
            <a:pPr marL="0" indent="0">
              <a:buFont typeface="Lucida Grande" charset="0"/>
              <a:buNone/>
              <a:defRPr/>
            </a:pPr>
            <a:r>
              <a:rPr lang="en-US" sz="1200" b="1" dirty="0" smtClean="0"/>
              <a:t>Metal Characteristics</a:t>
            </a:r>
            <a:r>
              <a:rPr lang="en-US" sz="1200" dirty="0" smtClean="0"/>
              <a:t>:</a:t>
            </a:r>
          </a:p>
          <a:p>
            <a:pPr marL="0" indent="0">
              <a:buFont typeface="Lucida Grande" charset="0"/>
              <a:buNone/>
              <a:defRPr/>
            </a:pPr>
            <a:r>
              <a:rPr lang="en-US" sz="1200" dirty="0" smtClean="0"/>
              <a:t>The surface of the journal now has an acceptable hardness across the entire surface of the pin and the surface has been polished to a finish generally of 0.03Ra or better.</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23</a:t>
            </a:fld>
            <a:endParaRPr lang="en-US"/>
          </a:p>
        </p:txBody>
      </p:sp>
    </p:spTree>
    <p:extLst>
      <p:ext uri="{BB962C8B-B14F-4D97-AF65-F5344CB8AC3E}">
        <p14:creationId xmlns:p14="http://schemas.microsoft.com/office/powerpoint/2010/main" val="1541402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0000" lnSpcReduction="20000"/>
          </a:bodyPr>
          <a:lstStyle/>
          <a:p>
            <a:pPr>
              <a:buFont typeface="Wingdings" pitchFamily="2" charset="2"/>
              <a:buChar char="§"/>
            </a:pPr>
            <a:r>
              <a:rPr lang="en-US" sz="1600" b="1" dirty="0" smtClean="0"/>
              <a:t>Vessel/Location</a:t>
            </a:r>
            <a:r>
              <a:rPr lang="en-US" sz="1600" dirty="0" smtClean="0"/>
              <a:t>: Container Ship / Turkey</a:t>
            </a:r>
          </a:p>
          <a:p>
            <a:pPr>
              <a:buFont typeface="Wingdings" pitchFamily="2" charset="2"/>
              <a:buChar char="§"/>
            </a:pPr>
            <a:r>
              <a:rPr lang="en-US" sz="1600" b="1" dirty="0" smtClean="0"/>
              <a:t>Engine Type</a:t>
            </a:r>
            <a:r>
              <a:rPr lang="en-US" sz="1600" dirty="0" smtClean="0"/>
              <a:t>: </a:t>
            </a:r>
            <a:r>
              <a:rPr lang="pl-PL" sz="1600" dirty="0" smtClean="0"/>
              <a:t>MAN B&amp;W 6L48/60 </a:t>
            </a:r>
          </a:p>
          <a:p>
            <a:pPr>
              <a:buFont typeface="Wingdings" pitchFamily="2" charset="2"/>
              <a:buChar char="§"/>
            </a:pPr>
            <a:r>
              <a:rPr lang="en-US" sz="1600" b="1" dirty="0" smtClean="0"/>
              <a:t>Casualty</a:t>
            </a:r>
            <a:r>
              <a:rPr lang="en-US" sz="1600" dirty="0" smtClean="0"/>
              <a:t>: </a:t>
            </a:r>
            <a:r>
              <a:rPr lang="nl-NL" sz="1600" dirty="0" err="1" smtClean="0"/>
              <a:t>Crankpin</a:t>
            </a:r>
            <a:r>
              <a:rPr lang="nl-NL" sz="1600" dirty="0" smtClean="0"/>
              <a:t> </a:t>
            </a:r>
            <a:r>
              <a:rPr lang="nl-NL" sz="1600" dirty="0" err="1" smtClean="0"/>
              <a:t>journal</a:t>
            </a:r>
            <a:r>
              <a:rPr lang="nl-NL" sz="1600" dirty="0" smtClean="0"/>
              <a:t> </a:t>
            </a:r>
            <a:r>
              <a:rPr lang="nl-NL" sz="1600" dirty="0" err="1" smtClean="0"/>
              <a:t>badly</a:t>
            </a:r>
            <a:r>
              <a:rPr lang="nl-NL" sz="1600" dirty="0" smtClean="0"/>
              <a:t> </a:t>
            </a:r>
            <a:r>
              <a:rPr lang="nl-NL" sz="1600" dirty="0" err="1" smtClean="0"/>
              <a:t>damaged</a:t>
            </a:r>
            <a:r>
              <a:rPr lang="nl-NL" sz="1600" dirty="0" smtClean="0"/>
              <a:t> </a:t>
            </a:r>
            <a:r>
              <a:rPr lang="nl-NL" sz="1600" dirty="0" err="1" smtClean="0"/>
              <a:t>by</a:t>
            </a:r>
            <a:r>
              <a:rPr lang="nl-NL" sz="1600" dirty="0" smtClean="0"/>
              <a:t> </a:t>
            </a:r>
            <a:r>
              <a:rPr lang="nl-NL" sz="1600" dirty="0" err="1" smtClean="0"/>
              <a:t>bearing</a:t>
            </a:r>
            <a:r>
              <a:rPr lang="nl-NL" sz="1600" dirty="0" smtClean="0"/>
              <a:t> failure</a:t>
            </a:r>
          </a:p>
          <a:p>
            <a:pPr>
              <a:buFont typeface="Wingdings" pitchFamily="2" charset="2"/>
              <a:buChar char="§"/>
            </a:pPr>
            <a:r>
              <a:rPr lang="en-US" sz="1600" b="1" dirty="0" smtClean="0"/>
              <a:t>Extent/Impact of Casualty</a:t>
            </a:r>
            <a:r>
              <a:rPr lang="en-US" sz="1600" dirty="0" smtClean="0"/>
              <a:t>: </a:t>
            </a:r>
            <a:r>
              <a:rPr lang="nl-NL" sz="1600" dirty="0" err="1" smtClean="0"/>
              <a:t>Surface</a:t>
            </a:r>
            <a:r>
              <a:rPr lang="nl-NL" sz="1600" dirty="0" smtClean="0"/>
              <a:t> cracks, </a:t>
            </a:r>
            <a:r>
              <a:rPr lang="nl-NL" sz="1600" dirty="0" err="1" smtClean="0"/>
              <a:t>Hardness</a:t>
            </a:r>
            <a:r>
              <a:rPr lang="nl-NL" sz="1600" dirty="0" smtClean="0"/>
              <a:t> &gt;700 </a:t>
            </a:r>
            <a:r>
              <a:rPr lang="nl-NL" sz="1600" dirty="0" err="1" smtClean="0"/>
              <a:t>Brinnel</a:t>
            </a:r>
            <a:r>
              <a:rPr lang="nl-NL" sz="1600" dirty="0" smtClean="0"/>
              <a:t> (Maker limit 350 </a:t>
            </a:r>
            <a:r>
              <a:rPr lang="nl-NL" sz="1600" dirty="0" err="1" smtClean="0"/>
              <a:t>Brinnel</a:t>
            </a:r>
            <a:r>
              <a:rPr lang="nl-NL" sz="1600" dirty="0" smtClean="0"/>
              <a:t>), </a:t>
            </a:r>
            <a:r>
              <a:rPr lang="nl-NL" sz="1600" dirty="0" err="1" smtClean="0"/>
              <a:t>Slight</a:t>
            </a:r>
            <a:r>
              <a:rPr lang="nl-NL" sz="1600" dirty="0" smtClean="0"/>
              <a:t> </a:t>
            </a:r>
            <a:r>
              <a:rPr lang="nl-NL" sz="1600" dirty="0" err="1" smtClean="0"/>
              <a:t>bend</a:t>
            </a:r>
            <a:r>
              <a:rPr lang="nl-NL" sz="1600" dirty="0" smtClean="0"/>
              <a:t> in the </a:t>
            </a:r>
            <a:r>
              <a:rPr lang="nl-NL" sz="1600" dirty="0" err="1" smtClean="0"/>
              <a:t>shaft</a:t>
            </a:r>
            <a:endParaRPr lang="nl-NL" sz="1600" dirty="0" smtClean="0"/>
          </a:p>
          <a:p>
            <a:pPr>
              <a:buFont typeface="Wingdings" pitchFamily="2" charset="2"/>
              <a:buChar char="§"/>
            </a:pPr>
            <a:r>
              <a:rPr lang="nl-NL" sz="1600" b="1" dirty="0" err="1" smtClean="0"/>
              <a:t>Maker’s</a:t>
            </a:r>
            <a:r>
              <a:rPr lang="nl-NL" sz="1600" b="1" dirty="0" smtClean="0"/>
              <a:t> </a:t>
            </a:r>
            <a:r>
              <a:rPr lang="nl-NL" sz="1600" b="1" dirty="0" err="1" smtClean="0"/>
              <a:t>Position</a:t>
            </a:r>
            <a:r>
              <a:rPr lang="nl-NL" sz="1600" dirty="0" smtClean="0"/>
              <a:t>: The engine maker had </a:t>
            </a:r>
            <a:r>
              <a:rPr lang="nl-NL" sz="1600" dirty="0" err="1" smtClean="0"/>
              <a:t>condemned</a:t>
            </a:r>
            <a:r>
              <a:rPr lang="nl-NL" sz="1600" dirty="0" smtClean="0"/>
              <a:t> the </a:t>
            </a:r>
            <a:r>
              <a:rPr lang="nl-NL" sz="1600" dirty="0" err="1" smtClean="0"/>
              <a:t>shaft</a:t>
            </a:r>
            <a:r>
              <a:rPr lang="nl-NL" sz="1600" dirty="0" smtClean="0"/>
              <a:t> as </a:t>
            </a:r>
            <a:r>
              <a:rPr lang="nl-NL" sz="1600" dirty="0" err="1" smtClean="0"/>
              <a:t>annealing</a:t>
            </a:r>
            <a:r>
              <a:rPr lang="nl-NL" sz="1600" dirty="0" smtClean="0"/>
              <a:t> is </a:t>
            </a:r>
            <a:r>
              <a:rPr lang="nl-NL" sz="1600" dirty="0" err="1" smtClean="0"/>
              <a:t>not</a:t>
            </a:r>
            <a:r>
              <a:rPr lang="nl-NL" sz="1600" dirty="0" smtClean="0"/>
              <a:t> </a:t>
            </a:r>
            <a:r>
              <a:rPr lang="nl-NL" sz="1600" dirty="0" err="1" smtClean="0"/>
              <a:t>recommended</a:t>
            </a:r>
            <a:r>
              <a:rPr lang="nl-NL" sz="1600" dirty="0" smtClean="0"/>
              <a:t> </a:t>
            </a:r>
            <a:r>
              <a:rPr lang="nl-NL" sz="1600" dirty="0" err="1" smtClean="0"/>
              <a:t>by</a:t>
            </a:r>
            <a:r>
              <a:rPr lang="nl-NL" sz="1600" dirty="0" smtClean="0"/>
              <a:t> </a:t>
            </a:r>
            <a:r>
              <a:rPr lang="nl-NL" sz="1600" dirty="0" err="1" smtClean="0"/>
              <a:t>them</a:t>
            </a:r>
            <a:r>
              <a:rPr lang="nl-NL" sz="1600" dirty="0" smtClean="0"/>
              <a:t> </a:t>
            </a:r>
            <a:r>
              <a:rPr lang="nl-NL" sz="1600" dirty="0" err="1" smtClean="0"/>
              <a:t>and</a:t>
            </a:r>
            <a:r>
              <a:rPr lang="nl-NL" sz="1600" dirty="0" smtClean="0"/>
              <a:t> </a:t>
            </a:r>
            <a:r>
              <a:rPr lang="nl-NL" sz="1600" dirty="0" err="1" smtClean="0"/>
              <a:t>peening</a:t>
            </a:r>
            <a:r>
              <a:rPr lang="nl-NL" sz="1600" dirty="0" smtClean="0"/>
              <a:t> is </a:t>
            </a:r>
            <a:r>
              <a:rPr lang="nl-NL" sz="1600" dirty="0" err="1" smtClean="0"/>
              <a:t>not</a:t>
            </a:r>
            <a:r>
              <a:rPr lang="nl-NL" sz="1600" dirty="0" smtClean="0"/>
              <a:t> class </a:t>
            </a:r>
            <a:r>
              <a:rPr lang="nl-NL" sz="1600" dirty="0" err="1" smtClean="0"/>
              <a:t>approved</a:t>
            </a:r>
            <a:endParaRPr lang="nl-NL" sz="1600" dirty="0" smtClean="0"/>
          </a:p>
          <a:p>
            <a:pPr marL="0" indent="0">
              <a:buNone/>
            </a:pPr>
            <a:endParaRPr lang="nl-NL" sz="1600" dirty="0" smtClean="0"/>
          </a:p>
          <a:p>
            <a:pPr marL="0" indent="0" algn="l">
              <a:buNone/>
            </a:pPr>
            <a:r>
              <a:rPr lang="nl-NL" sz="1600" b="1" i="1" dirty="0" err="1" smtClean="0"/>
              <a:t>Goltens</a:t>
            </a:r>
            <a:r>
              <a:rPr lang="nl-NL" sz="1600" b="1" i="1" dirty="0" smtClean="0"/>
              <a:t> </a:t>
            </a:r>
            <a:r>
              <a:rPr lang="nl-NL" sz="1600" b="1" i="1" dirty="0" err="1" smtClean="0"/>
              <a:t>informed</a:t>
            </a:r>
            <a:r>
              <a:rPr lang="nl-NL" sz="1600" b="1" i="1" dirty="0" smtClean="0"/>
              <a:t> the </a:t>
            </a:r>
            <a:r>
              <a:rPr lang="nl-NL" sz="1600" b="1" i="1" dirty="0" err="1" smtClean="0"/>
              <a:t>underwriter</a:t>
            </a:r>
            <a:r>
              <a:rPr lang="nl-NL" sz="1600" b="1" i="1" dirty="0" smtClean="0"/>
              <a:t>/</a:t>
            </a:r>
            <a:r>
              <a:rPr lang="nl-NL" sz="1600" b="1" i="1" dirty="0" err="1" smtClean="0"/>
              <a:t>owner</a:t>
            </a:r>
            <a:r>
              <a:rPr lang="nl-NL" sz="1600" b="1" i="1" dirty="0" smtClean="0"/>
              <a:t> </a:t>
            </a:r>
            <a:r>
              <a:rPr lang="nl-NL" sz="1600" b="1" i="1" dirty="0" err="1" smtClean="0"/>
              <a:t>that</a:t>
            </a:r>
            <a:r>
              <a:rPr lang="nl-NL" sz="1600" b="1" i="1" dirty="0" smtClean="0"/>
              <a:t> we </a:t>
            </a:r>
            <a:r>
              <a:rPr lang="nl-NL" sz="1600" b="1" i="1" dirty="0" err="1" smtClean="0"/>
              <a:t>could</a:t>
            </a:r>
            <a:r>
              <a:rPr lang="nl-NL" sz="1600" b="1" i="1" dirty="0" smtClean="0"/>
              <a:t> </a:t>
            </a:r>
            <a:r>
              <a:rPr lang="nl-NL" sz="1600" b="1" i="1" dirty="0" err="1" smtClean="0"/>
              <a:t>reduce</a:t>
            </a:r>
            <a:r>
              <a:rPr lang="nl-NL" sz="1600" b="1" i="1" dirty="0" smtClean="0"/>
              <a:t> the </a:t>
            </a:r>
            <a:r>
              <a:rPr lang="nl-NL" sz="1600" b="1" i="1" dirty="0" err="1" smtClean="0"/>
              <a:t>hardness</a:t>
            </a:r>
            <a:r>
              <a:rPr lang="nl-NL" sz="1600" b="1" i="1" dirty="0" smtClean="0"/>
              <a:t> </a:t>
            </a:r>
            <a:r>
              <a:rPr lang="nl-NL" sz="1600" b="1" i="1" dirty="0" err="1" smtClean="0"/>
              <a:t>with</a:t>
            </a:r>
            <a:r>
              <a:rPr lang="nl-NL" sz="1600" b="1" i="1" dirty="0" smtClean="0"/>
              <a:t> </a:t>
            </a:r>
            <a:r>
              <a:rPr lang="nl-NL" sz="1600" b="1" i="1" dirty="0" err="1" smtClean="0"/>
              <a:t>annealing</a:t>
            </a:r>
            <a:r>
              <a:rPr lang="nl-NL" sz="1600" b="1" i="1" dirty="0" smtClean="0"/>
              <a:t> </a:t>
            </a:r>
            <a:r>
              <a:rPr lang="nl-NL" sz="1600" b="1" i="1" dirty="0" err="1" smtClean="0"/>
              <a:t>and</a:t>
            </a:r>
            <a:r>
              <a:rPr lang="nl-NL" sz="1600" b="1" i="1" dirty="0" smtClean="0"/>
              <a:t> </a:t>
            </a:r>
            <a:r>
              <a:rPr lang="nl-NL" sz="1600" b="1" i="1" dirty="0" err="1" smtClean="0"/>
              <a:t>likely</a:t>
            </a:r>
            <a:r>
              <a:rPr lang="nl-NL" sz="1600" b="1" i="1" dirty="0" smtClean="0"/>
              <a:t> </a:t>
            </a:r>
            <a:r>
              <a:rPr lang="nl-NL" sz="1600" b="1" i="1" dirty="0" err="1" smtClean="0"/>
              <a:t>salvage</a:t>
            </a:r>
            <a:r>
              <a:rPr lang="nl-NL" sz="1600" b="1" i="1" dirty="0" smtClean="0"/>
              <a:t> the </a:t>
            </a:r>
            <a:r>
              <a:rPr lang="nl-NL" sz="1600" b="1" i="1" dirty="0" err="1" smtClean="0"/>
              <a:t>shaft</a:t>
            </a:r>
            <a:r>
              <a:rPr lang="nl-NL" sz="1600" b="1" i="1" dirty="0" smtClean="0"/>
              <a:t> at -5mm.  </a:t>
            </a:r>
          </a:p>
          <a:p>
            <a:pPr marL="0" indent="0" algn="l">
              <a:buNone/>
            </a:pPr>
            <a:r>
              <a:rPr lang="nl-NL" sz="1600" b="1" i="1" dirty="0" err="1" smtClean="0"/>
              <a:t>Goltens</a:t>
            </a:r>
            <a:r>
              <a:rPr lang="nl-NL" sz="1600" b="1" i="1" dirty="0" smtClean="0"/>
              <a:t> </a:t>
            </a:r>
            <a:r>
              <a:rPr lang="nl-NL" sz="1600" b="1" i="1" dirty="0" err="1" smtClean="0"/>
              <a:t>worked</a:t>
            </a:r>
            <a:r>
              <a:rPr lang="nl-NL" sz="1600" b="1" i="1" dirty="0" smtClean="0"/>
              <a:t> </a:t>
            </a:r>
            <a:r>
              <a:rPr lang="nl-NL" sz="1600" b="1" i="1" dirty="0" err="1" smtClean="0"/>
              <a:t>with</a:t>
            </a:r>
            <a:r>
              <a:rPr lang="nl-NL" sz="1600" b="1" i="1" dirty="0" smtClean="0"/>
              <a:t> GL on the </a:t>
            </a:r>
            <a:r>
              <a:rPr lang="nl-NL" sz="1600" b="1" i="1" dirty="0" err="1" smtClean="0"/>
              <a:t>repair</a:t>
            </a:r>
            <a:r>
              <a:rPr lang="nl-NL" sz="1600" b="1" i="1" dirty="0" smtClean="0"/>
              <a:t> </a:t>
            </a:r>
            <a:r>
              <a:rPr lang="nl-NL" sz="1600" b="1" i="1" dirty="0" err="1" smtClean="0"/>
              <a:t>process</a:t>
            </a:r>
            <a:r>
              <a:rPr lang="nl-NL" sz="1600" b="1" i="1" dirty="0" smtClean="0"/>
              <a:t> </a:t>
            </a:r>
            <a:r>
              <a:rPr lang="nl-NL" sz="1600" b="1" i="1" dirty="0" err="1" smtClean="0"/>
              <a:t>and</a:t>
            </a:r>
            <a:r>
              <a:rPr lang="nl-NL" sz="1600" b="1" i="1" dirty="0" smtClean="0"/>
              <a:t> </a:t>
            </a:r>
            <a:r>
              <a:rPr lang="nl-NL" sz="1600" b="1" i="1" dirty="0" err="1" smtClean="0"/>
              <a:t>straightening</a:t>
            </a:r>
            <a:r>
              <a:rPr lang="nl-NL" sz="1600" b="1" i="1" dirty="0" smtClean="0"/>
              <a:t> was </a:t>
            </a:r>
            <a:r>
              <a:rPr lang="nl-NL" sz="1600" b="1" i="1" dirty="0" err="1" smtClean="0"/>
              <a:t>also</a:t>
            </a:r>
            <a:r>
              <a:rPr lang="nl-NL" sz="1600" b="1" i="1" dirty="0" smtClean="0"/>
              <a:t> </a:t>
            </a:r>
            <a:r>
              <a:rPr lang="nl-NL" sz="1600" b="1" i="1" dirty="0" err="1" smtClean="0"/>
              <a:t>approved</a:t>
            </a:r>
            <a:endParaRPr lang="nl-NL" sz="1600" dirty="0" smtClean="0"/>
          </a:p>
          <a:p>
            <a:pPr>
              <a:buFont typeface="Wingdings" pitchFamily="2" charset="2"/>
              <a:buChar char="§"/>
            </a:pPr>
            <a:endParaRPr lang="nl-NL" sz="1600" dirty="0" smtClean="0"/>
          </a:p>
          <a:p>
            <a:pPr>
              <a:buFont typeface="Wingdings" pitchFamily="2" charset="2"/>
              <a:buChar char="§"/>
            </a:pPr>
            <a:r>
              <a:rPr lang="nl-NL" sz="1600" dirty="0" err="1" smtClean="0"/>
              <a:t>Machined</a:t>
            </a:r>
            <a:r>
              <a:rPr lang="nl-NL" sz="1600" dirty="0" smtClean="0"/>
              <a:t> Crankshaft </a:t>
            </a:r>
            <a:r>
              <a:rPr lang="nl-NL" sz="1600" dirty="0" err="1" smtClean="0"/>
              <a:t>to</a:t>
            </a:r>
            <a:r>
              <a:rPr lang="nl-NL" sz="1600" dirty="0" smtClean="0"/>
              <a:t> </a:t>
            </a:r>
            <a:r>
              <a:rPr lang="nl-NL" sz="1600" dirty="0" err="1" smtClean="0"/>
              <a:t>remove</a:t>
            </a:r>
            <a:r>
              <a:rPr lang="nl-NL" sz="1600" dirty="0" smtClean="0"/>
              <a:t> cracks prior </a:t>
            </a:r>
            <a:r>
              <a:rPr lang="nl-NL" sz="1600" dirty="0" err="1" smtClean="0"/>
              <a:t>to</a:t>
            </a:r>
            <a:r>
              <a:rPr lang="nl-NL" sz="1600" dirty="0" smtClean="0"/>
              <a:t> heat treatment</a:t>
            </a:r>
          </a:p>
          <a:p>
            <a:pPr>
              <a:buFont typeface="Wingdings" pitchFamily="2" charset="2"/>
              <a:buChar char="§"/>
            </a:pPr>
            <a:r>
              <a:rPr lang="nl-NL" sz="1600" dirty="0" err="1" smtClean="0"/>
              <a:t>Annealing</a:t>
            </a:r>
            <a:r>
              <a:rPr lang="nl-NL" sz="1600" dirty="0" smtClean="0"/>
              <a:t> </a:t>
            </a:r>
            <a:r>
              <a:rPr lang="nl-NL" sz="1600" dirty="0" err="1" smtClean="0"/>
              <a:t>completed</a:t>
            </a:r>
            <a:r>
              <a:rPr lang="nl-NL" sz="1600" dirty="0" smtClean="0"/>
              <a:t> over 36 </a:t>
            </a:r>
            <a:r>
              <a:rPr lang="nl-NL" sz="1600" dirty="0" err="1" smtClean="0"/>
              <a:t>hrs</a:t>
            </a:r>
            <a:endParaRPr lang="nl-NL" sz="1600" dirty="0" smtClean="0"/>
          </a:p>
          <a:p>
            <a:pPr>
              <a:buFont typeface="Wingdings" pitchFamily="2" charset="2"/>
              <a:buChar char="§"/>
            </a:pPr>
            <a:r>
              <a:rPr lang="nl-NL" sz="1600" dirty="0" smtClean="0"/>
              <a:t>Post </a:t>
            </a:r>
            <a:r>
              <a:rPr lang="nl-NL" sz="1600" dirty="0" err="1" smtClean="0"/>
              <a:t>annealing</a:t>
            </a:r>
            <a:r>
              <a:rPr lang="nl-NL" sz="1600" dirty="0" smtClean="0"/>
              <a:t> </a:t>
            </a:r>
            <a:r>
              <a:rPr lang="nl-NL" sz="1600" dirty="0" err="1" smtClean="0"/>
              <a:t>hardness</a:t>
            </a:r>
            <a:r>
              <a:rPr lang="nl-NL" sz="1600" dirty="0" smtClean="0"/>
              <a:t> </a:t>
            </a:r>
            <a:r>
              <a:rPr lang="nl-NL" sz="1600" dirty="0" err="1" smtClean="0"/>
              <a:t>reduced</a:t>
            </a:r>
            <a:r>
              <a:rPr lang="nl-NL" sz="1600" dirty="0" smtClean="0"/>
              <a:t> </a:t>
            </a:r>
            <a:r>
              <a:rPr lang="nl-NL" sz="1600" dirty="0" err="1" smtClean="0"/>
              <a:t>to</a:t>
            </a:r>
            <a:r>
              <a:rPr lang="nl-NL" sz="1600" dirty="0" smtClean="0"/>
              <a:t> below 300HB</a:t>
            </a:r>
          </a:p>
          <a:p>
            <a:pPr>
              <a:buFont typeface="Wingdings" pitchFamily="2" charset="2"/>
              <a:buChar char="§"/>
            </a:pPr>
            <a:r>
              <a:rPr lang="nl-NL" sz="1600" dirty="0" smtClean="0"/>
              <a:t>Crankshaft was </a:t>
            </a:r>
            <a:r>
              <a:rPr lang="nl-NL" sz="1600" dirty="0" err="1" smtClean="0"/>
              <a:t>peened</a:t>
            </a:r>
            <a:r>
              <a:rPr lang="nl-NL" sz="1600" dirty="0" smtClean="0"/>
              <a:t> </a:t>
            </a:r>
            <a:r>
              <a:rPr lang="nl-NL" sz="1600" dirty="0" err="1" smtClean="0"/>
              <a:t>to</a:t>
            </a:r>
            <a:r>
              <a:rPr lang="nl-NL" sz="1600" dirty="0" smtClean="0"/>
              <a:t> </a:t>
            </a:r>
            <a:r>
              <a:rPr lang="nl-NL" sz="1600" dirty="0" err="1" smtClean="0"/>
              <a:t>restore</a:t>
            </a:r>
            <a:r>
              <a:rPr lang="nl-NL" sz="1600" dirty="0" smtClean="0"/>
              <a:t> </a:t>
            </a:r>
            <a:r>
              <a:rPr lang="nl-NL" sz="1600" dirty="0" err="1" smtClean="0"/>
              <a:t>straightness</a:t>
            </a:r>
            <a:endParaRPr lang="nl-NL" sz="1600" dirty="0" smtClean="0"/>
          </a:p>
          <a:p>
            <a:pPr>
              <a:buFont typeface="Wingdings" pitchFamily="2" charset="2"/>
              <a:buChar char="§"/>
            </a:pPr>
            <a:r>
              <a:rPr lang="nl-NL" sz="1600" dirty="0" smtClean="0"/>
              <a:t>Crankshaft </a:t>
            </a:r>
            <a:r>
              <a:rPr lang="nl-NL" sz="1600" dirty="0" err="1" smtClean="0"/>
              <a:t>machined</a:t>
            </a:r>
            <a:r>
              <a:rPr lang="nl-NL" sz="1600" dirty="0" smtClean="0"/>
              <a:t> </a:t>
            </a:r>
            <a:r>
              <a:rPr lang="nl-NL" sz="1600" dirty="0" err="1" smtClean="0"/>
              <a:t>to</a:t>
            </a:r>
            <a:r>
              <a:rPr lang="nl-NL" sz="1600" dirty="0" smtClean="0"/>
              <a:t> </a:t>
            </a:r>
            <a:r>
              <a:rPr lang="nl-NL" sz="1600" dirty="0" err="1" smtClean="0"/>
              <a:t>final</a:t>
            </a:r>
            <a:r>
              <a:rPr lang="nl-NL" sz="1600" dirty="0" smtClean="0"/>
              <a:t> </a:t>
            </a:r>
            <a:r>
              <a:rPr lang="nl-NL" sz="1600" dirty="0" err="1" smtClean="0"/>
              <a:t>undersize</a:t>
            </a:r>
            <a:r>
              <a:rPr lang="nl-NL" sz="1600" dirty="0" smtClean="0"/>
              <a:t> of 410mm</a:t>
            </a:r>
          </a:p>
          <a:p>
            <a:pPr>
              <a:buNone/>
            </a:pPr>
            <a:r>
              <a:rPr lang="nl-NL" sz="1500" b="1" i="1" dirty="0" err="1" smtClean="0"/>
              <a:t>Result</a:t>
            </a:r>
            <a:r>
              <a:rPr lang="nl-NL" sz="1500" b="1" i="1" dirty="0" smtClean="0"/>
              <a:t>: </a:t>
            </a:r>
          </a:p>
          <a:p>
            <a:pPr>
              <a:buFont typeface="Wingdings" pitchFamily="2" charset="2"/>
              <a:buChar char="§"/>
            </a:pPr>
            <a:r>
              <a:rPr lang="nl-NL" sz="1600" dirty="0" smtClean="0"/>
              <a:t>Crankshaft </a:t>
            </a:r>
            <a:r>
              <a:rPr lang="nl-NL" sz="1600" dirty="0" err="1" smtClean="0"/>
              <a:t>condemned</a:t>
            </a:r>
            <a:r>
              <a:rPr lang="nl-NL" sz="1600" dirty="0" smtClean="0"/>
              <a:t> </a:t>
            </a:r>
            <a:r>
              <a:rPr lang="nl-NL" sz="1600" dirty="0" err="1" smtClean="0"/>
              <a:t>by</a:t>
            </a:r>
            <a:r>
              <a:rPr lang="nl-NL" sz="1600" dirty="0" smtClean="0"/>
              <a:t> the maker was </a:t>
            </a:r>
            <a:r>
              <a:rPr lang="nl-NL" sz="1600" dirty="0" err="1" smtClean="0"/>
              <a:t>salvaged</a:t>
            </a:r>
            <a:r>
              <a:rPr lang="nl-NL" sz="1600" dirty="0" smtClean="0"/>
              <a:t> </a:t>
            </a:r>
            <a:r>
              <a:rPr lang="nl-NL" sz="1600" dirty="0" err="1" smtClean="0"/>
              <a:t>with</a:t>
            </a:r>
            <a:r>
              <a:rPr lang="nl-NL" sz="1600" dirty="0" smtClean="0"/>
              <a:t> a class </a:t>
            </a:r>
            <a:r>
              <a:rPr lang="nl-NL" sz="1600" dirty="0" err="1" smtClean="0"/>
              <a:t>approved</a:t>
            </a:r>
            <a:r>
              <a:rPr lang="nl-NL" sz="1600" dirty="0" smtClean="0"/>
              <a:t> permanent </a:t>
            </a:r>
            <a:r>
              <a:rPr lang="nl-NL" sz="1600" dirty="0" err="1" smtClean="0"/>
              <a:t>repair</a:t>
            </a:r>
            <a:endParaRPr lang="nl-NL" sz="1600" dirty="0" smtClean="0"/>
          </a:p>
          <a:p>
            <a:pPr>
              <a:buFont typeface="Wingdings" pitchFamily="2" charset="2"/>
              <a:buChar char="§"/>
            </a:pPr>
            <a:r>
              <a:rPr lang="nl-NL" sz="1600" dirty="0" err="1" smtClean="0"/>
              <a:t>Repair</a:t>
            </a:r>
            <a:r>
              <a:rPr lang="nl-NL" sz="1600" dirty="0" smtClean="0"/>
              <a:t> </a:t>
            </a:r>
            <a:r>
              <a:rPr lang="nl-NL" sz="1600" dirty="0" err="1" smtClean="0"/>
              <a:t>cost</a:t>
            </a:r>
            <a:r>
              <a:rPr lang="nl-NL" sz="1600" dirty="0" smtClean="0"/>
              <a:t> ~$150K USD </a:t>
            </a:r>
            <a:r>
              <a:rPr lang="nl-NL" sz="1600" dirty="0" err="1" smtClean="0"/>
              <a:t>vs</a:t>
            </a:r>
            <a:r>
              <a:rPr lang="nl-NL" sz="1600" dirty="0" smtClean="0"/>
              <a:t> &gt;$1.5M USD </a:t>
            </a:r>
            <a:r>
              <a:rPr lang="nl-NL" sz="1600" dirty="0" err="1" smtClean="0"/>
              <a:t>to</a:t>
            </a:r>
            <a:r>
              <a:rPr lang="nl-NL" sz="1600" dirty="0" smtClean="0"/>
              <a:t> </a:t>
            </a:r>
            <a:r>
              <a:rPr lang="nl-NL" sz="1600" dirty="0" err="1" smtClean="0"/>
              <a:t>replace</a:t>
            </a:r>
            <a:endParaRPr lang="nl-NL" sz="1600" dirty="0" smtClean="0"/>
          </a:p>
          <a:p>
            <a:pPr>
              <a:buFont typeface="Wingdings" pitchFamily="2" charset="2"/>
              <a:buChar char="§"/>
            </a:pPr>
            <a:r>
              <a:rPr lang="nl-NL" sz="1600" dirty="0" smtClean="0"/>
              <a:t>Major </a:t>
            </a:r>
            <a:r>
              <a:rPr lang="nl-NL" sz="1600" dirty="0" err="1" smtClean="0"/>
              <a:t>reduction</a:t>
            </a:r>
            <a:r>
              <a:rPr lang="nl-NL" sz="1600" dirty="0" smtClean="0"/>
              <a:t> in </a:t>
            </a:r>
            <a:r>
              <a:rPr lang="nl-NL" sz="1600" dirty="0" err="1" smtClean="0"/>
              <a:t>downtime</a:t>
            </a:r>
            <a:endParaRPr lang="en-US" sz="1600" dirty="0" smtClean="0"/>
          </a:p>
          <a:p>
            <a:pPr lvl="1">
              <a:buNone/>
            </a:pPr>
            <a:endParaRPr lang="en-US" sz="1200" dirty="0" smtClean="0"/>
          </a:p>
          <a:p>
            <a:pPr lvl="1">
              <a:buNone/>
            </a:pPr>
            <a:endParaRPr lang="en-US" sz="1200" dirty="0" smtClean="0"/>
          </a:p>
          <a:p>
            <a:pPr marL="0" indent="0">
              <a:buNone/>
            </a:pPr>
            <a:endParaRPr lang="en-US" sz="1600" dirty="0" smtClean="0"/>
          </a:p>
          <a:p>
            <a:pPr>
              <a:buNone/>
            </a:pPr>
            <a:endParaRPr lang="en-US" sz="1800" dirty="0" smtClean="0"/>
          </a:p>
          <a:p>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24</a:t>
            </a:fld>
            <a:endParaRPr lang="en-US"/>
          </a:p>
        </p:txBody>
      </p:sp>
    </p:spTree>
    <p:extLst>
      <p:ext uri="{BB962C8B-B14F-4D97-AF65-F5344CB8AC3E}">
        <p14:creationId xmlns:p14="http://schemas.microsoft.com/office/powerpoint/2010/main" val="3119961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eaLnBrk="1" hangingPunct="1"/>
            <a:r>
              <a:rPr lang="en-US" sz="1600" b="1" dirty="0" smtClean="0"/>
              <a:t>Methods for Straightening Crankshafts </a:t>
            </a:r>
          </a:p>
          <a:p>
            <a:pPr eaLnBrk="1" hangingPunct="1"/>
            <a:r>
              <a:rPr lang="en-US" sz="1800" u="sng" dirty="0" smtClean="0"/>
              <a:t>Annealing</a:t>
            </a:r>
            <a:r>
              <a:rPr lang="en-US" sz="1800" dirty="0" smtClean="0"/>
              <a:t> – removal of hardness by heat treatment often removes some or all of the </a:t>
            </a:r>
            <a:r>
              <a:rPr lang="en-US" sz="1800" dirty="0" err="1" smtClean="0"/>
              <a:t>runout</a:t>
            </a:r>
            <a:r>
              <a:rPr lang="en-US" sz="1800" dirty="0" smtClean="0"/>
              <a:t> in the bent crankshaft without peening</a:t>
            </a:r>
          </a:p>
          <a:p>
            <a:pPr>
              <a:buFont typeface="Wingdings" pitchFamily="2" charset="2"/>
              <a:buChar char="§"/>
            </a:pPr>
            <a:r>
              <a:rPr lang="en-US" sz="1800" u="sng" dirty="0" smtClean="0"/>
              <a:t>Machining</a:t>
            </a:r>
            <a:r>
              <a:rPr lang="en-US" sz="1800" dirty="0" smtClean="0"/>
              <a:t> – removal of hardness by machining also restores the shaft straightness to some degree</a:t>
            </a:r>
          </a:p>
          <a:p>
            <a:pPr>
              <a:buFont typeface="Wingdings" pitchFamily="2" charset="2"/>
              <a:buChar char="§"/>
            </a:pPr>
            <a:r>
              <a:rPr lang="en-US" sz="1800" u="sng" dirty="0" smtClean="0"/>
              <a:t>Peening</a:t>
            </a:r>
            <a:r>
              <a:rPr lang="en-US" sz="1800" dirty="0" smtClean="0"/>
              <a:t> -Requires a skilled technician with knowledge of the proper application of force. Machining of crankshaft is always required after peening.</a:t>
            </a:r>
          </a:p>
          <a:p>
            <a:pPr>
              <a:buFont typeface="Wingdings" pitchFamily="2" charset="2"/>
              <a:buChar char="§"/>
            </a:pPr>
            <a:r>
              <a:rPr lang="en-US" sz="1800" u="sng" dirty="0" smtClean="0"/>
              <a:t>Cold Straightening </a:t>
            </a:r>
            <a:r>
              <a:rPr lang="en-US" sz="1800" dirty="0" smtClean="0"/>
              <a:t>-  Requires the application of hydraulic pressure with the crankshaft resting in appropriate V blocks at selected points (not done In-Situ)</a:t>
            </a:r>
          </a:p>
          <a:p>
            <a:pPr>
              <a:buFont typeface="Wingdings" pitchFamily="2" charset="2"/>
              <a:buChar char="§"/>
            </a:pPr>
            <a:r>
              <a:rPr lang="en-US" sz="1800" u="sng" dirty="0" smtClean="0"/>
              <a:t>Hot / Cold Process </a:t>
            </a:r>
            <a:r>
              <a:rPr lang="en-US" sz="1800" dirty="0" smtClean="0"/>
              <a:t>– for removing twists in 2 stroke crankshafts</a:t>
            </a:r>
          </a:p>
        </p:txBody>
      </p:sp>
      <p:sp>
        <p:nvSpPr>
          <p:cNvPr id="4" name="Slide Number Placeholder 3"/>
          <p:cNvSpPr>
            <a:spLocks noGrp="1"/>
          </p:cNvSpPr>
          <p:nvPr>
            <p:ph type="sldNum" sz="quarter" idx="10"/>
          </p:nvPr>
        </p:nvSpPr>
        <p:spPr/>
        <p:txBody>
          <a:bodyPr/>
          <a:lstStyle/>
          <a:p>
            <a:fld id="{978D0963-6E14-4163-91D8-483C340BD6A4}" type="slidenum">
              <a:rPr lang="en-US" smtClean="0"/>
              <a:pPr/>
              <a:t>25</a:t>
            </a:fld>
            <a:endParaRPr lang="en-US"/>
          </a:p>
        </p:txBody>
      </p:sp>
    </p:spTree>
    <p:extLst>
      <p:ext uri="{BB962C8B-B14F-4D97-AF65-F5344CB8AC3E}">
        <p14:creationId xmlns:p14="http://schemas.microsoft.com/office/powerpoint/2010/main" val="1711319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62500" lnSpcReduction="20000"/>
          </a:bodyPr>
          <a:lstStyle/>
          <a:p>
            <a:pPr>
              <a:buFont typeface="Wingdings" pitchFamily="2" charset="2"/>
              <a:buNone/>
            </a:pPr>
            <a:r>
              <a:rPr lang="en-US" sz="1600" b="1" dirty="0" smtClean="0"/>
              <a:t>Case Study – Untwisting </a:t>
            </a:r>
            <a:r>
              <a:rPr lang="en-US" sz="1600" b="1" dirty="0" err="1" smtClean="0"/>
              <a:t>Sulzer</a:t>
            </a:r>
            <a:r>
              <a:rPr lang="en-US" sz="1600" b="1" dirty="0" smtClean="0"/>
              <a:t> 8RND68 Crankshaft</a:t>
            </a:r>
            <a:br>
              <a:rPr lang="en-US" sz="1600" b="1" dirty="0" smtClean="0"/>
            </a:br>
            <a:r>
              <a:rPr lang="en-US" sz="1600" b="1" dirty="0" smtClean="0"/>
              <a:t/>
            </a:r>
            <a:br>
              <a:rPr lang="en-US" sz="1600" b="1" dirty="0" smtClean="0"/>
            </a:br>
            <a:r>
              <a:rPr lang="en-US" sz="1600" dirty="0" smtClean="0"/>
              <a:t>Not a common occurrence/requirement</a:t>
            </a:r>
          </a:p>
          <a:p>
            <a:pPr>
              <a:buFont typeface="Wingdings" pitchFamily="2" charset="2"/>
              <a:buChar char="§"/>
            </a:pPr>
            <a:r>
              <a:rPr lang="en-US" sz="1600" dirty="0" err="1" smtClean="0"/>
              <a:t>Goltens</a:t>
            </a:r>
            <a:r>
              <a:rPr lang="en-US" sz="1600" dirty="0" smtClean="0"/>
              <a:t> had done this ~10 times in the past decade</a:t>
            </a:r>
          </a:p>
          <a:p>
            <a:pPr>
              <a:buFont typeface="Wingdings" pitchFamily="2" charset="2"/>
              <a:buChar char="§"/>
            </a:pPr>
            <a:r>
              <a:rPr lang="en-US" sz="1600" dirty="0" smtClean="0"/>
              <a:t>Hot and Cold process of twisting the crank web back to original position using hydraulic jacks and fixed locking points.</a:t>
            </a:r>
          </a:p>
          <a:p>
            <a:pPr>
              <a:buFont typeface="Wingdings" pitchFamily="2" charset="2"/>
              <a:buChar char="§"/>
            </a:pPr>
            <a:r>
              <a:rPr lang="en-US" sz="1600" dirty="0" smtClean="0"/>
              <a:t>Honing and Polishing of associated main journals is required after untwisting</a:t>
            </a:r>
          </a:p>
          <a:p>
            <a:pPr>
              <a:buFont typeface="Wingdings" pitchFamily="2" charset="2"/>
              <a:buChar char="§"/>
            </a:pPr>
            <a:r>
              <a:rPr lang="en-US" sz="1600" dirty="0" smtClean="0"/>
              <a:t>Readjustment of engine timing is always required</a:t>
            </a:r>
            <a:endParaRPr lang="en-US" sz="1600" b="1" dirty="0" smtClean="0"/>
          </a:p>
          <a:p>
            <a:pPr>
              <a:buFont typeface="Wingdings" pitchFamily="2" charset="2"/>
              <a:buChar char="§"/>
            </a:pPr>
            <a:endParaRPr lang="en-US" sz="1600" b="1" dirty="0" smtClean="0"/>
          </a:p>
          <a:p>
            <a:pPr>
              <a:buFont typeface="Wingdings" pitchFamily="2" charset="2"/>
              <a:buChar char="§"/>
            </a:pPr>
            <a:r>
              <a:rPr lang="en-US" sz="1600" b="1" dirty="0" smtClean="0"/>
              <a:t>Vessel/Location</a:t>
            </a:r>
            <a:r>
              <a:rPr lang="en-US" sz="1600" dirty="0" smtClean="0"/>
              <a:t>: Golden Merchant / </a:t>
            </a:r>
            <a:r>
              <a:rPr lang="en-US" sz="1600" dirty="0" err="1" smtClean="0"/>
              <a:t>Busan</a:t>
            </a:r>
            <a:r>
              <a:rPr lang="en-US" sz="1600" dirty="0" smtClean="0"/>
              <a:t>, South Korea</a:t>
            </a:r>
          </a:p>
          <a:p>
            <a:pPr>
              <a:buFont typeface="Wingdings" pitchFamily="2" charset="2"/>
              <a:buChar char="§"/>
            </a:pPr>
            <a:r>
              <a:rPr lang="en-US" sz="1600" b="1" dirty="0" smtClean="0"/>
              <a:t>Engine Type</a:t>
            </a:r>
            <a:r>
              <a:rPr lang="en-US" sz="1600" dirty="0" smtClean="0"/>
              <a:t>: </a:t>
            </a:r>
            <a:r>
              <a:rPr lang="en-US" sz="1600" dirty="0" err="1" smtClean="0"/>
              <a:t>Sulzer</a:t>
            </a:r>
            <a:r>
              <a:rPr lang="en-US" sz="1600" dirty="0" smtClean="0"/>
              <a:t> 8RND68</a:t>
            </a:r>
          </a:p>
          <a:p>
            <a:pPr>
              <a:buFont typeface="Wingdings" pitchFamily="2" charset="2"/>
              <a:buChar char="§"/>
            </a:pPr>
            <a:r>
              <a:rPr lang="en-US" sz="1600" b="1" dirty="0" smtClean="0"/>
              <a:t>Casualty</a:t>
            </a:r>
            <a:r>
              <a:rPr lang="en-US" sz="1600" dirty="0" smtClean="0"/>
              <a:t>: Engine experienced a piston casualty in one cylinder and hydraulic lock in another. The crankshaft was found to have twisted/slipped in 3 positions by 21.4mm, 20.4mm and 9.0mm.</a:t>
            </a:r>
          </a:p>
          <a:p>
            <a:pPr>
              <a:buFont typeface="Wingdings" pitchFamily="2" charset="2"/>
              <a:buChar char="§"/>
            </a:pPr>
            <a:r>
              <a:rPr lang="en-US" sz="1600" b="1" dirty="0" smtClean="0"/>
              <a:t>Extent/Impact of Casualty</a:t>
            </a:r>
            <a:r>
              <a:rPr lang="en-US" sz="1600" dirty="0" smtClean="0"/>
              <a:t>:  Vessel was forced to disable two pistons and run on six cylinders at dramatically reduced speed. </a:t>
            </a:r>
          </a:p>
          <a:p>
            <a:pPr>
              <a:buFont typeface="Wingdings" pitchFamily="2" charset="2"/>
              <a:buChar char="§"/>
            </a:pPr>
            <a:endParaRPr lang="en-US" sz="1600" dirty="0" smtClean="0"/>
          </a:p>
          <a:p>
            <a:pPr marL="0" indent="0" algn="l">
              <a:buNone/>
            </a:pPr>
            <a:r>
              <a:rPr lang="en-US" sz="1600" dirty="0" err="1" smtClean="0"/>
              <a:t>Goltens</a:t>
            </a:r>
            <a:r>
              <a:rPr lang="en-US" sz="1600" dirty="0" smtClean="0"/>
              <a:t> was contacted by the owner to determine if we could restore the crankshaft to acceptable limits without removing the shaft</a:t>
            </a:r>
          </a:p>
          <a:p>
            <a:pPr marL="0" indent="0" algn="l">
              <a:buNone/>
            </a:pPr>
            <a:r>
              <a:rPr lang="en-US" sz="1600" dirty="0" err="1" smtClean="0"/>
              <a:t>Goltens</a:t>
            </a:r>
            <a:r>
              <a:rPr lang="en-US" sz="1600" dirty="0" smtClean="0"/>
              <a:t>’ proposal was accepted against competition from MAN</a:t>
            </a:r>
          </a:p>
          <a:p>
            <a:pPr algn="l">
              <a:buNone/>
            </a:pPr>
            <a:endParaRPr lang="en-US" sz="1600" dirty="0" smtClean="0"/>
          </a:p>
          <a:p>
            <a:pPr>
              <a:buFont typeface="Wingdings" pitchFamily="2" charset="2"/>
              <a:buChar char="§"/>
            </a:pPr>
            <a:r>
              <a:rPr lang="en-US" sz="1600" dirty="0" smtClean="0"/>
              <a:t>Results:</a:t>
            </a:r>
          </a:p>
          <a:p>
            <a:pPr lvl="1">
              <a:buFont typeface="Wingdings" pitchFamily="2" charset="2"/>
              <a:buChar char="§"/>
            </a:pPr>
            <a:r>
              <a:rPr lang="en-US" dirty="0" smtClean="0"/>
              <a:t>Crankshaft slippage was corrected to within acceptable tolerances within 5 days</a:t>
            </a:r>
          </a:p>
          <a:p>
            <a:pPr lvl="1">
              <a:buFont typeface="Wingdings" pitchFamily="2" charset="2"/>
              <a:buChar char="§"/>
            </a:pPr>
            <a:r>
              <a:rPr lang="en-US" dirty="0" smtClean="0"/>
              <a:t>Required crankshaft machining/polishing was completed and engine was rebuilt and restored to full operation</a:t>
            </a:r>
          </a:p>
          <a:p>
            <a:pPr lvl="1">
              <a:buFont typeface="Wingdings" pitchFamily="2" charset="2"/>
              <a:buChar char="§"/>
            </a:pPr>
            <a:r>
              <a:rPr lang="en-US" dirty="0" smtClean="0"/>
              <a:t>Replacement crankshaft purchase and costly disassembly, transport and reassembly and extensive off-hire was avoided</a:t>
            </a:r>
          </a:p>
          <a:p>
            <a:pPr lvl="1">
              <a:buFont typeface="Wingdings" pitchFamily="2" charset="2"/>
              <a:buChar char="§"/>
            </a:pPr>
            <a:endParaRPr lang="en-US" dirty="0" smtClean="0"/>
          </a:p>
          <a:p>
            <a:pPr algn="l">
              <a:buNone/>
            </a:pPr>
            <a:endParaRPr lang="en-US" sz="1600" dirty="0" smtClean="0"/>
          </a:p>
        </p:txBody>
      </p:sp>
      <p:sp>
        <p:nvSpPr>
          <p:cNvPr id="4" name="Slide Number Placeholder 3"/>
          <p:cNvSpPr>
            <a:spLocks noGrp="1"/>
          </p:cNvSpPr>
          <p:nvPr>
            <p:ph type="sldNum" sz="quarter" idx="10"/>
          </p:nvPr>
        </p:nvSpPr>
        <p:spPr/>
        <p:txBody>
          <a:bodyPr/>
          <a:lstStyle/>
          <a:p>
            <a:fld id="{978D0963-6E14-4163-91D8-483C340BD6A4}" type="slidenum">
              <a:rPr lang="en-US" smtClean="0"/>
              <a:pPr/>
              <a:t>26</a:t>
            </a:fld>
            <a:endParaRPr lang="en-US"/>
          </a:p>
        </p:txBody>
      </p:sp>
    </p:spTree>
    <p:extLst>
      <p:ext uri="{BB962C8B-B14F-4D97-AF65-F5344CB8AC3E}">
        <p14:creationId xmlns:p14="http://schemas.microsoft.com/office/powerpoint/2010/main" val="3119961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Font typeface="Wingdings" pitchFamily="2" charset="2"/>
              <a:buNone/>
            </a:pPr>
            <a:r>
              <a:rPr lang="en-US" sz="1600" b="1" dirty="0" smtClean="0"/>
              <a:t>Metal Stitching of Cast Components</a:t>
            </a:r>
          </a:p>
          <a:p>
            <a:pPr>
              <a:buFont typeface="Wingdings" pitchFamily="2" charset="2"/>
              <a:buChar char="§"/>
            </a:pPr>
            <a:r>
              <a:rPr lang="en-US" sz="1600" dirty="0" smtClean="0"/>
              <a:t>When cracks appear or major pieces break free from a cast piece, metal stitching is often the only reasonable method to repair the damage and salvage what is otherwise likely a condemned component or major piece of equipment. </a:t>
            </a:r>
          </a:p>
          <a:p>
            <a:pPr>
              <a:buFont typeface="Wingdings" pitchFamily="2" charset="2"/>
              <a:buChar char="§"/>
            </a:pPr>
            <a:r>
              <a:rPr lang="en-US" sz="1600" dirty="0" smtClean="0"/>
              <a:t>Welding of cast pieces is not generally an option and can cause more damage to the piece being welded. </a:t>
            </a:r>
          </a:p>
          <a:p>
            <a:pPr>
              <a:buFont typeface="Wingdings" pitchFamily="2" charset="2"/>
              <a:buChar char="§"/>
            </a:pPr>
            <a:r>
              <a:rPr lang="en-US" sz="1600" dirty="0" err="1" smtClean="0">
                <a:latin typeface="Arial Bold" charset="0"/>
              </a:rPr>
              <a:t>Goltens</a:t>
            </a:r>
            <a:r>
              <a:rPr lang="en-US" sz="1600" dirty="0" smtClean="0">
                <a:latin typeface="Arial Bold" charset="0"/>
              </a:rPr>
              <a:t> stations around the world maintain an expertise in metal stitching repairs. </a:t>
            </a:r>
          </a:p>
          <a:p>
            <a:pPr>
              <a:buFont typeface="Wingdings" pitchFamily="2" charset="2"/>
              <a:buChar char="§"/>
            </a:pPr>
            <a:endParaRPr lang="en-US" sz="1600" dirty="0" smtClean="0"/>
          </a:p>
          <a:p>
            <a:pPr>
              <a:buFont typeface="Wingdings" pitchFamily="2" charset="2"/>
              <a:buChar char="§"/>
            </a:pPr>
            <a:endParaRPr lang="en-US" sz="1400" dirty="0" smtClean="0"/>
          </a:p>
          <a:p>
            <a:pPr>
              <a:buNone/>
            </a:pPr>
            <a:endParaRPr lang="en-US" sz="1800" dirty="0" smtClean="0"/>
          </a:p>
        </p:txBody>
      </p:sp>
      <p:sp>
        <p:nvSpPr>
          <p:cNvPr id="4" name="Slide Number Placeholder 3"/>
          <p:cNvSpPr>
            <a:spLocks noGrp="1"/>
          </p:cNvSpPr>
          <p:nvPr>
            <p:ph type="sldNum" sz="quarter" idx="10"/>
          </p:nvPr>
        </p:nvSpPr>
        <p:spPr/>
        <p:txBody>
          <a:bodyPr/>
          <a:lstStyle/>
          <a:p>
            <a:fld id="{978D0963-6E14-4163-91D8-483C340BD6A4}" type="slidenum">
              <a:rPr lang="en-US" smtClean="0"/>
              <a:pPr/>
              <a:t>27</a:t>
            </a:fld>
            <a:endParaRPr lang="en-US"/>
          </a:p>
        </p:txBody>
      </p:sp>
    </p:spTree>
    <p:extLst>
      <p:ext uri="{BB962C8B-B14F-4D97-AF65-F5344CB8AC3E}">
        <p14:creationId xmlns:p14="http://schemas.microsoft.com/office/powerpoint/2010/main" val="1711319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0000" lnSpcReduction="20000"/>
          </a:bodyPr>
          <a:lstStyle/>
          <a:p>
            <a:pPr>
              <a:buFont typeface="Wingdings" pitchFamily="2" charset="2"/>
              <a:buNone/>
            </a:pPr>
            <a:r>
              <a:rPr lang="en-US" sz="1800" b="1" dirty="0" smtClean="0"/>
              <a:t>Case Study-  </a:t>
            </a:r>
            <a:r>
              <a:rPr lang="en-US" sz="1800" b="1" dirty="0" err="1" smtClean="0"/>
              <a:t>MaK</a:t>
            </a:r>
            <a:r>
              <a:rPr lang="en-US" sz="1800" b="1" dirty="0" smtClean="0"/>
              <a:t> 12M282 Engine Block Metal Stitching</a:t>
            </a:r>
          </a:p>
          <a:p>
            <a:pPr>
              <a:buFont typeface="Wingdings" pitchFamily="2" charset="2"/>
              <a:buChar char="§"/>
            </a:pPr>
            <a:r>
              <a:rPr lang="en-US" sz="1800" b="1" dirty="0" smtClean="0"/>
              <a:t>Vessel/Location</a:t>
            </a:r>
            <a:r>
              <a:rPr lang="en-US" sz="1800" dirty="0" smtClean="0"/>
              <a:t>: </a:t>
            </a:r>
            <a:r>
              <a:rPr lang="nl-NL" sz="1800" dirty="0" err="1" smtClean="0"/>
              <a:t>Broken</a:t>
            </a:r>
            <a:r>
              <a:rPr lang="nl-NL" sz="1800" dirty="0" smtClean="0"/>
              <a:t> </a:t>
            </a:r>
            <a:r>
              <a:rPr lang="nl-NL" sz="1800" dirty="0" err="1" smtClean="0"/>
              <a:t>connecting</a:t>
            </a:r>
            <a:r>
              <a:rPr lang="nl-NL" sz="1800" dirty="0" smtClean="0"/>
              <a:t> </a:t>
            </a:r>
            <a:r>
              <a:rPr lang="nl-NL" sz="1800" dirty="0" err="1" smtClean="0"/>
              <a:t>rod</a:t>
            </a:r>
            <a:r>
              <a:rPr lang="nl-NL" sz="1800" dirty="0" smtClean="0"/>
              <a:t> </a:t>
            </a:r>
            <a:r>
              <a:rPr lang="nl-NL" sz="1800" dirty="0" err="1" smtClean="0"/>
              <a:t>resulting</a:t>
            </a:r>
            <a:r>
              <a:rPr lang="nl-NL" sz="1800" dirty="0" smtClean="0"/>
              <a:t> in </a:t>
            </a:r>
            <a:r>
              <a:rPr lang="nl-NL" sz="1800" dirty="0" err="1" smtClean="0"/>
              <a:t>severely</a:t>
            </a:r>
            <a:r>
              <a:rPr lang="nl-NL" sz="1800" dirty="0" smtClean="0"/>
              <a:t> </a:t>
            </a:r>
            <a:r>
              <a:rPr lang="nl-NL" sz="1800" dirty="0" err="1" smtClean="0"/>
              <a:t>damaged</a:t>
            </a:r>
            <a:r>
              <a:rPr lang="nl-NL" sz="1800" dirty="0" smtClean="0"/>
              <a:t> engine block </a:t>
            </a:r>
          </a:p>
          <a:p>
            <a:pPr>
              <a:buFont typeface="Wingdings" pitchFamily="2" charset="2"/>
              <a:buChar char="§"/>
            </a:pPr>
            <a:r>
              <a:rPr lang="en-US" sz="1800" b="1" dirty="0" smtClean="0"/>
              <a:t>Engine Type</a:t>
            </a:r>
            <a:r>
              <a:rPr lang="en-US" sz="1800" dirty="0" smtClean="0"/>
              <a:t>: </a:t>
            </a:r>
            <a:r>
              <a:rPr lang="en-US" sz="1800" dirty="0" err="1" smtClean="0"/>
              <a:t>MaK</a:t>
            </a:r>
            <a:r>
              <a:rPr lang="en-US" sz="1800" dirty="0" smtClean="0"/>
              <a:t> 12M282 </a:t>
            </a:r>
            <a:endParaRPr lang="pl-PL" sz="1800" dirty="0" smtClean="0"/>
          </a:p>
          <a:p>
            <a:pPr>
              <a:buFont typeface="Wingdings" pitchFamily="2" charset="2"/>
              <a:buChar char="§"/>
            </a:pPr>
            <a:r>
              <a:rPr lang="en-US" sz="1800" b="1" dirty="0" smtClean="0"/>
              <a:t>Casualty</a:t>
            </a:r>
            <a:r>
              <a:rPr lang="en-US" sz="1800" dirty="0" smtClean="0"/>
              <a:t>: </a:t>
            </a:r>
            <a:r>
              <a:rPr lang="nl-NL" sz="1800" dirty="0" err="1" smtClean="0"/>
              <a:t>Broken</a:t>
            </a:r>
            <a:r>
              <a:rPr lang="nl-NL" sz="1800" dirty="0" smtClean="0"/>
              <a:t> </a:t>
            </a:r>
            <a:r>
              <a:rPr lang="nl-NL" sz="1800" dirty="0" err="1" smtClean="0"/>
              <a:t>connecting</a:t>
            </a:r>
            <a:r>
              <a:rPr lang="nl-NL" sz="1800" dirty="0" smtClean="0"/>
              <a:t> </a:t>
            </a:r>
            <a:r>
              <a:rPr lang="nl-NL" sz="1800" dirty="0" err="1" smtClean="0"/>
              <a:t>rod</a:t>
            </a:r>
            <a:r>
              <a:rPr lang="nl-NL" sz="1800" dirty="0" smtClean="0"/>
              <a:t> </a:t>
            </a:r>
            <a:r>
              <a:rPr lang="nl-NL" sz="1800" dirty="0" err="1" smtClean="0"/>
              <a:t>resulting</a:t>
            </a:r>
            <a:r>
              <a:rPr lang="nl-NL" sz="1800" dirty="0" smtClean="0"/>
              <a:t> in </a:t>
            </a:r>
            <a:r>
              <a:rPr lang="nl-NL" sz="1800" dirty="0" err="1" smtClean="0"/>
              <a:t>severely</a:t>
            </a:r>
            <a:r>
              <a:rPr lang="nl-NL" sz="1800" dirty="0" smtClean="0"/>
              <a:t> </a:t>
            </a:r>
            <a:r>
              <a:rPr lang="nl-NL" sz="1800" dirty="0" err="1" smtClean="0"/>
              <a:t>damaged</a:t>
            </a:r>
            <a:r>
              <a:rPr lang="nl-NL" sz="1800" dirty="0" smtClean="0"/>
              <a:t> engine block </a:t>
            </a:r>
          </a:p>
          <a:p>
            <a:pPr>
              <a:buFont typeface="Wingdings" pitchFamily="2" charset="2"/>
              <a:buChar char="§"/>
            </a:pPr>
            <a:r>
              <a:rPr lang="en-US" sz="1800" b="1" dirty="0" smtClean="0"/>
              <a:t>Extent/Impact of Casualty: </a:t>
            </a:r>
            <a:r>
              <a:rPr lang="en-US" sz="1800" dirty="0" err="1" smtClean="0"/>
              <a:t>Mutiple</a:t>
            </a:r>
            <a:r>
              <a:rPr lang="en-US" sz="1800" dirty="0" smtClean="0"/>
              <a:t> fractures/punctures in block exterior and liner landing surfaces</a:t>
            </a:r>
            <a:endParaRPr lang="nl-NL" sz="1800" dirty="0" smtClean="0"/>
          </a:p>
          <a:p>
            <a:pPr>
              <a:buFont typeface="Wingdings" pitchFamily="2" charset="2"/>
              <a:buChar char="§"/>
            </a:pPr>
            <a:r>
              <a:rPr lang="nl-NL" sz="1800" b="1" dirty="0" err="1" smtClean="0"/>
              <a:t>Complicating</a:t>
            </a:r>
            <a:r>
              <a:rPr lang="nl-NL" sz="1800" b="1" dirty="0" smtClean="0"/>
              <a:t> Factors: </a:t>
            </a:r>
            <a:r>
              <a:rPr lang="nl-NL" sz="1800" dirty="0" smtClean="0"/>
              <a:t>OEM </a:t>
            </a:r>
            <a:r>
              <a:rPr lang="nl-NL" sz="1800" dirty="0" err="1" smtClean="0"/>
              <a:t>could</a:t>
            </a:r>
            <a:r>
              <a:rPr lang="nl-NL" sz="1800" dirty="0" smtClean="0"/>
              <a:t> </a:t>
            </a:r>
            <a:r>
              <a:rPr lang="nl-NL" sz="1800" dirty="0" err="1" smtClean="0"/>
              <a:t>not</a:t>
            </a:r>
            <a:r>
              <a:rPr lang="nl-NL" sz="1800" dirty="0" smtClean="0"/>
              <a:t> </a:t>
            </a:r>
            <a:r>
              <a:rPr lang="nl-NL" sz="1800" dirty="0" err="1" smtClean="0"/>
              <a:t>supply</a:t>
            </a:r>
            <a:r>
              <a:rPr lang="nl-NL" sz="1800" dirty="0" smtClean="0"/>
              <a:t> </a:t>
            </a:r>
            <a:r>
              <a:rPr lang="nl-NL" sz="1800" dirty="0" err="1" smtClean="0"/>
              <a:t>replacement</a:t>
            </a:r>
            <a:r>
              <a:rPr lang="nl-NL" sz="1800" dirty="0" smtClean="0"/>
              <a:t> block in </a:t>
            </a:r>
            <a:r>
              <a:rPr lang="nl-NL" sz="1800" dirty="0" err="1" smtClean="0"/>
              <a:t>reasonable</a:t>
            </a:r>
            <a:r>
              <a:rPr lang="nl-NL" sz="1800" dirty="0" smtClean="0"/>
              <a:t> timeframe or </a:t>
            </a:r>
            <a:r>
              <a:rPr lang="nl-NL" sz="1800" dirty="0" err="1" smtClean="0"/>
              <a:t>cost</a:t>
            </a:r>
            <a:r>
              <a:rPr lang="nl-NL" sz="1800" dirty="0" smtClean="0"/>
              <a:t> (multiple </a:t>
            </a:r>
            <a:r>
              <a:rPr lang="nl-NL" sz="1800" dirty="0" err="1" smtClean="0"/>
              <a:t>months</a:t>
            </a:r>
            <a:r>
              <a:rPr lang="nl-NL" sz="1800" dirty="0" smtClean="0"/>
              <a:t> / ~$500K USD)</a:t>
            </a:r>
          </a:p>
          <a:p>
            <a:pPr marL="0" indent="0">
              <a:buNone/>
            </a:pPr>
            <a:endParaRPr lang="nl-NL" sz="1800" dirty="0" smtClean="0"/>
          </a:p>
          <a:p>
            <a:pPr marL="0" indent="0" algn="l">
              <a:buFont typeface="Lucida Grande" charset="0"/>
              <a:buNone/>
            </a:pPr>
            <a:r>
              <a:rPr lang="nl-NL" sz="1800" dirty="0" err="1" smtClean="0"/>
              <a:t>Goltens</a:t>
            </a:r>
            <a:r>
              <a:rPr lang="nl-NL" sz="1800" dirty="0" smtClean="0"/>
              <a:t> </a:t>
            </a:r>
            <a:r>
              <a:rPr lang="nl-NL" sz="1800" dirty="0" err="1" smtClean="0"/>
              <a:t>recommended</a:t>
            </a:r>
            <a:r>
              <a:rPr lang="nl-NL" sz="1800" dirty="0" smtClean="0"/>
              <a:t> </a:t>
            </a:r>
            <a:r>
              <a:rPr lang="nl-NL" sz="1800" dirty="0" err="1" smtClean="0"/>
              <a:t>harvesting</a:t>
            </a:r>
            <a:r>
              <a:rPr lang="nl-NL" sz="1800" dirty="0" smtClean="0"/>
              <a:t> </a:t>
            </a:r>
            <a:r>
              <a:rPr lang="nl-NL" sz="1800" dirty="0" err="1" smtClean="0"/>
              <a:t>replacement</a:t>
            </a:r>
            <a:r>
              <a:rPr lang="nl-NL" sz="1800" dirty="0" smtClean="0"/>
              <a:t> pieces </a:t>
            </a:r>
            <a:r>
              <a:rPr lang="nl-NL" sz="1800" dirty="0" err="1" smtClean="0"/>
              <a:t>from</a:t>
            </a:r>
            <a:r>
              <a:rPr lang="nl-NL" sz="1800" dirty="0" smtClean="0"/>
              <a:t> a </a:t>
            </a:r>
            <a:r>
              <a:rPr lang="nl-NL" sz="1800" dirty="0" err="1" smtClean="0"/>
              <a:t>condemned</a:t>
            </a:r>
            <a:r>
              <a:rPr lang="nl-NL" sz="1800" dirty="0" smtClean="0"/>
              <a:t> block </a:t>
            </a:r>
            <a:r>
              <a:rPr lang="nl-NL" sz="1800" dirty="0" err="1" smtClean="0"/>
              <a:t>and</a:t>
            </a:r>
            <a:r>
              <a:rPr lang="nl-NL" sz="1800" dirty="0" smtClean="0"/>
              <a:t> </a:t>
            </a:r>
            <a:r>
              <a:rPr lang="nl-NL" sz="1800" dirty="0" err="1" smtClean="0"/>
              <a:t>stitching</a:t>
            </a:r>
            <a:r>
              <a:rPr lang="nl-NL" sz="1800" dirty="0" smtClean="0"/>
              <a:t> </a:t>
            </a:r>
            <a:r>
              <a:rPr lang="nl-NL" sz="1800" dirty="0" err="1" smtClean="0"/>
              <a:t>them</a:t>
            </a:r>
            <a:r>
              <a:rPr lang="nl-NL" sz="1800" dirty="0" smtClean="0"/>
              <a:t> </a:t>
            </a:r>
            <a:r>
              <a:rPr lang="nl-NL" sz="1800" dirty="0" err="1" smtClean="0"/>
              <a:t>into</a:t>
            </a:r>
            <a:r>
              <a:rPr lang="nl-NL" sz="1800" dirty="0" smtClean="0"/>
              <a:t> the block </a:t>
            </a:r>
            <a:r>
              <a:rPr lang="nl-NL" sz="1800" dirty="0" err="1" smtClean="0"/>
              <a:t>for</a:t>
            </a:r>
            <a:r>
              <a:rPr lang="nl-NL" sz="1800" dirty="0" smtClean="0"/>
              <a:t> a permanent, class </a:t>
            </a:r>
            <a:r>
              <a:rPr lang="nl-NL" sz="1800" dirty="0" err="1" smtClean="0"/>
              <a:t>approved</a:t>
            </a:r>
            <a:r>
              <a:rPr lang="nl-NL" sz="1800" dirty="0" smtClean="0"/>
              <a:t> </a:t>
            </a:r>
            <a:r>
              <a:rPr lang="nl-NL" sz="1800" dirty="0" err="1" smtClean="0"/>
              <a:t>repair</a:t>
            </a:r>
            <a:r>
              <a:rPr lang="nl-NL" sz="1800" dirty="0" smtClean="0"/>
              <a:t>. </a:t>
            </a:r>
          </a:p>
          <a:p>
            <a:pPr marL="0" indent="0">
              <a:buFont typeface="Lucida Grande" charset="0"/>
              <a:buNone/>
            </a:pPr>
            <a:endParaRPr lang="nl-NL" sz="1800" dirty="0" smtClean="0"/>
          </a:p>
          <a:p>
            <a:pPr algn="ctr">
              <a:buFont typeface="Lucida Grande" charset="0"/>
              <a:buNone/>
            </a:pPr>
            <a:endParaRPr lang="en-US" sz="1800" dirty="0" smtClean="0"/>
          </a:p>
          <a:p>
            <a:pPr marL="0" indent="0">
              <a:buFont typeface="Lucida Grande" charset="0"/>
              <a:buNone/>
            </a:pPr>
            <a:r>
              <a:rPr lang="nl-NL" sz="1800" b="1" dirty="0" smtClean="0"/>
              <a:t>The </a:t>
            </a:r>
            <a:r>
              <a:rPr lang="nl-NL" sz="1800" b="1" dirty="0" err="1" smtClean="0"/>
              <a:t>Results</a:t>
            </a:r>
            <a:r>
              <a:rPr lang="nl-NL" sz="1800" b="1" dirty="0" smtClean="0"/>
              <a:t>:</a:t>
            </a:r>
          </a:p>
          <a:p>
            <a:pPr marL="0" indent="0">
              <a:buFont typeface="Lucida Grande" charset="0"/>
              <a:buNone/>
            </a:pPr>
            <a:endParaRPr lang="nl-NL" sz="1800" b="1" dirty="0" smtClean="0"/>
          </a:p>
          <a:p>
            <a:r>
              <a:rPr lang="nl-NL" sz="1800" b="1" dirty="0" smtClean="0"/>
              <a:t>Class </a:t>
            </a:r>
            <a:r>
              <a:rPr lang="nl-NL" sz="1800" b="1" dirty="0" err="1" smtClean="0"/>
              <a:t>approved</a:t>
            </a:r>
            <a:r>
              <a:rPr lang="nl-NL" sz="1800" b="1" dirty="0" smtClean="0"/>
              <a:t> permanent </a:t>
            </a:r>
            <a:r>
              <a:rPr lang="nl-NL" sz="1800" b="1" dirty="0" err="1" smtClean="0"/>
              <a:t>repair</a:t>
            </a:r>
            <a:endParaRPr lang="nl-NL" sz="1800" b="1" dirty="0" smtClean="0"/>
          </a:p>
          <a:p>
            <a:r>
              <a:rPr lang="nl-NL" sz="1800" b="1" dirty="0" smtClean="0"/>
              <a:t>No </a:t>
            </a:r>
            <a:r>
              <a:rPr lang="nl-NL" sz="1800" b="1" dirty="0" err="1" smtClean="0"/>
              <a:t>multi-month</a:t>
            </a:r>
            <a:r>
              <a:rPr lang="nl-NL" sz="1800" b="1" dirty="0" smtClean="0"/>
              <a:t> delay </a:t>
            </a:r>
            <a:r>
              <a:rPr lang="nl-NL" sz="1800" b="1" dirty="0" err="1" smtClean="0"/>
              <a:t>due</a:t>
            </a:r>
            <a:r>
              <a:rPr lang="nl-NL" sz="1800" b="1" dirty="0" smtClean="0"/>
              <a:t> </a:t>
            </a:r>
            <a:r>
              <a:rPr lang="nl-NL" sz="1800" b="1" dirty="0" err="1" smtClean="0"/>
              <a:t>to</a:t>
            </a:r>
            <a:r>
              <a:rPr lang="nl-NL" sz="1800" b="1" dirty="0" smtClean="0"/>
              <a:t> OEM manufacturing </a:t>
            </a:r>
            <a:r>
              <a:rPr lang="nl-NL" sz="1800" b="1" dirty="0" err="1" smtClean="0"/>
              <a:t>replacement</a:t>
            </a:r>
            <a:r>
              <a:rPr lang="nl-NL" sz="1800" b="1" dirty="0" smtClean="0"/>
              <a:t> block </a:t>
            </a:r>
          </a:p>
          <a:p>
            <a:r>
              <a:rPr lang="nl-NL" sz="1800" b="1" dirty="0" err="1" smtClean="0"/>
              <a:t>Cost</a:t>
            </a:r>
            <a:r>
              <a:rPr lang="nl-NL" sz="1800" b="1" dirty="0" smtClean="0"/>
              <a:t> </a:t>
            </a:r>
            <a:r>
              <a:rPr lang="nl-NL" sz="1800" b="1" dirty="0" err="1" smtClean="0"/>
              <a:t>savings</a:t>
            </a:r>
            <a:r>
              <a:rPr lang="nl-NL" sz="1800" b="1" dirty="0" smtClean="0"/>
              <a:t> of &gt;$500K</a:t>
            </a:r>
            <a:r>
              <a:rPr lang="nl-NL" sz="1800" b="1" dirty="0" smtClean="0">
                <a:solidFill>
                  <a:srgbClr val="FFFF00"/>
                </a:solidFill>
              </a:rPr>
              <a:t> </a:t>
            </a:r>
            <a:r>
              <a:rPr lang="nl-NL" sz="1800" b="1" dirty="0" smtClean="0"/>
              <a:t>USD </a:t>
            </a:r>
            <a:r>
              <a:rPr lang="nl-NL" sz="1800" b="1" dirty="0" err="1" smtClean="0"/>
              <a:t>by</a:t>
            </a:r>
            <a:r>
              <a:rPr lang="nl-NL" sz="1800" b="1" dirty="0" smtClean="0"/>
              <a:t> </a:t>
            </a:r>
            <a:r>
              <a:rPr lang="nl-NL" sz="1800" b="1" dirty="0" err="1" smtClean="0"/>
              <a:t>repairing</a:t>
            </a:r>
            <a:r>
              <a:rPr lang="nl-NL" sz="1800" b="1" dirty="0" smtClean="0"/>
              <a:t> vs. </a:t>
            </a:r>
            <a:r>
              <a:rPr lang="nl-NL" sz="1800" b="1" dirty="0" err="1" smtClean="0"/>
              <a:t>replacing</a:t>
            </a:r>
            <a:endParaRPr lang="nl-NL" sz="1800" dirty="0" smtClean="0"/>
          </a:p>
          <a:p>
            <a:pPr marL="0" indent="0">
              <a:buFont typeface="Lucida Grande" charset="0"/>
              <a:buNone/>
            </a:pPr>
            <a:endParaRPr lang="nl-NL" sz="1800" dirty="0" smtClean="0"/>
          </a:p>
          <a:p>
            <a:pPr algn="ctr">
              <a:buFont typeface="Lucida Grande" charset="0"/>
              <a:buNone/>
            </a:pPr>
            <a:endParaRPr lang="en-US" sz="1800" dirty="0" smtClean="0"/>
          </a:p>
          <a:p>
            <a:pPr lvl="1">
              <a:buFont typeface="Arial" pitchFamily="34" charset="0"/>
              <a:buNone/>
            </a:pPr>
            <a:endParaRPr lang="en-US" sz="1400" dirty="0" smtClean="0"/>
          </a:p>
          <a:p>
            <a:pPr lvl="1">
              <a:buFont typeface="Arial" pitchFamily="34" charset="0"/>
              <a:buNone/>
            </a:pPr>
            <a:endParaRPr lang="en-US" sz="1400" dirty="0" smtClean="0"/>
          </a:p>
          <a:p>
            <a:pPr marL="0" indent="0">
              <a:buFont typeface="Lucida Grande" charset="0"/>
              <a:buNone/>
            </a:pPr>
            <a:endParaRPr lang="en-US" sz="1800" dirty="0" smtClean="0"/>
          </a:p>
          <a:p>
            <a:pPr algn="ctr">
              <a:buFont typeface="Lucida Grande" charset="0"/>
              <a:buNone/>
            </a:pPr>
            <a:endParaRPr lang="en-US" sz="1800" dirty="0" smtClean="0"/>
          </a:p>
          <a:p>
            <a:pPr lvl="1">
              <a:buFont typeface="Arial" pitchFamily="34" charset="0"/>
              <a:buNone/>
            </a:pPr>
            <a:endParaRPr lang="en-US" sz="1400" dirty="0" smtClean="0"/>
          </a:p>
          <a:p>
            <a:pPr lvl="1">
              <a:buFont typeface="Arial" pitchFamily="34" charset="0"/>
              <a:buNone/>
            </a:pPr>
            <a:endParaRPr lang="en-US" sz="1400" dirty="0" smtClean="0"/>
          </a:p>
          <a:p>
            <a:pPr marL="0" indent="0">
              <a:buFont typeface="Lucida Grande" charset="0"/>
              <a:buNone/>
            </a:pPr>
            <a:endParaRPr lang="en-US" sz="1800" dirty="0" smtClean="0"/>
          </a:p>
          <a:p>
            <a:pPr>
              <a:buFont typeface="Lucida Grande" charset="0"/>
              <a:buNone/>
            </a:pPr>
            <a:endParaRPr lang="en-US" sz="2000" dirty="0" smtClean="0"/>
          </a:p>
        </p:txBody>
      </p:sp>
      <p:sp>
        <p:nvSpPr>
          <p:cNvPr id="4" name="Slide Number Placeholder 3"/>
          <p:cNvSpPr>
            <a:spLocks noGrp="1"/>
          </p:cNvSpPr>
          <p:nvPr>
            <p:ph type="sldNum" sz="quarter" idx="10"/>
          </p:nvPr>
        </p:nvSpPr>
        <p:spPr/>
        <p:txBody>
          <a:bodyPr/>
          <a:lstStyle/>
          <a:p>
            <a:fld id="{978D0963-6E14-4163-91D8-483C340BD6A4}" type="slidenum">
              <a:rPr lang="en-US" smtClean="0"/>
              <a:pPr/>
              <a:t>28</a:t>
            </a:fld>
            <a:endParaRPr lang="en-US"/>
          </a:p>
        </p:txBody>
      </p:sp>
    </p:spTree>
    <p:extLst>
      <p:ext uri="{BB962C8B-B14F-4D97-AF65-F5344CB8AC3E}">
        <p14:creationId xmlns:p14="http://schemas.microsoft.com/office/powerpoint/2010/main" val="3119961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Font typeface="Wingdings" pitchFamily="2" charset="2"/>
              <a:buNone/>
            </a:pPr>
            <a:r>
              <a:rPr lang="en-US" sz="1600" b="1" dirty="0" smtClean="0"/>
              <a:t>Replacement Services</a:t>
            </a:r>
          </a:p>
          <a:p>
            <a:pPr>
              <a:buFont typeface="Wingdings" pitchFamily="2" charset="2"/>
              <a:buChar char="§"/>
            </a:pPr>
            <a:r>
              <a:rPr lang="en-US" sz="1600" dirty="0" err="1" smtClean="0"/>
              <a:t>Goltens</a:t>
            </a:r>
            <a:r>
              <a:rPr lang="en-US" sz="1600" dirty="0" smtClean="0"/>
              <a:t> performs crankshaft replacements on main and auxiliary engines well over 100 times a year all over the world.  Block and bedplate replacements are also common and routinely performed by all stations. </a:t>
            </a:r>
          </a:p>
          <a:p>
            <a:pPr>
              <a:buFont typeface="Wingdings" pitchFamily="2" charset="2"/>
              <a:buChar char="§"/>
            </a:pPr>
            <a:r>
              <a:rPr lang="en-US" sz="1600" dirty="0" smtClean="0"/>
              <a:t>Depending on the size, these can be very large undertakings that requires proper planning and execution but it is a fairly routine task for </a:t>
            </a:r>
            <a:r>
              <a:rPr lang="en-US" sz="1600" dirty="0" err="1" smtClean="0"/>
              <a:t>Goltens</a:t>
            </a:r>
            <a:r>
              <a:rPr lang="en-US" sz="1600" dirty="0" smtClean="0"/>
              <a:t> </a:t>
            </a:r>
          </a:p>
          <a:p>
            <a:pPr>
              <a:buFont typeface="Wingdings" pitchFamily="2" charset="2"/>
              <a:buChar char="§"/>
            </a:pPr>
            <a:r>
              <a:rPr lang="en-US" sz="1600" dirty="0" smtClean="0"/>
              <a:t>Many replacements require cross discipline skill sets (in-situ line boring, Diesel, metal stitching, laser alignment etc.) </a:t>
            </a:r>
            <a:r>
              <a:rPr lang="en-US" sz="1600" dirty="0" err="1" smtClean="0"/>
              <a:t>Goltens</a:t>
            </a:r>
            <a:r>
              <a:rPr lang="en-US" sz="1600" dirty="0" smtClean="0"/>
              <a:t> provides a single point of service responsibility as an alternative to the OEM.</a:t>
            </a:r>
          </a:p>
          <a:p>
            <a:pPr>
              <a:buFont typeface="Wingdings" pitchFamily="2" charset="2"/>
              <a:buChar char="§"/>
            </a:pPr>
            <a:endParaRPr lang="en-US" sz="1600"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29</a:t>
            </a:fld>
            <a:endParaRPr lang="en-US"/>
          </a:p>
        </p:txBody>
      </p:sp>
    </p:spTree>
    <p:extLst>
      <p:ext uri="{BB962C8B-B14F-4D97-AF65-F5344CB8AC3E}">
        <p14:creationId xmlns:p14="http://schemas.microsoft.com/office/powerpoint/2010/main" val="1711319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7500" lnSpcReduction="20000"/>
          </a:bodyPr>
          <a:lstStyle/>
          <a:p>
            <a:pPr eaLnBrk="1" hangingPunct="1">
              <a:spcBef>
                <a:spcPct val="20000"/>
              </a:spcBef>
              <a:buClr>
                <a:schemeClr val="tx2"/>
              </a:buClr>
              <a:buFont typeface="Lucida Grande" charset="0"/>
              <a:buChar char="◼"/>
            </a:pPr>
            <a:r>
              <a:rPr lang="en-US" sz="1600" dirty="0" smtClean="0">
                <a:latin typeface="Arial Bold" charset="0"/>
              </a:rPr>
              <a:t>Afloat Repairs and Maintenance Services:</a:t>
            </a:r>
          </a:p>
          <a:p>
            <a:pPr lvl="1" eaLnBrk="1" hangingPunct="1">
              <a:spcBef>
                <a:spcPct val="20000"/>
              </a:spcBef>
              <a:buFont typeface="Arial" charset="0"/>
              <a:buChar char="–"/>
            </a:pPr>
            <a:r>
              <a:rPr lang="en-US" sz="1500" dirty="0" smtClean="0">
                <a:latin typeface="Arial Bold" charset="0"/>
                <a:cs typeface="Arial Bold" charset="0"/>
              </a:rPr>
              <a:t>Troubleshooting and Diagnostics</a:t>
            </a:r>
          </a:p>
          <a:p>
            <a:pPr lvl="1" eaLnBrk="1" hangingPunct="1">
              <a:spcBef>
                <a:spcPct val="20000"/>
              </a:spcBef>
              <a:buFont typeface="Arial" charset="0"/>
              <a:buChar char="–"/>
            </a:pPr>
            <a:r>
              <a:rPr lang="en-US" sz="1500" dirty="0" smtClean="0">
                <a:latin typeface="Arial Bold" charset="0"/>
                <a:cs typeface="Arial Bold" charset="0"/>
              </a:rPr>
              <a:t>On-site casualty repairs </a:t>
            </a:r>
          </a:p>
          <a:p>
            <a:pPr lvl="1" eaLnBrk="1" hangingPunct="1">
              <a:spcBef>
                <a:spcPct val="20000"/>
              </a:spcBef>
              <a:buFont typeface="Arial" charset="0"/>
              <a:buChar char="–"/>
            </a:pPr>
            <a:r>
              <a:rPr lang="en-US" sz="1500" dirty="0" smtClean="0">
                <a:latin typeface="Arial Bold" charset="0"/>
                <a:cs typeface="Arial Bold" charset="0"/>
              </a:rPr>
              <a:t>Routine overhauls and maintenance</a:t>
            </a:r>
          </a:p>
          <a:p>
            <a:pPr lvl="1" eaLnBrk="1" hangingPunct="1">
              <a:spcBef>
                <a:spcPct val="20000"/>
              </a:spcBef>
              <a:buFont typeface="Arial" charset="0"/>
              <a:buChar char="–"/>
            </a:pPr>
            <a:r>
              <a:rPr lang="en-US" sz="1500" dirty="0" smtClean="0">
                <a:latin typeface="Arial Bold" charset="0"/>
                <a:cs typeface="Arial Bold" charset="0"/>
              </a:rPr>
              <a:t>Crankshaft &amp; Block replacements</a:t>
            </a:r>
          </a:p>
          <a:p>
            <a:pPr lvl="1" eaLnBrk="1" hangingPunct="1">
              <a:spcBef>
                <a:spcPct val="20000"/>
              </a:spcBef>
              <a:buFont typeface="Arial" charset="0"/>
              <a:buChar char="–"/>
            </a:pPr>
            <a:r>
              <a:rPr lang="en-US" sz="1500" dirty="0" smtClean="0">
                <a:latin typeface="Arial Bold" charset="0"/>
                <a:cs typeface="Arial Bold" charset="0"/>
              </a:rPr>
              <a:t>Complete engine installs</a:t>
            </a:r>
          </a:p>
          <a:p>
            <a:pPr lvl="1" eaLnBrk="1" hangingPunct="1">
              <a:spcBef>
                <a:spcPct val="20000"/>
              </a:spcBef>
              <a:buFont typeface="Arial" charset="0"/>
              <a:buChar char="–"/>
            </a:pPr>
            <a:r>
              <a:rPr lang="en-US" sz="1500" dirty="0" smtClean="0">
                <a:latin typeface="Arial Bold" charset="0"/>
                <a:cs typeface="Arial Bold" charset="0"/>
              </a:rPr>
              <a:t>In-Situ Machining</a:t>
            </a:r>
          </a:p>
          <a:p>
            <a:pPr lvl="1" eaLnBrk="1" hangingPunct="1">
              <a:spcBef>
                <a:spcPct val="20000"/>
              </a:spcBef>
              <a:buFont typeface="Arial" charset="0"/>
              <a:buChar char="–"/>
            </a:pPr>
            <a:r>
              <a:rPr lang="en-US" sz="1500" dirty="0" smtClean="0">
                <a:latin typeface="Arial Bold" charset="0"/>
                <a:cs typeface="Arial Bold" charset="0"/>
              </a:rPr>
              <a:t>Laser alignment and chocking</a:t>
            </a:r>
          </a:p>
          <a:p>
            <a:pPr lvl="1" eaLnBrk="1" hangingPunct="1">
              <a:spcBef>
                <a:spcPct val="20000"/>
              </a:spcBef>
              <a:buFont typeface="Arial" charset="0"/>
              <a:buChar char="–"/>
            </a:pPr>
            <a:r>
              <a:rPr lang="en-US" sz="1500" dirty="0" smtClean="0">
                <a:latin typeface="Arial Bold" charset="0"/>
                <a:cs typeface="Arial Bold" charset="0"/>
              </a:rPr>
              <a:t>Electrical, Electronic, Automation &amp; Control Services</a:t>
            </a:r>
          </a:p>
          <a:p>
            <a:pPr lvl="1" eaLnBrk="1" hangingPunct="1">
              <a:spcBef>
                <a:spcPct val="20000"/>
              </a:spcBef>
              <a:buFont typeface="Arial" charset="0"/>
              <a:buChar char="–"/>
            </a:pPr>
            <a:endParaRPr lang="en-US" sz="1500" dirty="0" smtClean="0">
              <a:latin typeface="Arial Bold" charset="0"/>
              <a:cs typeface="Arial Bold" charset="0"/>
            </a:endParaRPr>
          </a:p>
          <a:p>
            <a:pPr eaLnBrk="1" hangingPunct="1">
              <a:spcBef>
                <a:spcPct val="20000"/>
              </a:spcBef>
              <a:buClr>
                <a:schemeClr val="tx2"/>
              </a:buClr>
              <a:buFont typeface="Lucida Grande" charset="0"/>
              <a:buChar char="◼"/>
              <a:defRPr/>
            </a:pPr>
            <a:r>
              <a:rPr lang="en-US" sz="1600" dirty="0" smtClean="0">
                <a:latin typeface="Arial Bold" charset="0"/>
              </a:rPr>
              <a:t>Machine Shop, Overhaul &amp; Reconditioning Services</a:t>
            </a:r>
          </a:p>
          <a:p>
            <a:pPr lvl="1" eaLnBrk="1" hangingPunct="1">
              <a:spcBef>
                <a:spcPct val="20000"/>
              </a:spcBef>
              <a:buFont typeface="Arial" charset="0"/>
              <a:buChar char="–"/>
              <a:defRPr/>
            </a:pPr>
            <a:r>
              <a:rPr lang="en-US" sz="1400" dirty="0" smtClean="0">
                <a:latin typeface="Arial Bold" charset="0"/>
                <a:cs typeface="Arial Bold" charset="0"/>
              </a:rPr>
              <a:t>Fuel injectors, nozzles, valves &amp; pumps</a:t>
            </a:r>
          </a:p>
          <a:p>
            <a:pPr lvl="1" eaLnBrk="1" hangingPunct="1">
              <a:spcBef>
                <a:spcPct val="20000"/>
              </a:spcBef>
              <a:buFont typeface="Arial" charset="0"/>
              <a:buChar char="–"/>
              <a:defRPr/>
            </a:pPr>
            <a:r>
              <a:rPr lang="en-US" sz="1400" dirty="0" smtClean="0">
                <a:latin typeface="Arial Bold" charset="0"/>
                <a:cs typeface="Arial Bold" charset="0"/>
              </a:rPr>
              <a:t>Centrifugal casting of White Metal Bearings &amp; stern tubes</a:t>
            </a:r>
          </a:p>
          <a:p>
            <a:pPr lvl="1" eaLnBrk="1" hangingPunct="1">
              <a:spcBef>
                <a:spcPct val="20000"/>
              </a:spcBef>
              <a:buFont typeface="Arial" charset="0"/>
              <a:buChar char="–"/>
              <a:defRPr/>
            </a:pPr>
            <a:r>
              <a:rPr lang="en-US" sz="1400" dirty="0" smtClean="0">
                <a:latin typeface="Arial Bold" charset="0"/>
                <a:cs typeface="Arial Bold" charset="0"/>
              </a:rPr>
              <a:t>Connecting rods</a:t>
            </a:r>
          </a:p>
          <a:p>
            <a:pPr lvl="1" eaLnBrk="1" hangingPunct="1">
              <a:spcBef>
                <a:spcPct val="20000"/>
              </a:spcBef>
              <a:buFont typeface="Arial" charset="0"/>
              <a:buChar char="–"/>
              <a:defRPr/>
            </a:pPr>
            <a:r>
              <a:rPr lang="en-US" sz="1400" dirty="0" smtClean="0">
                <a:latin typeface="Arial Bold" charset="0"/>
                <a:cs typeface="Arial Bold" charset="0"/>
              </a:rPr>
              <a:t>Exhaust valve spindles, seats </a:t>
            </a:r>
            <a:br>
              <a:rPr lang="en-US" sz="1400" dirty="0" smtClean="0">
                <a:latin typeface="Arial Bold" charset="0"/>
                <a:cs typeface="Arial Bold" charset="0"/>
              </a:rPr>
            </a:br>
            <a:r>
              <a:rPr lang="en-US" sz="1400" dirty="0" smtClean="0">
                <a:latin typeface="Arial Bold" charset="0"/>
                <a:cs typeface="Arial Bold" charset="0"/>
              </a:rPr>
              <a:t>and cages</a:t>
            </a:r>
          </a:p>
          <a:p>
            <a:pPr lvl="1" eaLnBrk="1" hangingPunct="1">
              <a:spcBef>
                <a:spcPct val="20000"/>
              </a:spcBef>
              <a:buFont typeface="Arial" charset="0"/>
              <a:buChar char="–"/>
              <a:defRPr/>
            </a:pPr>
            <a:r>
              <a:rPr lang="en-US" sz="1400" dirty="0" smtClean="0">
                <a:latin typeface="Arial Bold" charset="0"/>
                <a:cs typeface="Arial Bold" charset="0"/>
              </a:rPr>
              <a:t>Governors/Speed Controls</a:t>
            </a:r>
          </a:p>
          <a:p>
            <a:pPr lvl="1" eaLnBrk="1" hangingPunct="1">
              <a:spcBef>
                <a:spcPct val="20000"/>
              </a:spcBef>
              <a:buFont typeface="Arial" charset="0"/>
              <a:buChar char="–"/>
              <a:defRPr/>
            </a:pPr>
            <a:r>
              <a:rPr lang="en-US" sz="1400" dirty="0" smtClean="0">
                <a:latin typeface="Arial Bold" charset="0"/>
                <a:cs typeface="Arial Bold" charset="0"/>
              </a:rPr>
              <a:t>Crankshafts</a:t>
            </a:r>
          </a:p>
          <a:p>
            <a:pPr lvl="1" eaLnBrk="1" hangingPunct="1">
              <a:spcBef>
                <a:spcPct val="20000"/>
              </a:spcBef>
              <a:buFont typeface="Arial" charset="0"/>
              <a:buChar char="–"/>
              <a:defRPr/>
            </a:pPr>
            <a:r>
              <a:rPr lang="en-US" sz="1400" dirty="0" smtClean="0">
                <a:latin typeface="Arial Bold" charset="0"/>
                <a:cs typeface="Arial Bold" charset="0"/>
              </a:rPr>
              <a:t>Cylinder liners &amp; Piston crowns</a:t>
            </a:r>
          </a:p>
          <a:p>
            <a:pPr lvl="1" eaLnBrk="1" hangingPunct="1">
              <a:spcBef>
                <a:spcPct val="20000"/>
              </a:spcBef>
              <a:buFont typeface="Arial" charset="0"/>
              <a:buChar char="–"/>
              <a:defRPr/>
            </a:pPr>
            <a:r>
              <a:rPr lang="en-US" sz="1400" dirty="0" smtClean="0">
                <a:latin typeface="Arial Bold" charset="0"/>
                <a:cs typeface="Arial Bold" charset="0"/>
              </a:rPr>
              <a:t>Turbochargers</a:t>
            </a:r>
          </a:p>
          <a:p>
            <a:pPr lvl="1" eaLnBrk="1" hangingPunct="1">
              <a:spcBef>
                <a:spcPct val="20000"/>
              </a:spcBef>
              <a:buFont typeface="Arial" charset="0"/>
              <a:buChar char="–"/>
              <a:defRPr/>
            </a:pPr>
            <a:r>
              <a:rPr lang="en-US" sz="1400" dirty="0" smtClean="0">
                <a:latin typeface="Arial Bold" charset="0"/>
                <a:cs typeface="Arial Bold" charset="0"/>
              </a:rPr>
              <a:t>Cylinder heads / covers</a:t>
            </a:r>
          </a:p>
          <a:p>
            <a:pPr lvl="1" eaLnBrk="1" hangingPunct="1">
              <a:spcBef>
                <a:spcPct val="20000"/>
              </a:spcBef>
              <a:buFont typeface="Arial" charset="0"/>
              <a:buChar char="–"/>
              <a:defRPr/>
            </a:pPr>
            <a:r>
              <a:rPr lang="en-US" sz="1400" dirty="0" smtClean="0">
                <a:latin typeface="Arial Bold" charset="0"/>
                <a:cs typeface="Arial Bold" charset="0"/>
              </a:rPr>
              <a:t>Heat exchangers</a:t>
            </a:r>
          </a:p>
          <a:p>
            <a:pPr lvl="1" eaLnBrk="1" hangingPunct="1">
              <a:spcBef>
                <a:spcPct val="20000"/>
              </a:spcBef>
              <a:buFont typeface="Arial" charset="0"/>
              <a:buChar char="–"/>
              <a:defRPr/>
            </a:pPr>
            <a:r>
              <a:rPr lang="en-US" sz="1400" dirty="0" smtClean="0">
                <a:latin typeface="Arial Bold" charset="0"/>
                <a:cs typeface="Arial Bold" charset="0"/>
              </a:rPr>
              <a:t>Service pumps</a:t>
            </a:r>
            <a:endParaRPr lang="en-US" sz="1600" dirty="0" smtClean="0">
              <a:latin typeface="Arial Bold" charset="0"/>
              <a:cs typeface="Arial Bold" charset="0"/>
            </a:endParaRPr>
          </a:p>
          <a:p>
            <a:pPr marL="466725" lvl="1" indent="0" eaLnBrk="1" hangingPunct="1">
              <a:spcBef>
                <a:spcPct val="20000"/>
              </a:spcBef>
              <a:defRPr/>
            </a:pPr>
            <a:endParaRPr lang="en-US" sz="1600" dirty="0" smtClean="0">
              <a:latin typeface="Arial Bold" charset="0"/>
              <a:cs typeface="Arial Bold" charset="0"/>
            </a:endParaRPr>
          </a:p>
          <a:p>
            <a:pPr lvl="0" eaLnBrk="1" hangingPunct="1">
              <a:spcBef>
                <a:spcPct val="20000"/>
              </a:spcBef>
              <a:buFont typeface="Arial" charset="0"/>
              <a:buNone/>
            </a:pPr>
            <a:endParaRPr lang="en-US" sz="1500" dirty="0" smtClean="0">
              <a:latin typeface="Arial Bold" charset="0"/>
              <a:cs typeface="Arial Bold" charset="0"/>
            </a:endParaRPr>
          </a:p>
          <a:p>
            <a:pPr lvl="1" eaLnBrk="1" hangingPunct="1">
              <a:spcBef>
                <a:spcPct val="20000"/>
              </a:spcBef>
              <a:buFont typeface="Arial" charset="0"/>
              <a:buChar char="–"/>
            </a:pPr>
            <a:endParaRPr lang="en-US" sz="1600" dirty="0" smtClean="0">
              <a:latin typeface="Arial Bold" charset="0"/>
              <a:cs typeface="Arial Bold" charset="0"/>
            </a:endParaRPr>
          </a:p>
          <a:p>
            <a:pPr lvl="1">
              <a:spcAft>
                <a:spcPts val="800"/>
              </a:spcAft>
              <a:buFont typeface="Wingdings" pitchFamily="2" charset="2"/>
              <a:buChar char="§"/>
            </a:pPr>
            <a:endParaRPr lang="en-US" dirty="0" smtClean="0"/>
          </a:p>
          <a:p>
            <a:pPr marL="57150" indent="0" algn="ctr">
              <a:spcAft>
                <a:spcPts val="800"/>
              </a:spcAft>
              <a:buNone/>
            </a:pPr>
            <a:endParaRPr lang="en-US" sz="1800" b="1" i="1" dirty="0" smtClean="0"/>
          </a:p>
          <a:p>
            <a:pPr marL="57150" indent="0" algn="ctr">
              <a:spcAft>
                <a:spcPts val="800"/>
              </a:spcAft>
              <a:buNone/>
            </a:pPr>
            <a:endParaRPr lang="en-US" sz="1800" b="1" i="1" dirty="0" smtClean="0"/>
          </a:p>
        </p:txBody>
      </p:sp>
      <p:sp>
        <p:nvSpPr>
          <p:cNvPr id="4" name="Slide Number Placeholder 3"/>
          <p:cNvSpPr>
            <a:spLocks noGrp="1"/>
          </p:cNvSpPr>
          <p:nvPr>
            <p:ph type="sldNum" sz="quarter" idx="10"/>
          </p:nvPr>
        </p:nvSpPr>
        <p:spPr/>
        <p:txBody>
          <a:bodyPr/>
          <a:lstStyle/>
          <a:p>
            <a:fld id="{978D0963-6E14-4163-91D8-483C340BD6A4}" type="slidenum">
              <a:rPr lang="en-US" smtClean="0"/>
              <a:pPr/>
              <a:t>3</a:t>
            </a:fld>
            <a:endParaRPr lang="en-US"/>
          </a:p>
        </p:txBody>
      </p:sp>
    </p:spTree>
    <p:extLst>
      <p:ext uri="{BB962C8B-B14F-4D97-AF65-F5344CB8AC3E}">
        <p14:creationId xmlns:p14="http://schemas.microsoft.com/office/powerpoint/2010/main" val="1934800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D0963-6E14-4163-91D8-483C340BD6A4}" type="slidenum">
              <a:rPr lang="en-US" smtClean="0"/>
              <a:pPr/>
              <a:t>30</a:t>
            </a:fld>
            <a:endParaRPr lang="en-US"/>
          </a:p>
        </p:txBody>
      </p:sp>
    </p:spTree>
    <p:extLst>
      <p:ext uri="{BB962C8B-B14F-4D97-AF65-F5344CB8AC3E}">
        <p14:creationId xmlns:p14="http://schemas.microsoft.com/office/powerpoint/2010/main" val="3987858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Wingdings" pitchFamily="2" charset="2"/>
              <a:buNone/>
            </a:pPr>
            <a:r>
              <a:rPr lang="en-US" sz="1600" b="1" dirty="0" smtClean="0"/>
              <a:t>Case Study – </a:t>
            </a:r>
            <a:r>
              <a:rPr lang="en-US" sz="1600" b="1" dirty="0" err="1" smtClean="0"/>
              <a:t>Wartsila</a:t>
            </a:r>
            <a:r>
              <a:rPr lang="en-US" sz="1600" b="1" dirty="0" smtClean="0"/>
              <a:t> 12V46 Crankshaft Replacement</a:t>
            </a:r>
          </a:p>
          <a:p>
            <a:pPr>
              <a:buFont typeface="Wingdings" pitchFamily="2" charset="2"/>
              <a:buChar char="§"/>
            </a:pPr>
            <a:r>
              <a:rPr lang="en-US" dirty="0" smtClean="0"/>
              <a:t>Royal Caribbean cruise vessel experienced major crankshaft failure</a:t>
            </a:r>
          </a:p>
          <a:p>
            <a:pPr>
              <a:buFont typeface="Wingdings" pitchFamily="2" charset="2"/>
              <a:buChar char="§"/>
            </a:pPr>
            <a:r>
              <a:rPr lang="en-US" dirty="0" smtClean="0"/>
              <a:t>Crankshaft was correctly condemned by OEM due to deep cracks</a:t>
            </a:r>
          </a:p>
          <a:p>
            <a:pPr>
              <a:buFont typeface="Wingdings" pitchFamily="2" charset="2"/>
              <a:buChar char="§"/>
            </a:pPr>
            <a:r>
              <a:rPr lang="en-US" dirty="0" smtClean="0"/>
              <a:t>Engine was determined to require line boring due to excessive heat transfer</a:t>
            </a:r>
          </a:p>
          <a:p>
            <a:pPr>
              <a:buFont typeface="Wingdings" pitchFamily="2" charset="2"/>
              <a:buChar char="§"/>
            </a:pPr>
            <a:r>
              <a:rPr lang="en-US" dirty="0" smtClean="0"/>
              <a:t>Cruise ship had full schedule with no options for delay</a:t>
            </a:r>
          </a:p>
          <a:p>
            <a:pPr>
              <a:buFont typeface="Wingdings" pitchFamily="2" charset="2"/>
              <a:buChar char="§"/>
            </a:pPr>
            <a:r>
              <a:rPr lang="en-US" dirty="0" err="1" smtClean="0"/>
              <a:t>Goltens</a:t>
            </a:r>
            <a:r>
              <a:rPr lang="en-US" dirty="0" smtClean="0"/>
              <a:t> evaluated the project and was invited to bid versus the OEM</a:t>
            </a:r>
          </a:p>
          <a:p>
            <a:pPr>
              <a:buFont typeface="Wingdings" pitchFamily="2" charset="2"/>
              <a:buChar char="§"/>
            </a:pPr>
            <a:r>
              <a:rPr lang="en-US" dirty="0" err="1" smtClean="0"/>
              <a:t>Goltens</a:t>
            </a:r>
            <a:r>
              <a:rPr lang="en-US" dirty="0" smtClean="0"/>
              <a:t> performed detailed evaluation of the project to determine route, timing and </a:t>
            </a:r>
            <a:r>
              <a:rPr lang="en-US" dirty="0" err="1" smtClean="0"/>
              <a:t>logisitics</a:t>
            </a:r>
            <a:r>
              <a:rPr lang="en-US" dirty="0" smtClean="0"/>
              <a:t> for </a:t>
            </a:r>
            <a:r>
              <a:rPr lang="en-US" dirty="0" err="1" smtClean="0"/>
              <a:t>onloading</a:t>
            </a:r>
            <a:r>
              <a:rPr lang="en-US" dirty="0" smtClean="0"/>
              <a:t> the replacement shaft without interruption to operations</a:t>
            </a:r>
          </a:p>
          <a:p>
            <a:pPr>
              <a:buFont typeface="Wingdings" pitchFamily="2" charset="2"/>
              <a:buChar char="§"/>
            </a:pPr>
            <a:endParaRPr lang="en-US" dirty="0" smtClean="0"/>
          </a:p>
          <a:p>
            <a:pPr>
              <a:buFont typeface="Wingdings" pitchFamily="2" charset="2"/>
              <a:buChar char="§"/>
            </a:pPr>
            <a:endParaRPr lang="en-US" dirty="0" smtClean="0"/>
          </a:p>
          <a:p>
            <a:pPr>
              <a:buFont typeface="Wingdings" pitchFamily="2" charset="2"/>
              <a:buChar char="§"/>
            </a:pPr>
            <a:r>
              <a:rPr lang="en-US" dirty="0" smtClean="0"/>
              <a:t>Results:</a:t>
            </a:r>
          </a:p>
          <a:p>
            <a:pPr lvl="1">
              <a:buFont typeface="Wingdings" pitchFamily="2" charset="2"/>
              <a:buChar char="§"/>
            </a:pPr>
            <a:r>
              <a:rPr lang="en-US" dirty="0" smtClean="0"/>
              <a:t>As a result of careful planning, the job was completed with zero interruption to the vessel’s schedule</a:t>
            </a:r>
          </a:p>
          <a:p>
            <a:pPr lvl="1">
              <a:buFont typeface="Wingdings" pitchFamily="2" charset="2"/>
              <a:buChar char="§"/>
            </a:pPr>
            <a:r>
              <a:rPr lang="en-US" dirty="0" smtClean="0"/>
              <a:t>All repairs were approved by vessel’s class DNV</a:t>
            </a:r>
          </a:p>
          <a:p>
            <a:pPr lvl="1">
              <a:buFont typeface="Wingdings" pitchFamily="2" charset="2"/>
              <a:buChar char="§"/>
            </a:pPr>
            <a:r>
              <a:rPr lang="en-US" dirty="0" smtClean="0"/>
              <a:t>Major cost savings compared to the OEM are assumed to have been realized</a:t>
            </a:r>
          </a:p>
          <a:p>
            <a:pPr>
              <a:buFont typeface="Wingdings" pitchFamily="2" charset="2"/>
              <a:buChar char="§"/>
            </a:pPr>
            <a:endParaRPr lang="en-US" dirty="0" smtClean="0"/>
          </a:p>
          <a:p>
            <a:pPr>
              <a:buFont typeface="Wingdings" pitchFamily="2" charset="2"/>
              <a:buNone/>
            </a:pPr>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31</a:t>
            </a:fld>
            <a:endParaRPr lang="en-US"/>
          </a:p>
        </p:txBody>
      </p:sp>
    </p:spTree>
    <p:extLst>
      <p:ext uri="{BB962C8B-B14F-4D97-AF65-F5344CB8AC3E}">
        <p14:creationId xmlns:p14="http://schemas.microsoft.com/office/powerpoint/2010/main" val="3119961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Wingdings" pitchFamily="2" charset="2"/>
              <a:buNone/>
            </a:pPr>
            <a:r>
              <a:rPr lang="en-US" sz="1600" b="1" dirty="0" smtClean="0"/>
              <a:t>Case Study – </a:t>
            </a:r>
            <a:r>
              <a:rPr lang="en-US" sz="1600" b="1" dirty="0" err="1" smtClean="0"/>
              <a:t>Wartsila</a:t>
            </a:r>
            <a:r>
              <a:rPr lang="en-US" sz="1600" b="1" dirty="0" smtClean="0"/>
              <a:t> 12V46 Crankshaft Replacement</a:t>
            </a:r>
          </a:p>
          <a:p>
            <a:pPr>
              <a:buFont typeface="Wingdings" pitchFamily="2" charset="2"/>
              <a:buChar char="§"/>
            </a:pPr>
            <a:r>
              <a:rPr lang="en-US" dirty="0" smtClean="0"/>
              <a:t>Royal Caribbean cruise vessel experienced major crankshaft failure</a:t>
            </a:r>
          </a:p>
          <a:p>
            <a:pPr>
              <a:buFont typeface="Wingdings" pitchFamily="2" charset="2"/>
              <a:buChar char="§"/>
            </a:pPr>
            <a:r>
              <a:rPr lang="en-US" dirty="0" smtClean="0"/>
              <a:t>Crankshaft was correctly condemned by OEM due to deep cracks</a:t>
            </a:r>
          </a:p>
          <a:p>
            <a:pPr>
              <a:buFont typeface="Wingdings" pitchFamily="2" charset="2"/>
              <a:buChar char="§"/>
            </a:pPr>
            <a:r>
              <a:rPr lang="en-US" dirty="0" smtClean="0"/>
              <a:t>Engine was determined to require line boring due to excessive heat transfer</a:t>
            </a:r>
          </a:p>
          <a:p>
            <a:pPr>
              <a:buFont typeface="Wingdings" pitchFamily="2" charset="2"/>
              <a:buChar char="§"/>
            </a:pPr>
            <a:r>
              <a:rPr lang="en-US" dirty="0" smtClean="0"/>
              <a:t>Cruise ship had full schedule with no options for delay</a:t>
            </a:r>
          </a:p>
          <a:p>
            <a:pPr>
              <a:buFont typeface="Wingdings" pitchFamily="2" charset="2"/>
              <a:buChar char="§"/>
            </a:pPr>
            <a:r>
              <a:rPr lang="en-US" dirty="0" err="1" smtClean="0"/>
              <a:t>Goltens</a:t>
            </a:r>
            <a:r>
              <a:rPr lang="en-US" dirty="0" smtClean="0"/>
              <a:t> evaluated the project and was invited to bid versus the OEM</a:t>
            </a:r>
          </a:p>
          <a:p>
            <a:pPr>
              <a:buFont typeface="Wingdings" pitchFamily="2" charset="2"/>
              <a:buChar char="§"/>
            </a:pPr>
            <a:r>
              <a:rPr lang="en-US" dirty="0" err="1" smtClean="0"/>
              <a:t>Goltens</a:t>
            </a:r>
            <a:r>
              <a:rPr lang="en-US" dirty="0" smtClean="0"/>
              <a:t> performed detailed evaluation of the project to determine route, timing and </a:t>
            </a:r>
            <a:r>
              <a:rPr lang="en-US" dirty="0" err="1" smtClean="0"/>
              <a:t>logisitics</a:t>
            </a:r>
            <a:r>
              <a:rPr lang="en-US" dirty="0" smtClean="0"/>
              <a:t> for </a:t>
            </a:r>
            <a:r>
              <a:rPr lang="en-US" dirty="0" err="1" smtClean="0"/>
              <a:t>onloading</a:t>
            </a:r>
            <a:r>
              <a:rPr lang="en-US" dirty="0" smtClean="0"/>
              <a:t> the replacement shaft without interruption to operations</a:t>
            </a:r>
          </a:p>
          <a:p>
            <a:pPr>
              <a:buFont typeface="Wingdings" pitchFamily="2" charset="2"/>
              <a:buChar char="§"/>
            </a:pPr>
            <a:endParaRPr lang="en-US" dirty="0" smtClean="0"/>
          </a:p>
          <a:p>
            <a:pPr>
              <a:buFont typeface="Wingdings" pitchFamily="2" charset="2"/>
              <a:buChar char="§"/>
            </a:pPr>
            <a:endParaRPr lang="en-US" dirty="0" smtClean="0"/>
          </a:p>
          <a:p>
            <a:pPr>
              <a:buFont typeface="Wingdings" pitchFamily="2" charset="2"/>
              <a:buChar char="§"/>
            </a:pPr>
            <a:r>
              <a:rPr lang="en-US" dirty="0" smtClean="0"/>
              <a:t>Results:</a:t>
            </a:r>
          </a:p>
          <a:p>
            <a:pPr lvl="1">
              <a:buFont typeface="Wingdings" pitchFamily="2" charset="2"/>
              <a:buChar char="§"/>
            </a:pPr>
            <a:r>
              <a:rPr lang="en-US" dirty="0" smtClean="0"/>
              <a:t>As a result of careful planning, the job was completed with zero interruption to the vessel’s schedule</a:t>
            </a:r>
          </a:p>
          <a:p>
            <a:pPr lvl="1">
              <a:buFont typeface="Wingdings" pitchFamily="2" charset="2"/>
              <a:buChar char="§"/>
            </a:pPr>
            <a:r>
              <a:rPr lang="en-US" dirty="0" smtClean="0"/>
              <a:t>All repairs were approved by vessel’s class DNV</a:t>
            </a:r>
          </a:p>
          <a:p>
            <a:pPr lvl="1">
              <a:buFont typeface="Wingdings" pitchFamily="2" charset="2"/>
              <a:buChar char="§"/>
            </a:pPr>
            <a:r>
              <a:rPr lang="en-US" dirty="0" smtClean="0"/>
              <a:t>Major cost savings compared to the OEM are assumed to have been realized</a:t>
            </a:r>
          </a:p>
          <a:p>
            <a:pPr>
              <a:buFont typeface="Wingdings" pitchFamily="2" charset="2"/>
              <a:buChar char="§"/>
            </a:pPr>
            <a:endParaRPr lang="en-US" dirty="0" smtClean="0"/>
          </a:p>
          <a:p>
            <a:pPr>
              <a:buFont typeface="Wingdings" pitchFamily="2" charset="2"/>
              <a:buNone/>
            </a:pPr>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32</a:t>
            </a:fld>
            <a:endParaRPr lang="en-US"/>
          </a:p>
        </p:txBody>
      </p:sp>
    </p:spTree>
    <p:extLst>
      <p:ext uri="{BB962C8B-B14F-4D97-AF65-F5344CB8AC3E}">
        <p14:creationId xmlns:p14="http://schemas.microsoft.com/office/powerpoint/2010/main" val="3119961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buNone/>
            </a:pPr>
            <a:r>
              <a:rPr lang="en-US" sz="1800" b="1" dirty="0" smtClean="0"/>
              <a:t>Case Study – </a:t>
            </a:r>
            <a:r>
              <a:rPr lang="en-US" sz="1800" b="1" dirty="0" err="1" smtClean="0"/>
              <a:t>Wartsila</a:t>
            </a:r>
            <a:r>
              <a:rPr lang="en-US" sz="1800" b="1" dirty="0" smtClean="0"/>
              <a:t> 12V46DF Block Replacement</a:t>
            </a:r>
          </a:p>
          <a:p>
            <a:pPr>
              <a:buFont typeface="Wingdings" pitchFamily="2" charset="2"/>
              <a:buChar char="§"/>
            </a:pPr>
            <a:r>
              <a:rPr lang="en-US" sz="1800" dirty="0" smtClean="0"/>
              <a:t>Large </a:t>
            </a:r>
            <a:r>
              <a:rPr lang="en-US" sz="1800" dirty="0" err="1" smtClean="0"/>
              <a:t>powerplant</a:t>
            </a:r>
            <a:r>
              <a:rPr lang="en-US" sz="1800" dirty="0" smtClean="0"/>
              <a:t> in Bangladesh suffered major casualty resulting in requirement to replace the block</a:t>
            </a:r>
          </a:p>
          <a:p>
            <a:pPr>
              <a:buFont typeface="Wingdings" pitchFamily="2" charset="2"/>
              <a:buChar char="§"/>
            </a:pPr>
            <a:r>
              <a:rPr lang="en-US" sz="1800" dirty="0" smtClean="0"/>
              <a:t>Insurance underwriter contacted </a:t>
            </a:r>
            <a:r>
              <a:rPr lang="en-US" sz="1800" dirty="0" err="1" smtClean="0"/>
              <a:t>Goltens</a:t>
            </a:r>
            <a:r>
              <a:rPr lang="en-US" sz="1800" dirty="0" smtClean="0"/>
              <a:t> to propose a repair</a:t>
            </a:r>
          </a:p>
          <a:p>
            <a:pPr>
              <a:buFont typeface="Wingdings" pitchFamily="2" charset="2"/>
              <a:buChar char="§"/>
            </a:pPr>
            <a:r>
              <a:rPr lang="en-US" sz="1800" dirty="0" err="1" smtClean="0"/>
              <a:t>Goltens</a:t>
            </a:r>
            <a:r>
              <a:rPr lang="en-US" sz="1800" dirty="0" smtClean="0"/>
              <a:t> located suitable used block in Philippines that could be overhauled and converted to DF at fraction of the cost of new</a:t>
            </a:r>
          </a:p>
          <a:p>
            <a:pPr>
              <a:buFont typeface="Wingdings" pitchFamily="2" charset="2"/>
              <a:buChar char="§"/>
            </a:pPr>
            <a:r>
              <a:rPr lang="en-US" sz="1800" dirty="0" smtClean="0"/>
              <a:t>Timeline and costs were accepted and </a:t>
            </a:r>
            <a:r>
              <a:rPr lang="en-US" sz="1800" dirty="0" err="1" smtClean="0"/>
              <a:t>Goltens</a:t>
            </a:r>
            <a:r>
              <a:rPr lang="en-US" sz="1800" dirty="0" smtClean="0"/>
              <a:t> was awarded the job</a:t>
            </a:r>
          </a:p>
        </p:txBody>
      </p:sp>
      <p:sp>
        <p:nvSpPr>
          <p:cNvPr id="4" name="Slide Number Placeholder 3"/>
          <p:cNvSpPr>
            <a:spLocks noGrp="1"/>
          </p:cNvSpPr>
          <p:nvPr>
            <p:ph type="sldNum" sz="quarter" idx="10"/>
          </p:nvPr>
        </p:nvSpPr>
        <p:spPr/>
        <p:txBody>
          <a:bodyPr/>
          <a:lstStyle/>
          <a:p>
            <a:fld id="{978D0963-6E14-4163-91D8-483C340BD6A4}" type="slidenum">
              <a:rPr lang="en-US" smtClean="0"/>
              <a:pPr/>
              <a:t>33</a:t>
            </a:fld>
            <a:endParaRPr lang="en-US"/>
          </a:p>
        </p:txBody>
      </p:sp>
    </p:spTree>
    <p:extLst>
      <p:ext uri="{BB962C8B-B14F-4D97-AF65-F5344CB8AC3E}">
        <p14:creationId xmlns:p14="http://schemas.microsoft.com/office/powerpoint/2010/main" val="3119961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D0963-6E14-4163-91D8-483C340BD6A4}" type="slidenum">
              <a:rPr lang="en-US" smtClean="0"/>
              <a:pPr/>
              <a:t>34</a:t>
            </a:fld>
            <a:endParaRPr lang="en-US"/>
          </a:p>
        </p:txBody>
      </p:sp>
    </p:spTree>
    <p:extLst>
      <p:ext uri="{BB962C8B-B14F-4D97-AF65-F5344CB8AC3E}">
        <p14:creationId xmlns:p14="http://schemas.microsoft.com/office/powerpoint/2010/main" val="1623798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Font typeface="Wingdings" pitchFamily="2" charset="2"/>
              <a:buChar char="§"/>
            </a:pPr>
            <a:r>
              <a:rPr lang="en-US" dirty="0" smtClean="0"/>
              <a:t>Through </a:t>
            </a:r>
            <a:r>
              <a:rPr lang="en-US" dirty="0" err="1" smtClean="0"/>
              <a:t>Goltens</a:t>
            </a:r>
            <a:r>
              <a:rPr lang="en-US" dirty="0" smtClean="0"/>
              <a:t>’ worldwide network we are very often able to source secondhand, class stamped components at a fraction of the cost of new from the OEM:</a:t>
            </a:r>
          </a:p>
          <a:p>
            <a:pPr lvl="1">
              <a:buFont typeface="Wingdings" pitchFamily="2" charset="2"/>
              <a:buChar char="§"/>
            </a:pPr>
            <a:r>
              <a:rPr lang="en-US" dirty="0" smtClean="0"/>
              <a:t>Crankshafts</a:t>
            </a:r>
          </a:p>
          <a:p>
            <a:pPr lvl="1">
              <a:buFont typeface="Wingdings" pitchFamily="2" charset="2"/>
              <a:buChar char="§"/>
            </a:pPr>
            <a:r>
              <a:rPr lang="en-US" dirty="0" smtClean="0"/>
              <a:t>Blocks</a:t>
            </a:r>
          </a:p>
          <a:p>
            <a:pPr lvl="1">
              <a:buFont typeface="Wingdings" pitchFamily="2" charset="2"/>
              <a:buChar char="§"/>
            </a:pPr>
            <a:r>
              <a:rPr lang="en-US" dirty="0" smtClean="0"/>
              <a:t>Bedplates</a:t>
            </a:r>
          </a:p>
          <a:p>
            <a:pPr>
              <a:buFont typeface="Wingdings" pitchFamily="2" charset="2"/>
              <a:buChar char="§"/>
            </a:pPr>
            <a:r>
              <a:rPr lang="en-US" dirty="0" smtClean="0"/>
              <a:t>Additionally, </a:t>
            </a:r>
            <a:r>
              <a:rPr lang="en-US" dirty="0" err="1" smtClean="0"/>
              <a:t>Goltens</a:t>
            </a:r>
            <a:r>
              <a:rPr lang="en-US" dirty="0" smtClean="0"/>
              <a:t> can supply high quality, replacement engine spares for a wide range of engine types.</a:t>
            </a:r>
          </a:p>
          <a:p>
            <a:pPr lvl="1">
              <a:buFont typeface="Wingdings" pitchFamily="2" charset="2"/>
              <a:buChar char="§"/>
            </a:pPr>
            <a:r>
              <a:rPr lang="en-US" dirty="0" smtClean="0"/>
              <a:t>Pistons</a:t>
            </a:r>
          </a:p>
          <a:p>
            <a:pPr lvl="1">
              <a:buFont typeface="Wingdings" pitchFamily="2" charset="2"/>
              <a:buChar char="§"/>
            </a:pPr>
            <a:r>
              <a:rPr lang="en-US" dirty="0" smtClean="0"/>
              <a:t>Con Rods</a:t>
            </a:r>
          </a:p>
          <a:p>
            <a:pPr lvl="1">
              <a:buFont typeface="Wingdings" pitchFamily="2" charset="2"/>
              <a:buChar char="§"/>
            </a:pPr>
            <a:r>
              <a:rPr lang="en-US" dirty="0" smtClean="0"/>
              <a:t>Bearings</a:t>
            </a:r>
          </a:p>
          <a:p>
            <a:pPr lvl="1">
              <a:buFont typeface="Wingdings" pitchFamily="2" charset="2"/>
              <a:buChar char="§"/>
            </a:pPr>
            <a:r>
              <a:rPr lang="en-US" dirty="0" smtClean="0"/>
              <a:t>Other repair parts</a:t>
            </a:r>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35</a:t>
            </a:fld>
            <a:endParaRPr lang="en-US"/>
          </a:p>
        </p:txBody>
      </p:sp>
    </p:spTree>
    <p:extLst>
      <p:ext uri="{BB962C8B-B14F-4D97-AF65-F5344CB8AC3E}">
        <p14:creationId xmlns:p14="http://schemas.microsoft.com/office/powerpoint/2010/main" val="1711319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Font typeface="Wingdings" pitchFamily="2" charset="2"/>
              <a:buChar char="§"/>
            </a:pPr>
            <a:r>
              <a:rPr lang="en-US" dirty="0" smtClean="0"/>
              <a:t>Warranty - </a:t>
            </a:r>
            <a:r>
              <a:rPr lang="en-US" dirty="0" err="1" smtClean="0"/>
              <a:t>Goltens</a:t>
            </a:r>
            <a:r>
              <a:rPr lang="en-US" dirty="0" smtClean="0"/>
              <a:t> will match the warranty provided by the engine manufacturer for the parts it supplies and the services it performs.</a:t>
            </a:r>
          </a:p>
          <a:p>
            <a:pPr lvl="1">
              <a:buFont typeface="Wingdings" pitchFamily="2" charset="2"/>
              <a:buChar char="§"/>
            </a:pPr>
            <a:r>
              <a:rPr lang="en-US" dirty="0" err="1" smtClean="0"/>
              <a:t>Goltens</a:t>
            </a:r>
            <a:r>
              <a:rPr lang="en-US" dirty="0" smtClean="0"/>
              <a:t> will provide the same warranty for its repairs whether the maker supplies the spares or </a:t>
            </a:r>
            <a:r>
              <a:rPr lang="en-US" dirty="0" err="1" smtClean="0"/>
              <a:t>Goltens</a:t>
            </a:r>
            <a:r>
              <a:rPr lang="en-US" dirty="0" smtClean="0"/>
              <a:t> supplies </a:t>
            </a:r>
          </a:p>
          <a:p>
            <a:pPr>
              <a:buFont typeface="Wingdings" pitchFamily="2" charset="2"/>
              <a:buChar char="§"/>
            </a:pPr>
            <a:r>
              <a:rPr lang="en-US" dirty="0" smtClean="0"/>
              <a:t>Insurance - </a:t>
            </a:r>
            <a:r>
              <a:rPr lang="en-US" dirty="0" err="1" smtClean="0"/>
              <a:t>Goltens</a:t>
            </a:r>
            <a:r>
              <a:rPr lang="en-US" dirty="0" smtClean="0"/>
              <a:t> is fully insured with a $20M Marine General Liability policy that covers consequential damages resulting from our work</a:t>
            </a:r>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36</a:t>
            </a:fld>
            <a:endParaRPr lang="en-US"/>
          </a:p>
        </p:txBody>
      </p:sp>
    </p:spTree>
    <p:extLst>
      <p:ext uri="{BB962C8B-B14F-4D97-AF65-F5344CB8AC3E}">
        <p14:creationId xmlns:p14="http://schemas.microsoft.com/office/powerpoint/2010/main" val="1711319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D0963-6E14-4163-91D8-483C340BD6A4}" type="slidenum">
              <a:rPr lang="en-US" smtClean="0"/>
              <a:pPr/>
              <a:t>37</a:t>
            </a:fld>
            <a:endParaRPr lang="en-US"/>
          </a:p>
        </p:txBody>
      </p:sp>
    </p:spTree>
    <p:extLst>
      <p:ext uri="{BB962C8B-B14F-4D97-AF65-F5344CB8AC3E}">
        <p14:creationId xmlns:p14="http://schemas.microsoft.com/office/powerpoint/2010/main" val="1371947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D0963-6E14-4163-91D8-483C340BD6A4}" type="slidenum">
              <a:rPr lang="en-US" smtClean="0"/>
              <a:pPr/>
              <a:t>38</a:t>
            </a:fld>
            <a:endParaRPr lang="en-US"/>
          </a:p>
        </p:txBody>
      </p:sp>
    </p:spTree>
    <p:extLst>
      <p:ext uri="{BB962C8B-B14F-4D97-AF65-F5344CB8AC3E}">
        <p14:creationId xmlns:p14="http://schemas.microsoft.com/office/powerpoint/2010/main" val="73449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520700" indent="-342900">
              <a:buFont typeface="Wingdings" pitchFamily="2" charset="2"/>
              <a:buChar char="§"/>
            </a:pPr>
            <a:r>
              <a:rPr lang="en-US" sz="1800" dirty="0" smtClean="0"/>
              <a:t>Crankshaft Repairs</a:t>
            </a:r>
          </a:p>
          <a:p>
            <a:pPr marL="930275" lvl="1" indent="-342900">
              <a:buFont typeface="Wingdings" pitchFamily="2" charset="2"/>
              <a:buChar char="§"/>
            </a:pPr>
            <a:r>
              <a:rPr lang="en-US" dirty="0" smtClean="0"/>
              <a:t>Crankshaft Journal Machining</a:t>
            </a:r>
          </a:p>
          <a:p>
            <a:pPr marL="930275" lvl="1" indent="-342900">
              <a:buFont typeface="Wingdings" pitchFamily="2" charset="2"/>
              <a:buChar char="§"/>
            </a:pPr>
            <a:r>
              <a:rPr lang="en-US" dirty="0" smtClean="0"/>
              <a:t>Crankshaft Journal Annealing (GL, LR, IRS approved) – to reduce excessive hardness</a:t>
            </a:r>
          </a:p>
          <a:p>
            <a:pPr marL="930275" lvl="1" indent="-342900">
              <a:buFont typeface="Wingdings" pitchFamily="2" charset="2"/>
              <a:buChar char="§"/>
            </a:pPr>
            <a:r>
              <a:rPr lang="en-US" dirty="0" smtClean="0"/>
              <a:t>Crankshaft straightening/untwisting</a:t>
            </a:r>
          </a:p>
          <a:p>
            <a:pPr marL="520700" indent="-342900">
              <a:buFont typeface="Wingdings" pitchFamily="2" charset="2"/>
              <a:buChar char="§"/>
            </a:pPr>
            <a:r>
              <a:rPr lang="en-US" sz="1800" dirty="0" smtClean="0"/>
              <a:t>Metal Stitching of engine blocks/bedplates</a:t>
            </a:r>
          </a:p>
          <a:p>
            <a:pPr marL="520700" indent="-342900">
              <a:buFont typeface="Wingdings" pitchFamily="2" charset="2"/>
              <a:buChar char="§"/>
            </a:pPr>
            <a:r>
              <a:rPr lang="en-US" sz="1800" dirty="0" smtClean="0"/>
              <a:t>Line boring of engines (multiple and single bore) </a:t>
            </a:r>
          </a:p>
          <a:p>
            <a:pPr marL="520700" indent="-342900">
              <a:buFont typeface="Wingdings" pitchFamily="2" charset="2"/>
              <a:buChar char="§"/>
            </a:pPr>
            <a:r>
              <a:rPr lang="en-US" sz="1800" dirty="0" smtClean="0"/>
              <a:t>Boring of Stern Tubes for vessels</a:t>
            </a:r>
          </a:p>
          <a:p>
            <a:pPr marL="520700" indent="-342900">
              <a:buFont typeface="Wingdings" pitchFamily="2" charset="2"/>
              <a:buChar char="§"/>
            </a:pPr>
            <a:r>
              <a:rPr lang="en-US" sz="1800" dirty="0" smtClean="0"/>
              <a:t>Large and small scale surface machining (flange facing and XYZ milling)</a:t>
            </a:r>
          </a:p>
          <a:p>
            <a:pPr marL="520700" indent="-342900">
              <a:spcAft>
                <a:spcPts val="600"/>
              </a:spcAft>
              <a:buFont typeface="Wingdings" pitchFamily="2" charset="2"/>
              <a:buChar char="§"/>
            </a:pPr>
            <a:r>
              <a:rPr lang="en-US" sz="1800" dirty="0" smtClean="0"/>
              <a:t>Laser Alignment services</a:t>
            </a:r>
            <a:endParaRPr lang="en-US" sz="1800"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4</a:t>
            </a:fld>
            <a:endParaRPr lang="en-US"/>
          </a:p>
        </p:txBody>
      </p:sp>
    </p:spTree>
    <p:extLst>
      <p:ext uri="{BB962C8B-B14F-4D97-AF65-F5344CB8AC3E}">
        <p14:creationId xmlns:p14="http://schemas.microsoft.com/office/powerpoint/2010/main" val="1934800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lvl="1">
              <a:spcAft>
                <a:spcPts val="400"/>
              </a:spcAft>
              <a:buFont typeface="Wingdings" pitchFamily="2" charset="2"/>
              <a:buChar char="§"/>
            </a:pPr>
            <a:r>
              <a:rPr lang="en-US" sz="1800" dirty="0" smtClean="0"/>
              <a:t>Operate over 25 locations in 15 countries </a:t>
            </a:r>
          </a:p>
          <a:p>
            <a:pPr lvl="0">
              <a:spcAft>
                <a:spcPts val="400"/>
              </a:spcAft>
              <a:buFont typeface="Wingdings" pitchFamily="2" charset="2"/>
              <a:buNone/>
            </a:pPr>
            <a:r>
              <a:rPr lang="en-US" sz="1800" b="1" dirty="0" smtClean="0"/>
              <a:t>INDUSTREIS SERVED</a:t>
            </a:r>
            <a:r>
              <a:rPr lang="en-US" sz="1800" dirty="0" smtClean="0"/>
              <a:t>:</a:t>
            </a:r>
          </a:p>
          <a:p>
            <a:pPr lvl="1">
              <a:buFont typeface="Wingdings" pitchFamily="2" charset="2"/>
              <a:buChar char="§"/>
            </a:pPr>
            <a:r>
              <a:rPr lang="en-US" sz="2000" dirty="0" smtClean="0"/>
              <a:t>Marine</a:t>
            </a:r>
          </a:p>
          <a:p>
            <a:pPr lvl="1">
              <a:buFont typeface="Wingdings" pitchFamily="2" charset="2"/>
              <a:buChar char="§"/>
            </a:pPr>
            <a:r>
              <a:rPr lang="en-US" sz="2000" dirty="0" smtClean="0"/>
              <a:t>Offshore Oil &amp; Gas</a:t>
            </a:r>
          </a:p>
          <a:p>
            <a:pPr lvl="1">
              <a:buFont typeface="Wingdings" pitchFamily="2" charset="2"/>
              <a:buChar char="§"/>
            </a:pPr>
            <a:r>
              <a:rPr lang="en-US" sz="2000" dirty="0" smtClean="0"/>
              <a:t>Stationary Power (Diesel, Natural Gas and Steam)</a:t>
            </a:r>
          </a:p>
          <a:p>
            <a:pPr lvl="1">
              <a:buFont typeface="Wingdings" pitchFamily="2" charset="2"/>
              <a:buChar char="§"/>
            </a:pPr>
            <a:r>
              <a:rPr lang="en-US" sz="2000" dirty="0" smtClean="0"/>
              <a:t>Petrochemical/Refineries</a:t>
            </a:r>
          </a:p>
          <a:p>
            <a:pPr lvl="1">
              <a:buFont typeface="Wingdings" pitchFamily="2" charset="2"/>
              <a:buChar char="§"/>
            </a:pPr>
            <a:r>
              <a:rPr lang="en-US" sz="2000" dirty="0" smtClean="0"/>
              <a:t>Mining</a:t>
            </a:r>
          </a:p>
          <a:p>
            <a:pPr lvl="1">
              <a:buFont typeface="Wingdings" pitchFamily="2" charset="2"/>
              <a:buChar char="§"/>
            </a:pPr>
            <a:r>
              <a:rPr lang="en-US" sz="2000" dirty="0" smtClean="0"/>
              <a:t>Shipyards/Shipbuilding (Commercial and Military)</a:t>
            </a:r>
          </a:p>
          <a:p>
            <a:pPr lvl="1">
              <a:buFont typeface="Wingdings" pitchFamily="2" charset="2"/>
              <a:buChar char="§"/>
            </a:pPr>
            <a:r>
              <a:rPr lang="en-US" sz="2000" dirty="0" smtClean="0"/>
              <a:t>Hydro-Electric Power</a:t>
            </a:r>
          </a:p>
          <a:p>
            <a:pPr lvl="1">
              <a:buFont typeface="Wingdings" pitchFamily="2" charset="2"/>
              <a:buChar char="§"/>
            </a:pPr>
            <a:r>
              <a:rPr lang="en-US" sz="2000" dirty="0" smtClean="0"/>
              <a:t>Wind Power</a:t>
            </a:r>
          </a:p>
          <a:p>
            <a:pPr lvl="1">
              <a:buFont typeface="Wingdings" pitchFamily="2" charset="2"/>
              <a:buChar char="§"/>
            </a:pPr>
            <a:r>
              <a:rPr lang="en-US" sz="2000" dirty="0" smtClean="0"/>
              <a:t>Manufacturing/Other Industrial</a:t>
            </a:r>
            <a:endParaRPr lang="en-US" dirty="0" smtClean="0"/>
          </a:p>
          <a:p>
            <a:pPr marL="466725" lvl="1" indent="0">
              <a:buNone/>
            </a:pPr>
            <a:endParaRPr lang="en-US" dirty="0" smtClean="0"/>
          </a:p>
          <a:p>
            <a:pPr lvl="1">
              <a:spcAft>
                <a:spcPts val="400"/>
              </a:spcAft>
              <a:buFont typeface="Wingdings" pitchFamily="2" charset="2"/>
              <a:buChar char="§"/>
            </a:pPr>
            <a:endParaRPr lang="en-US" sz="1800" dirty="0" smtClean="0"/>
          </a:p>
        </p:txBody>
      </p:sp>
      <p:sp>
        <p:nvSpPr>
          <p:cNvPr id="4" name="Slide Number Placeholder 3"/>
          <p:cNvSpPr>
            <a:spLocks noGrp="1"/>
          </p:cNvSpPr>
          <p:nvPr>
            <p:ph type="sldNum" sz="quarter" idx="10"/>
          </p:nvPr>
        </p:nvSpPr>
        <p:spPr/>
        <p:txBody>
          <a:bodyPr/>
          <a:lstStyle/>
          <a:p>
            <a:fld id="{978D0963-6E14-4163-91D8-483C340BD6A4}" type="slidenum">
              <a:rPr lang="en-US" smtClean="0"/>
              <a:pPr/>
              <a:t>5</a:t>
            </a:fld>
            <a:endParaRPr lang="en-US"/>
          </a:p>
        </p:txBody>
      </p:sp>
    </p:spTree>
    <p:extLst>
      <p:ext uri="{BB962C8B-B14F-4D97-AF65-F5344CB8AC3E}">
        <p14:creationId xmlns:p14="http://schemas.microsoft.com/office/powerpoint/2010/main" val="1934800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spcBef>
                <a:spcPct val="20000"/>
              </a:spcBef>
              <a:buClr>
                <a:schemeClr val="tx2"/>
              </a:buClr>
              <a:buFont typeface="Lucida Grande" charset="0"/>
              <a:buChar char="◼"/>
              <a:defRPr/>
            </a:pPr>
            <a:r>
              <a:rPr lang="en-US" sz="1600" dirty="0" err="1" smtClean="0">
                <a:latin typeface="Arial Bold" charset="0"/>
              </a:rPr>
              <a:t>Goltens</a:t>
            </a:r>
            <a:r>
              <a:rPr lang="en-US" sz="1600" dirty="0" smtClean="0">
                <a:latin typeface="Arial Bold" charset="0"/>
              </a:rPr>
              <a:t>’ diesel engine service cover the full range of diesel engines and many engine makers and manufacturers trust </a:t>
            </a:r>
            <a:r>
              <a:rPr lang="en-US" sz="1600" dirty="0" err="1" smtClean="0">
                <a:latin typeface="Arial Bold" charset="0"/>
              </a:rPr>
              <a:t>Goltens</a:t>
            </a:r>
            <a:r>
              <a:rPr lang="en-US" sz="1600" dirty="0" smtClean="0">
                <a:latin typeface="Arial Bold" charset="0"/>
              </a:rPr>
              <a:t>:</a:t>
            </a:r>
          </a:p>
          <a:p>
            <a:pPr lvl="1" eaLnBrk="1" hangingPunct="1">
              <a:spcBef>
                <a:spcPct val="20000"/>
              </a:spcBef>
              <a:buFont typeface="Arial" charset="0"/>
              <a:buChar char="–"/>
              <a:defRPr/>
            </a:pPr>
            <a:r>
              <a:rPr lang="en-US" sz="1500" dirty="0" smtClean="0">
                <a:latin typeface="Arial Bold" charset="0"/>
                <a:cs typeface="Arial Bold" charset="0"/>
              </a:rPr>
              <a:t>All medium and slow speed engines</a:t>
            </a:r>
          </a:p>
          <a:p>
            <a:pPr lvl="1" eaLnBrk="1" hangingPunct="1">
              <a:spcBef>
                <a:spcPct val="20000"/>
              </a:spcBef>
              <a:buFont typeface="Arial" charset="0"/>
              <a:buChar char="–"/>
              <a:defRPr/>
            </a:pPr>
            <a:r>
              <a:rPr lang="en-US" sz="1500" dirty="0" smtClean="0">
                <a:latin typeface="Arial Bold" charset="0"/>
                <a:cs typeface="Arial Bold" charset="0"/>
              </a:rPr>
              <a:t>Main propulsion</a:t>
            </a:r>
          </a:p>
          <a:p>
            <a:pPr lvl="1" eaLnBrk="1" hangingPunct="1">
              <a:spcBef>
                <a:spcPct val="20000"/>
              </a:spcBef>
              <a:buFont typeface="Arial" charset="0"/>
              <a:buChar char="–"/>
              <a:defRPr/>
            </a:pPr>
            <a:r>
              <a:rPr lang="en-US" sz="1500" dirty="0" smtClean="0">
                <a:latin typeface="Arial Bold" charset="0"/>
                <a:cs typeface="Arial Bold" charset="0"/>
              </a:rPr>
              <a:t>Auxiliary engines</a:t>
            </a:r>
          </a:p>
          <a:p>
            <a:pPr lvl="1" eaLnBrk="1" hangingPunct="1">
              <a:spcBef>
                <a:spcPct val="20000"/>
              </a:spcBef>
              <a:buFont typeface="Arial" charset="0"/>
              <a:buChar char="–"/>
              <a:defRPr/>
            </a:pPr>
            <a:r>
              <a:rPr lang="en-US" sz="1500" dirty="0" smtClean="0">
                <a:latin typeface="Arial Bold" charset="0"/>
                <a:cs typeface="Arial Bold" charset="0"/>
              </a:rPr>
              <a:t>Stationary engines</a:t>
            </a:r>
          </a:p>
          <a:p>
            <a:pPr lvl="1" eaLnBrk="1" hangingPunct="1">
              <a:spcBef>
                <a:spcPct val="20000"/>
              </a:spcBef>
              <a:buFont typeface="Arial" charset="0"/>
              <a:buChar char="–"/>
              <a:defRPr/>
            </a:pPr>
            <a:r>
              <a:rPr lang="en-US" sz="1500" dirty="0" smtClean="0">
                <a:latin typeface="Arial Bold" charset="0"/>
                <a:cs typeface="Arial Bold" charset="0"/>
              </a:rPr>
              <a:t>Skid mounted generator sets</a:t>
            </a:r>
          </a:p>
          <a:p>
            <a:pPr lvl="1" eaLnBrk="1" hangingPunct="1">
              <a:spcBef>
                <a:spcPct val="20000"/>
              </a:spcBef>
              <a:buFont typeface="Arial" charset="0"/>
              <a:buChar char="–"/>
              <a:defRPr/>
            </a:pPr>
            <a:r>
              <a:rPr lang="en-US" sz="1500" dirty="0" smtClean="0">
                <a:latin typeface="Arial Bold" charset="0"/>
                <a:cs typeface="Arial Bold" charset="0"/>
              </a:rPr>
              <a:t>Retrofit / new installations</a:t>
            </a:r>
          </a:p>
          <a:p>
            <a:pPr marL="466725" lvl="1" indent="0" eaLnBrk="1" hangingPunct="1">
              <a:spcBef>
                <a:spcPct val="20000"/>
              </a:spcBef>
              <a:defRPr/>
            </a:pPr>
            <a:endParaRPr lang="en-US" sz="1600" dirty="0" smtClean="0">
              <a:latin typeface="Arial Bold" charset="0"/>
              <a:cs typeface="Arial Bold" charset="0"/>
            </a:endParaRPr>
          </a:p>
          <a:p>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6</a:t>
            </a:fld>
            <a:endParaRPr lang="en-US"/>
          </a:p>
        </p:txBody>
      </p:sp>
    </p:spTree>
    <p:extLst>
      <p:ext uri="{BB962C8B-B14F-4D97-AF65-F5344CB8AC3E}">
        <p14:creationId xmlns:p14="http://schemas.microsoft.com/office/powerpoint/2010/main" val="104200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66725" rtl="0" eaLnBrk="1" fontAlgn="base" latinLnBrk="0" hangingPunct="1">
              <a:lnSpc>
                <a:spcPct val="100000"/>
              </a:lnSpc>
              <a:spcBef>
                <a:spcPct val="30000"/>
              </a:spcBef>
              <a:spcAft>
                <a:spcPct val="0"/>
              </a:spcAft>
              <a:buClrTx/>
              <a:buSzTx/>
              <a:buFontTx/>
              <a:buNone/>
              <a:tabLst/>
              <a:defRPr/>
            </a:pPr>
            <a:r>
              <a:rPr lang="en-US" dirty="0" smtClean="0">
                <a:solidFill>
                  <a:srgbClr val="FFFFFF"/>
                </a:solidFill>
                <a:latin typeface="Frutiger " charset="0"/>
              </a:rPr>
              <a:t>We are purely service driven &amp; focused on minimizing asset downtime for our customers</a:t>
            </a:r>
          </a:p>
          <a:p>
            <a:pPr marL="0" marR="0" indent="0" algn="l" defTabSz="466725" rtl="0" eaLnBrk="1" fontAlgn="base" latinLnBrk="0" hangingPunct="1">
              <a:lnSpc>
                <a:spcPct val="100000"/>
              </a:lnSpc>
              <a:spcBef>
                <a:spcPct val="30000"/>
              </a:spcBef>
              <a:spcAft>
                <a:spcPct val="0"/>
              </a:spcAft>
              <a:buClrTx/>
              <a:buSzTx/>
              <a:buFontTx/>
              <a:buNone/>
              <a:tabLst/>
              <a:defRPr/>
            </a:pPr>
            <a:r>
              <a:rPr lang="en-US" dirty="0" smtClean="0">
                <a:solidFill>
                  <a:srgbClr val="FFFFFF"/>
                </a:solidFill>
                <a:latin typeface="Frutiger " charset="0"/>
              </a:rPr>
              <a:t>We are not carrying stock that we need to turnover</a:t>
            </a:r>
            <a:endParaRPr lang="en-US" dirty="0" smtClean="0">
              <a:solidFill>
                <a:srgbClr val="FFFFFF"/>
              </a:solidFill>
              <a:latin typeface="Calibri" pitchFamily="34" charset="0"/>
            </a:endParaRPr>
          </a:p>
          <a:p>
            <a:pPr marL="0" marR="0" indent="0" algn="l" defTabSz="466725" rtl="0" eaLnBrk="1" fontAlgn="base" latinLnBrk="0" hangingPunct="1">
              <a:lnSpc>
                <a:spcPct val="100000"/>
              </a:lnSpc>
              <a:spcBef>
                <a:spcPct val="30000"/>
              </a:spcBef>
              <a:spcAft>
                <a:spcPct val="0"/>
              </a:spcAft>
              <a:buClrTx/>
              <a:buSzTx/>
              <a:buFontTx/>
              <a:buNone/>
              <a:tabLst/>
              <a:defRPr/>
            </a:pPr>
            <a:r>
              <a:rPr lang="en-US" dirty="0" smtClean="0">
                <a:solidFill>
                  <a:srgbClr val="FFFFFF"/>
                </a:solidFill>
                <a:latin typeface="Frutiger " charset="0"/>
              </a:rPr>
              <a:t>Our focus is on repair / not on replacement</a:t>
            </a:r>
          </a:p>
          <a:p>
            <a:pPr marL="0" marR="0" indent="0" algn="l" defTabSz="466725" rtl="0" eaLnBrk="1" fontAlgn="base" latinLnBrk="0" hangingPunct="1">
              <a:lnSpc>
                <a:spcPct val="100000"/>
              </a:lnSpc>
              <a:spcBef>
                <a:spcPct val="30000"/>
              </a:spcBef>
              <a:spcAft>
                <a:spcPct val="0"/>
              </a:spcAft>
              <a:buClrTx/>
              <a:buSzTx/>
              <a:buFontTx/>
              <a:buNone/>
              <a:tabLst/>
              <a:defRPr/>
            </a:pPr>
            <a:endParaRPr lang="en-US" dirty="0" smtClean="0">
              <a:solidFill>
                <a:srgbClr val="FFFFFF"/>
              </a:solidFill>
              <a:latin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7</a:t>
            </a:fld>
            <a:endParaRPr lang="en-US"/>
          </a:p>
        </p:txBody>
      </p:sp>
    </p:spTree>
    <p:extLst>
      <p:ext uri="{BB962C8B-B14F-4D97-AF65-F5344CB8AC3E}">
        <p14:creationId xmlns:p14="http://schemas.microsoft.com/office/powerpoint/2010/main" val="2102260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spcAft>
                <a:spcPts val="400"/>
              </a:spcAft>
              <a:buFont typeface="Wingdings" pitchFamily="2" charset="2"/>
              <a:buChar char="§"/>
            </a:pPr>
            <a:r>
              <a:rPr lang="en-US" dirty="0" smtClean="0"/>
              <a:t>Provide insight into alternative repair methods for major engine and crankshaft casualties as well as insight into  alternative sourcing for major components that cannot be repaired. </a:t>
            </a:r>
          </a:p>
          <a:p>
            <a:pPr>
              <a:spcAft>
                <a:spcPts val="400"/>
              </a:spcAft>
              <a:buFont typeface="Wingdings" pitchFamily="2" charset="2"/>
              <a:buChar char="§"/>
            </a:pPr>
            <a:r>
              <a:rPr lang="en-US" dirty="0" smtClean="0"/>
              <a:t>Highlight areas that are not presently approved or are resisted in the Marine marketplace that are driving insurance related repair costs and can be addressed</a:t>
            </a:r>
          </a:p>
          <a:p>
            <a:pPr>
              <a:buFont typeface="Wingdings" pitchFamily="2" charset="2"/>
              <a:buChar char="§"/>
            </a:pPr>
            <a:r>
              <a:rPr lang="en-US" dirty="0" smtClean="0"/>
              <a:t>Highlight behaviors that are driving higher insurance related repair costs</a:t>
            </a:r>
          </a:p>
          <a:p>
            <a:pPr>
              <a:buFont typeface="Wingdings" pitchFamily="2" charset="2"/>
              <a:buChar cha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78D0963-6E14-4163-91D8-483C340BD6A4}" type="slidenum">
              <a:rPr lang="en-US" smtClean="0"/>
              <a:pPr/>
              <a:t>8</a:t>
            </a:fld>
            <a:endParaRPr lang="en-US"/>
          </a:p>
        </p:txBody>
      </p:sp>
    </p:spTree>
    <p:extLst>
      <p:ext uri="{BB962C8B-B14F-4D97-AF65-F5344CB8AC3E}">
        <p14:creationId xmlns:p14="http://schemas.microsoft.com/office/powerpoint/2010/main" val="47831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a:bodyPr>
          <a:lstStyle/>
          <a:p>
            <a:pPr marL="466725" lvl="1" indent="0">
              <a:buFont typeface="Arial"/>
              <a:buNone/>
            </a:pPr>
            <a:r>
              <a:rPr lang="en-US" sz="1800" dirty="0" smtClean="0"/>
              <a:t>Owners –  </a:t>
            </a:r>
            <a:r>
              <a:rPr lang="en-US" sz="1500" dirty="0" smtClean="0"/>
              <a:t>Interested in minimizing down time of the vessel, obtaining quality repairs and optimizing associated repair costs </a:t>
            </a:r>
          </a:p>
          <a:p>
            <a:pPr marL="1220788" lvl="2" indent="-285750">
              <a:buFont typeface="Arial"/>
              <a:buChar char="•"/>
            </a:pPr>
            <a:r>
              <a:rPr lang="en-US" sz="1500" dirty="0" smtClean="0"/>
              <a:t>If insurance is paying, (depending on deductible and loss of hire insurance) the Maker is chosen </a:t>
            </a:r>
          </a:p>
          <a:p>
            <a:pPr marL="1220788" lvl="2" indent="-285750">
              <a:buFont typeface="Arial"/>
              <a:buChar char="•"/>
            </a:pPr>
            <a:r>
              <a:rPr lang="en-US" sz="1500" dirty="0" smtClean="0"/>
              <a:t>If owner is paying behavior is almost always different </a:t>
            </a:r>
          </a:p>
          <a:p>
            <a:pPr marL="466725" lvl="1" indent="0">
              <a:buFont typeface="Arial"/>
              <a:buNone/>
            </a:pPr>
            <a:r>
              <a:rPr lang="en-US" sz="2100" dirty="0" smtClean="0"/>
              <a:t>Class – </a:t>
            </a:r>
            <a:r>
              <a:rPr lang="en-US" sz="1500" dirty="0" smtClean="0"/>
              <a:t>Interested in ensuring repairs are completed in a safe and orderly manner – minimizing risk </a:t>
            </a:r>
          </a:p>
          <a:p>
            <a:pPr marL="466725" lvl="1" indent="0">
              <a:buFont typeface="Arial"/>
              <a:buNone/>
            </a:pPr>
            <a:r>
              <a:rPr lang="en-US" sz="1800" dirty="0" smtClean="0"/>
              <a:t>OEM/Maker – </a:t>
            </a:r>
          </a:p>
          <a:p>
            <a:pPr marL="1220788" lvl="2" indent="-285750">
              <a:buFont typeface="Arial"/>
              <a:buChar char="•"/>
            </a:pPr>
            <a:r>
              <a:rPr lang="en-US" sz="1400" dirty="0" smtClean="0"/>
              <a:t>Interested in restoring the owner to operation </a:t>
            </a:r>
          </a:p>
          <a:p>
            <a:pPr marL="1220788" lvl="2" indent="-285750">
              <a:buFont typeface="Arial"/>
              <a:buChar char="•"/>
            </a:pPr>
            <a:r>
              <a:rPr lang="en-US" sz="1400" dirty="0" smtClean="0"/>
              <a:t>Controlling the competitive environment - Leads to increased cost for customer/insurance</a:t>
            </a:r>
          </a:p>
          <a:p>
            <a:pPr marL="466725" lvl="1" indent="0">
              <a:buFont typeface="Arial"/>
              <a:buNone/>
            </a:pPr>
            <a:r>
              <a:rPr lang="en-US" sz="1800" dirty="0" smtClean="0"/>
              <a:t>Hull &amp; Machinery Underwriter – </a:t>
            </a:r>
            <a:r>
              <a:rPr lang="en-US" sz="1500" dirty="0" smtClean="0"/>
              <a:t>Interested in ensuring repairs are carried out in a cost effective manner limiting downrange risks (pay for the repair only once)</a:t>
            </a:r>
          </a:p>
          <a:p>
            <a:pPr marL="466725" lvl="1" indent="0">
              <a:buFont typeface="Arial"/>
              <a:buNone/>
            </a:pPr>
            <a:r>
              <a:rPr lang="en-US" sz="1800" dirty="0" smtClean="0"/>
              <a:t>Loss of Hire Underwriter – </a:t>
            </a:r>
            <a:r>
              <a:rPr lang="en-US" sz="1500" dirty="0" smtClean="0"/>
              <a:t>minimize off hire time</a:t>
            </a:r>
            <a:endParaRPr lang="en-US" sz="1800" dirty="0" smtClean="0"/>
          </a:p>
          <a:p>
            <a:pPr marL="638175" lvl="1" indent="-171450">
              <a:buFont typeface="Arial"/>
              <a:buChar char="•"/>
            </a:pPr>
            <a:endParaRPr lang="en-US" dirty="0"/>
          </a:p>
        </p:txBody>
      </p:sp>
      <p:sp>
        <p:nvSpPr>
          <p:cNvPr id="4" name="Slide Number Placeholder 3"/>
          <p:cNvSpPr>
            <a:spLocks noGrp="1"/>
          </p:cNvSpPr>
          <p:nvPr>
            <p:ph type="sldNum" sz="quarter" idx="10"/>
          </p:nvPr>
        </p:nvSpPr>
        <p:spPr/>
        <p:txBody>
          <a:bodyPr/>
          <a:lstStyle/>
          <a:p>
            <a:fld id="{978D0963-6E14-4163-91D8-483C340BD6A4}" type="slidenum">
              <a:rPr lang="en-US" smtClean="0"/>
              <a:pPr/>
              <a:t>9</a:t>
            </a:fld>
            <a:endParaRPr lang="en-US"/>
          </a:p>
        </p:txBody>
      </p:sp>
    </p:spTree>
    <p:extLst>
      <p:ext uri="{BB962C8B-B14F-4D97-AF65-F5344CB8AC3E}">
        <p14:creationId xmlns:p14="http://schemas.microsoft.com/office/powerpoint/2010/main" val="3423776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8" name="Rectangle 7"/>
          <p:cNvSpPr/>
          <p:nvPr userDrawn="1"/>
        </p:nvSpPr>
        <p:spPr>
          <a:xfrm>
            <a:off x="1682750" y="0"/>
            <a:ext cx="5054600" cy="6858000"/>
          </a:xfrm>
          <a:prstGeom prst="rect">
            <a:avLst/>
          </a:prstGeom>
          <a:solidFill>
            <a:srgbClr val="0035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93617" y="1067733"/>
            <a:ext cx="3277743" cy="1470025"/>
          </a:xfrm>
        </p:spPr>
        <p:txBody>
          <a:bodyPr>
            <a:normAutofit/>
          </a:bodyPr>
          <a:lstStyle>
            <a:lvl1pPr algn="l">
              <a:defRPr sz="2500">
                <a:solidFill>
                  <a:schemeClr val="bg1"/>
                </a:solidFill>
              </a:defRPr>
            </a:lvl1pPr>
          </a:lstStyle>
          <a:p>
            <a:r>
              <a:rPr lang="nb-NO" dirty="0" err="1" smtClean="0"/>
              <a:t>Click</a:t>
            </a:r>
            <a:r>
              <a:rPr lang="nb-NO" dirty="0" smtClean="0"/>
              <a:t> to </a:t>
            </a:r>
            <a:r>
              <a:rPr lang="nb-NO" dirty="0" err="1" smtClean="0"/>
              <a:t>edit</a:t>
            </a:r>
            <a:r>
              <a:rPr lang="nb-NO" dirty="0" smtClean="0"/>
              <a:t> Master </a:t>
            </a:r>
            <a:r>
              <a:rPr lang="nb-NO" dirty="0" err="1" smtClean="0"/>
              <a:t>titlestyle</a:t>
            </a:r>
            <a:endParaRPr lang="en-US" dirty="0"/>
          </a:p>
        </p:txBody>
      </p:sp>
      <p:sp>
        <p:nvSpPr>
          <p:cNvPr id="3" name="Subtitle 2"/>
          <p:cNvSpPr>
            <a:spLocks noGrp="1"/>
          </p:cNvSpPr>
          <p:nvPr>
            <p:ph type="subTitle" idx="1"/>
          </p:nvPr>
        </p:nvSpPr>
        <p:spPr>
          <a:xfrm>
            <a:off x="1875594" y="2823505"/>
            <a:ext cx="3295766" cy="1752600"/>
          </a:xfrm>
        </p:spPr>
        <p:txBody>
          <a:bodyPr/>
          <a:lstStyle>
            <a:lvl1pPr marL="0" indent="0" algn="l">
              <a:buNone/>
              <a:defRPr sz="1800">
                <a:solidFill>
                  <a:srgbClr val="92C5ED"/>
                </a:solidFill>
              </a:defRPr>
            </a:lvl1pPr>
            <a:lvl2pPr marL="467551" indent="0" algn="ctr">
              <a:buNone/>
              <a:defRPr>
                <a:solidFill>
                  <a:schemeClr val="tx1">
                    <a:tint val="75000"/>
                  </a:schemeClr>
                </a:solidFill>
              </a:defRPr>
            </a:lvl2pPr>
            <a:lvl3pPr marL="935102" indent="0" algn="ctr">
              <a:buNone/>
              <a:defRPr>
                <a:solidFill>
                  <a:schemeClr val="tx1">
                    <a:tint val="75000"/>
                  </a:schemeClr>
                </a:solidFill>
              </a:defRPr>
            </a:lvl3pPr>
            <a:lvl4pPr marL="1402653" indent="0" algn="ctr">
              <a:buNone/>
              <a:defRPr>
                <a:solidFill>
                  <a:schemeClr val="tx1">
                    <a:tint val="75000"/>
                  </a:schemeClr>
                </a:solidFill>
              </a:defRPr>
            </a:lvl4pPr>
            <a:lvl5pPr marL="1870204" indent="0" algn="ctr">
              <a:buNone/>
              <a:defRPr>
                <a:solidFill>
                  <a:schemeClr val="tx1">
                    <a:tint val="75000"/>
                  </a:schemeClr>
                </a:solidFill>
              </a:defRPr>
            </a:lvl5pPr>
            <a:lvl6pPr marL="2337755" indent="0" algn="ctr">
              <a:buNone/>
              <a:defRPr>
                <a:solidFill>
                  <a:schemeClr val="tx1">
                    <a:tint val="75000"/>
                  </a:schemeClr>
                </a:solidFill>
              </a:defRPr>
            </a:lvl6pPr>
            <a:lvl7pPr marL="2805306" indent="0" algn="ctr">
              <a:buNone/>
              <a:defRPr>
                <a:solidFill>
                  <a:schemeClr val="tx1">
                    <a:tint val="75000"/>
                  </a:schemeClr>
                </a:solidFill>
              </a:defRPr>
            </a:lvl7pPr>
            <a:lvl8pPr marL="3272857" indent="0" algn="ctr">
              <a:buNone/>
              <a:defRPr>
                <a:solidFill>
                  <a:schemeClr val="tx1">
                    <a:tint val="75000"/>
                  </a:schemeClr>
                </a:solidFill>
              </a:defRPr>
            </a:lvl8pPr>
            <a:lvl9pPr marL="3740408" indent="0" algn="ctr">
              <a:buNone/>
              <a:defRPr>
                <a:solidFill>
                  <a:schemeClr val="tx1">
                    <a:tint val="75000"/>
                  </a:schemeClr>
                </a:solidFill>
              </a:defRPr>
            </a:lvl9pPr>
          </a:lstStyle>
          <a:p>
            <a:r>
              <a:rPr lang="nb-NO" dirty="0" err="1" smtClean="0"/>
              <a:t>Click</a:t>
            </a:r>
            <a:r>
              <a:rPr lang="nb-NO" dirty="0" smtClean="0"/>
              <a:t> to </a:t>
            </a:r>
            <a:r>
              <a:rPr lang="nb-NO" dirty="0" err="1" smtClean="0"/>
              <a:t>edit</a:t>
            </a:r>
            <a:r>
              <a:rPr lang="nb-NO" dirty="0" smtClean="0"/>
              <a:t> Master </a:t>
            </a:r>
            <a:r>
              <a:rPr lang="nb-NO" dirty="0" err="1" smtClean="0"/>
              <a:t>subtitlestyle</a:t>
            </a:r>
            <a:endParaRPr lang="en-US" dirty="0"/>
          </a:p>
        </p:txBody>
      </p:sp>
      <p:sp>
        <p:nvSpPr>
          <p:cNvPr id="5" name="Rectangle 4"/>
          <p:cNvSpPr/>
          <p:nvPr userDrawn="1"/>
        </p:nvSpPr>
        <p:spPr>
          <a:xfrm>
            <a:off x="6692900" y="0"/>
            <a:ext cx="174625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6775450" y="0"/>
            <a:ext cx="158115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6864350" y="0"/>
            <a:ext cx="227965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fld id="{0DDAC918-ECB7-4F22-BBDF-EA184E265F14}" type="slidenum">
              <a:rPr lang="en-GB"/>
              <a:pPr/>
              <a:t>‹#›</a:t>
            </a:fld>
            <a:endParaRPr lang="en-GB"/>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0" y="135467"/>
            <a:ext cx="3276600" cy="660400"/>
          </a:xfrm>
        </p:spPr>
        <p:txBody>
          <a:bodyPr/>
          <a:lstStyle/>
          <a:p>
            <a:r>
              <a:rPr lang="nb-NO" dirty="0" err="1" smtClean="0"/>
              <a:t>Click</a:t>
            </a:r>
            <a:r>
              <a:rPr lang="nb-NO" dirty="0" smtClean="0"/>
              <a:t> to </a:t>
            </a:r>
            <a:r>
              <a:rPr lang="nb-NO" dirty="0" err="1" smtClean="0"/>
              <a:t>edit</a:t>
            </a:r>
            <a:r>
              <a:rPr lang="nb-NO" dirty="0" smtClean="0"/>
              <a:t> Master </a:t>
            </a:r>
            <a:r>
              <a:rPr lang="nb-NO" dirty="0" err="1" smtClean="0"/>
              <a:t>title</a:t>
            </a:r>
            <a:r>
              <a:rPr lang="nb-NO" dirty="0" smtClean="0"/>
              <a:t> style</a:t>
            </a:r>
            <a:endParaRPr lang="en-US" dirty="0"/>
          </a:p>
        </p:txBody>
      </p:sp>
      <p:sp>
        <p:nvSpPr>
          <p:cNvPr id="4" name="Content Placeholder 3"/>
          <p:cNvSpPr>
            <a:spLocks noGrp="1"/>
          </p:cNvSpPr>
          <p:nvPr>
            <p:ph sz="half" idx="2"/>
          </p:nvPr>
        </p:nvSpPr>
        <p:spPr>
          <a:xfrm>
            <a:off x="5727700" y="1600203"/>
            <a:ext cx="3079750" cy="4525963"/>
          </a:xfrm>
        </p:spPr>
        <p:txBody>
          <a:bodyPr>
            <a:normAutofit/>
          </a:bodyPr>
          <a:lstStyle>
            <a:lvl1pPr>
              <a:defRPr sz="1600"/>
            </a:lvl1pPr>
            <a:lvl2pPr>
              <a:defRPr sz="1400"/>
            </a:lvl2pPr>
            <a:lvl3pPr>
              <a:defRPr sz="1200"/>
            </a:lvl3pPr>
            <a:lvl4pPr>
              <a:defRPr sz="1100"/>
            </a:lvl4pPr>
            <a:lvl5pPr>
              <a:defRPr sz="1100"/>
            </a:lvl5pPr>
            <a:lvl6pPr>
              <a:defRPr sz="1900"/>
            </a:lvl6pPr>
            <a:lvl7pPr>
              <a:defRPr sz="1900"/>
            </a:lvl7pPr>
            <a:lvl8pPr>
              <a:defRPr sz="1900"/>
            </a:lvl8pPr>
            <a:lvl9pPr>
              <a:defRPr sz="1900"/>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a:p>
            <a:pPr lvl="1"/>
            <a:r>
              <a:rPr lang="nb-NO" dirty="0" smtClean="0"/>
              <a:t>Second </a:t>
            </a:r>
            <a:r>
              <a:rPr lang="nb-NO" dirty="0" err="1" smtClean="0"/>
              <a:t>level</a:t>
            </a:r>
            <a:endParaRPr lang="nb-NO" dirty="0" smtClean="0"/>
          </a:p>
          <a:p>
            <a:pPr lvl="2"/>
            <a:r>
              <a:rPr lang="nb-NO" dirty="0" smtClean="0"/>
              <a:t>Third </a:t>
            </a:r>
            <a:r>
              <a:rPr lang="nb-NO" dirty="0" err="1" smtClean="0"/>
              <a:t>level</a:t>
            </a:r>
            <a:endParaRPr lang="nb-NO" dirty="0" smtClean="0"/>
          </a:p>
          <a:p>
            <a:pPr lvl="3"/>
            <a:r>
              <a:rPr lang="nb-NO" dirty="0" err="1" smtClean="0"/>
              <a:t>Fourth</a:t>
            </a:r>
            <a:r>
              <a:rPr lang="nb-NO" dirty="0" smtClean="0"/>
              <a:t> </a:t>
            </a:r>
            <a:r>
              <a:rPr lang="nb-NO" dirty="0" err="1" smtClean="0"/>
              <a:t>level</a:t>
            </a:r>
            <a:endParaRPr lang="nb-NO" dirty="0" smtClean="0"/>
          </a:p>
          <a:p>
            <a:pPr lvl="4"/>
            <a:r>
              <a:rPr lang="nb-NO" dirty="0" smtClean="0"/>
              <a:t>Fifth </a:t>
            </a:r>
            <a:r>
              <a:rPr lang="nb-NO" dirty="0" err="1" smtClean="0"/>
              <a:t>level</a:t>
            </a:r>
            <a:endParaRPr lang="en-US" dirty="0"/>
          </a:p>
        </p:txBody>
      </p:sp>
      <p:sp>
        <p:nvSpPr>
          <p:cNvPr id="5" name="Slide Number Placeholder 5"/>
          <p:cNvSpPr>
            <a:spLocks noGrp="1"/>
          </p:cNvSpPr>
          <p:nvPr>
            <p:ph type="sldNum" sz="quarter" idx="10"/>
          </p:nvPr>
        </p:nvSpPr>
        <p:spPr>
          <a:ln/>
        </p:spPr>
        <p:txBody>
          <a:bodyPr/>
          <a:lstStyle>
            <a:lvl1pPr>
              <a:defRPr/>
            </a:lvl1pPr>
          </a:lstStyle>
          <a:p>
            <a:fld id="{AAB85079-13B4-45FD-B59A-C1ECBF2993AB}" type="slidenum">
              <a:rPr lang="en-GB"/>
              <a:pPr/>
              <a:t>‹#›</a:t>
            </a:fld>
            <a:endParaRPr lang="en-GB"/>
          </a:p>
        </p:txBody>
      </p:sp>
      <p:sp>
        <p:nvSpPr>
          <p:cNvPr id="8" name="Rectangle 7"/>
          <p:cNvSpPr/>
          <p:nvPr userDrawn="1"/>
        </p:nvSpPr>
        <p:spPr>
          <a:xfrm flipV="1">
            <a:off x="3790950" y="0"/>
            <a:ext cx="182245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3867150" y="0"/>
            <a:ext cx="167005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657350" y="0"/>
            <a:ext cx="3810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Slide Number Placeholder 5"/>
          <p:cNvSpPr>
            <a:spLocks noGrp="1"/>
          </p:cNvSpPr>
          <p:nvPr>
            <p:ph type="sldNum" sz="quarter" idx="10"/>
          </p:nvPr>
        </p:nvSpPr>
        <p:spPr>
          <a:ln/>
        </p:spPr>
        <p:txBody>
          <a:bodyPr/>
          <a:lstStyle>
            <a:lvl1pPr>
              <a:defRPr/>
            </a:lvl1pPr>
          </a:lstStyle>
          <a:p>
            <a:fld id="{F7562470-32BD-4FC2-AB56-4014FE12A2EB}" type="slidenum">
              <a:rPr lang="en-GB"/>
              <a:pPr/>
              <a:t>‹#›</a:t>
            </a:fld>
            <a:endParaRPr lang="en-GB" dirty="0"/>
          </a:p>
        </p:txBody>
      </p:sp>
      <p:sp>
        <p:nvSpPr>
          <p:cNvPr id="8" name="Rectangle 7"/>
          <p:cNvSpPr/>
          <p:nvPr userDrawn="1"/>
        </p:nvSpPr>
        <p:spPr>
          <a:xfrm flipV="1">
            <a:off x="6985000" y="0"/>
            <a:ext cx="182245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4521200" y="0"/>
            <a:ext cx="421005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657350" y="0"/>
            <a:ext cx="288925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12926" y="1016000"/>
            <a:ext cx="2555875" cy="2946400"/>
          </a:xfrm>
        </p:spPr>
        <p:txBody>
          <a:bodyPr anchor="t" anchorCtr="0"/>
          <a:lstStyle>
            <a:lvl1pPr>
              <a:defRPr>
                <a:solidFill>
                  <a:srgbClr val="FFFFFF"/>
                </a:solidFill>
              </a:defRPr>
            </a:lvl1pPr>
          </a:lstStyle>
          <a:p>
            <a:r>
              <a:rPr lang="nb-NO" dirty="0" err="1" smtClean="0"/>
              <a:t>Click</a:t>
            </a:r>
            <a:r>
              <a:rPr lang="nb-NO" dirty="0" smtClean="0"/>
              <a:t> to </a:t>
            </a:r>
            <a:r>
              <a:rPr lang="nb-NO" dirty="0" err="1" smtClean="0"/>
              <a:t>edit</a:t>
            </a:r>
            <a:r>
              <a:rPr lang="nb-NO" dirty="0" smtClean="0"/>
              <a:t> Master </a:t>
            </a:r>
            <a:r>
              <a:rPr lang="nb-NO" dirty="0" err="1" smtClean="0"/>
              <a:t>title</a:t>
            </a:r>
            <a:r>
              <a:rPr lang="nb-NO" dirty="0" smtClean="0"/>
              <a:t> style</a:t>
            </a:r>
            <a:endParaRPr lang="en-US" dirty="0"/>
          </a:p>
        </p:txBody>
      </p:sp>
      <p:sp>
        <p:nvSpPr>
          <p:cNvPr id="12" name="Text Placeholder 11"/>
          <p:cNvSpPr>
            <a:spLocks noGrp="1"/>
          </p:cNvSpPr>
          <p:nvPr>
            <p:ph type="body" sz="quarter" idx="11"/>
          </p:nvPr>
        </p:nvSpPr>
        <p:spPr>
          <a:xfrm>
            <a:off x="4832350" y="2082800"/>
            <a:ext cx="3517900" cy="4665133"/>
          </a:xfrm>
        </p:spPr>
        <p:txBody>
          <a:bodyPr/>
          <a:lstStyle>
            <a:lvl1pPr>
              <a:buClr>
                <a:schemeClr val="accent3">
                  <a:lumMod val="40000"/>
                  <a:lumOff val="60000"/>
                </a:schemeClr>
              </a:buClr>
              <a:defRPr sz="1600">
                <a:solidFill>
                  <a:srgbClr val="FFFFFF"/>
                </a:solidFill>
              </a:defRPr>
            </a:lvl1pPr>
            <a:lvl2pPr>
              <a:buClr>
                <a:schemeClr val="accent3">
                  <a:lumMod val="40000"/>
                  <a:lumOff val="60000"/>
                </a:schemeClr>
              </a:buClr>
              <a:defRPr sz="1200">
                <a:solidFill>
                  <a:srgbClr val="FFFFFF"/>
                </a:solidFill>
              </a:defRPr>
            </a:lvl2pPr>
            <a:lvl3pPr>
              <a:buClr>
                <a:schemeClr val="accent3">
                  <a:lumMod val="40000"/>
                  <a:lumOff val="60000"/>
                </a:schemeClr>
              </a:buClr>
              <a:defRPr sz="1200">
                <a:solidFill>
                  <a:srgbClr val="FFFFFF"/>
                </a:solidFill>
              </a:defRPr>
            </a:lvl3pPr>
            <a:lvl4pPr>
              <a:buClr>
                <a:schemeClr val="accent3">
                  <a:lumMod val="40000"/>
                  <a:lumOff val="60000"/>
                </a:schemeClr>
              </a:buClr>
              <a:defRPr sz="1100">
                <a:solidFill>
                  <a:srgbClr val="FFFFFF"/>
                </a:solidFill>
              </a:defRPr>
            </a:lvl4pPr>
            <a:lvl5pPr>
              <a:buClr>
                <a:schemeClr val="accent3">
                  <a:lumMod val="40000"/>
                  <a:lumOff val="60000"/>
                </a:schemeClr>
              </a:buClr>
              <a:defRPr sz="1100">
                <a:solidFill>
                  <a:srgbClr val="FFFFFF"/>
                </a:solidFill>
              </a:defRPr>
            </a:lvl5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a:p>
            <a:pPr lvl="1"/>
            <a:r>
              <a:rPr lang="nb-NO" dirty="0" smtClean="0"/>
              <a:t>Second </a:t>
            </a:r>
            <a:r>
              <a:rPr lang="nb-NO" dirty="0" err="1" smtClean="0"/>
              <a:t>level</a:t>
            </a:r>
            <a:endParaRPr lang="nb-NO" dirty="0" smtClean="0"/>
          </a:p>
          <a:p>
            <a:pPr lvl="2"/>
            <a:r>
              <a:rPr lang="nb-NO" dirty="0" smtClean="0"/>
              <a:t>Third </a:t>
            </a:r>
            <a:r>
              <a:rPr lang="nb-NO" dirty="0" err="1" smtClean="0"/>
              <a:t>level</a:t>
            </a:r>
            <a:endParaRPr lang="nb-NO" dirty="0" smtClean="0"/>
          </a:p>
          <a:p>
            <a:pPr lvl="3"/>
            <a:r>
              <a:rPr lang="nb-NO" dirty="0" err="1" smtClean="0"/>
              <a:t>Fourth</a:t>
            </a:r>
            <a:r>
              <a:rPr lang="nb-NO" dirty="0" smtClean="0"/>
              <a:t> </a:t>
            </a:r>
            <a:r>
              <a:rPr lang="nb-NO" dirty="0" err="1" smtClean="0"/>
              <a:t>level</a:t>
            </a:r>
            <a:endParaRPr lang="nb-NO" dirty="0" smtClean="0"/>
          </a:p>
          <a:p>
            <a:pPr lvl="4"/>
            <a:r>
              <a:rPr lang="nb-NO" dirty="0" smtClean="0"/>
              <a:t>Fifth </a:t>
            </a:r>
            <a:r>
              <a:rPr lang="nb-NO" dirty="0" err="1" smtClean="0"/>
              <a:t>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p:cNvCxnSpPr/>
          <p:nvPr userDrawn="1"/>
        </p:nvCxnSpPr>
        <p:spPr>
          <a:xfrm flipV="1">
            <a:off x="2000250" y="872066"/>
            <a:ext cx="6718300" cy="8467"/>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5" name="Rectangle 24"/>
          <p:cNvSpPr/>
          <p:nvPr userDrawn="1"/>
        </p:nvSpPr>
        <p:spPr>
          <a:xfrm flipV="1">
            <a:off x="12700" y="0"/>
            <a:ext cx="182245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a:off x="88900" y="0"/>
            <a:ext cx="167005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a:xfrm>
            <a:off x="95250" y="0"/>
            <a:ext cx="159385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Sidebar3.jpg"/>
          <p:cNvPicPr>
            <a:picLocks noChangeAspect="1"/>
          </p:cNvPicPr>
          <p:nvPr userDrawn="1"/>
        </p:nvPicPr>
        <p:blipFill rotWithShape="1">
          <a:blip r:embed="rId6">
            <a:extLst>
              <a:ext uri="{28A0092B-C50C-407E-A947-70E740481C1C}">
                <a14:useLocalDpi xmlns:a14="http://schemas.microsoft.com/office/drawing/2010/main" val="0"/>
              </a:ext>
            </a:extLst>
          </a:blip>
          <a:srcRect t="8589" r="11487"/>
          <a:stretch/>
        </p:blipFill>
        <p:spPr>
          <a:xfrm>
            <a:off x="0" y="0"/>
            <a:ext cx="1663700" cy="6858000"/>
          </a:xfrm>
          <a:prstGeom prst="rect">
            <a:avLst/>
          </a:prstGeom>
        </p:spPr>
      </p:pic>
      <p:sp>
        <p:nvSpPr>
          <p:cNvPr id="1027" name="Title Placeholder 1"/>
          <p:cNvSpPr>
            <a:spLocks noGrp="1"/>
          </p:cNvSpPr>
          <p:nvPr>
            <p:ph type="title"/>
          </p:nvPr>
        </p:nvSpPr>
        <p:spPr bwMode="auto">
          <a:xfrm>
            <a:off x="2003426" y="135467"/>
            <a:ext cx="6564313" cy="660400"/>
          </a:xfrm>
          <a:prstGeom prst="rect">
            <a:avLst/>
          </a:prstGeom>
          <a:noFill/>
          <a:ln w="9525">
            <a:noFill/>
            <a:miter lim="800000"/>
            <a:headEnd/>
            <a:tailEnd/>
          </a:ln>
        </p:spPr>
        <p:txBody>
          <a:bodyPr vert="horz" wrap="square" lIns="0" tIns="46755" rIns="93510" bIns="46755" numCol="1" anchor="b" anchorCtr="0" compatLnSpc="1">
            <a:prstTxWarp prst="textNoShape">
              <a:avLst/>
            </a:prstTxWarp>
          </a:bodyPr>
          <a:lstStyle/>
          <a:p>
            <a:pPr lvl="0"/>
            <a:r>
              <a:rPr lang="en-GB" dirty="0" smtClean="0"/>
              <a:t>Click to edit Master title style</a:t>
            </a:r>
          </a:p>
        </p:txBody>
      </p:sp>
      <p:sp>
        <p:nvSpPr>
          <p:cNvPr id="1028" name="Text Placeholder 2"/>
          <p:cNvSpPr>
            <a:spLocks noGrp="1"/>
          </p:cNvSpPr>
          <p:nvPr>
            <p:ph type="body" idx="1"/>
          </p:nvPr>
        </p:nvSpPr>
        <p:spPr bwMode="auto">
          <a:xfrm>
            <a:off x="2003426" y="1735667"/>
            <a:ext cx="6564313" cy="4451351"/>
          </a:xfrm>
          <a:prstGeom prst="rect">
            <a:avLst/>
          </a:prstGeom>
          <a:noFill/>
          <a:ln w="9525">
            <a:noFill/>
            <a:miter lim="800000"/>
            <a:headEnd/>
            <a:tailEnd/>
          </a:ln>
        </p:spPr>
        <p:txBody>
          <a:bodyPr vert="horz" wrap="square" lIns="0" tIns="46755" rIns="93510" bIns="46755"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6" name="Slide Number Placeholder 5"/>
          <p:cNvSpPr>
            <a:spLocks noGrp="1"/>
          </p:cNvSpPr>
          <p:nvPr>
            <p:ph type="sldNum" sz="quarter" idx="4"/>
          </p:nvPr>
        </p:nvSpPr>
        <p:spPr>
          <a:xfrm>
            <a:off x="8601076" y="6491818"/>
            <a:ext cx="542925" cy="366183"/>
          </a:xfrm>
          <a:prstGeom prst="rect">
            <a:avLst/>
          </a:prstGeom>
          <a:ln>
            <a:noFill/>
          </a:ln>
        </p:spPr>
        <p:txBody>
          <a:bodyPr vert="horz" wrap="square" lIns="93510" tIns="46755" rIns="93510" bIns="46755" numCol="1" anchor="ctr" anchorCtr="0" compatLnSpc="1">
            <a:prstTxWarp prst="textNoShape">
              <a:avLst/>
            </a:prstTxWarp>
          </a:bodyPr>
          <a:lstStyle>
            <a:lvl1pPr algn="r">
              <a:defRPr sz="800">
                <a:solidFill>
                  <a:srgbClr val="898989"/>
                </a:solidFill>
                <a:latin typeface="Arial Bold" charset="0"/>
                <a:cs typeface="Arial Bold" charset="0"/>
              </a:defRPr>
            </a:lvl1pPr>
          </a:lstStyle>
          <a:p>
            <a:fld id="{CF31724A-470D-4F9E-8603-774C7C407527}" type="slidenum">
              <a:rPr lang="en-GB"/>
              <a:pPr/>
              <a:t>‹#›</a:t>
            </a:fld>
            <a:endParaRPr lang="en-GB"/>
          </a:p>
        </p:txBody>
      </p:sp>
      <p:pic>
        <p:nvPicPr>
          <p:cNvPr id="12" name="Picture 11" descr="Goltens-logo-signature-slogan.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9367" y="5198534"/>
            <a:ext cx="1086822" cy="1261533"/>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5" r:id="rId2"/>
    <p:sldLayoutId id="2147483656" r:id="rId3"/>
    <p:sldLayoutId id="2147483657" r:id="rId4"/>
  </p:sldLayoutIdLst>
  <p:timing>
    <p:tnLst>
      <p:par>
        <p:cTn id="1" dur="indefinite" restart="never" nodeType="tmRoot"/>
      </p:par>
    </p:tnLst>
  </p:timing>
  <p:hf sldNum="0" hdr="0" ftr="0" dt="0"/>
  <p:txStyles>
    <p:titleStyle>
      <a:lvl1pPr algn="l" defTabSz="466725" rtl="0" fontAlgn="base">
        <a:spcBef>
          <a:spcPct val="0"/>
        </a:spcBef>
        <a:spcAft>
          <a:spcPct val="0"/>
        </a:spcAft>
        <a:defRPr sz="2000" b="1" kern="1200">
          <a:solidFill>
            <a:schemeClr val="accent1"/>
          </a:solidFill>
          <a:latin typeface="Arial Bold"/>
          <a:ea typeface="ＭＳ Ｐゴシック" pitchFamily="34" charset="-128"/>
          <a:cs typeface="Arial Bold"/>
        </a:defRPr>
      </a:lvl1pPr>
      <a:lvl2pPr algn="l" defTabSz="466725" rtl="0" fontAlgn="base">
        <a:spcBef>
          <a:spcPct val="0"/>
        </a:spcBef>
        <a:spcAft>
          <a:spcPct val="0"/>
        </a:spcAft>
        <a:defRPr sz="2000" b="1">
          <a:solidFill>
            <a:schemeClr val="accent1"/>
          </a:solidFill>
          <a:latin typeface="Arial Bold" charset="0"/>
          <a:ea typeface="ＭＳ Ｐゴシック" pitchFamily="34" charset="-128"/>
        </a:defRPr>
      </a:lvl2pPr>
      <a:lvl3pPr algn="l" defTabSz="466725" rtl="0" fontAlgn="base">
        <a:spcBef>
          <a:spcPct val="0"/>
        </a:spcBef>
        <a:spcAft>
          <a:spcPct val="0"/>
        </a:spcAft>
        <a:defRPr sz="2000" b="1">
          <a:solidFill>
            <a:schemeClr val="accent1"/>
          </a:solidFill>
          <a:latin typeface="Arial Bold" charset="0"/>
          <a:ea typeface="ＭＳ Ｐゴシック" pitchFamily="34" charset="-128"/>
        </a:defRPr>
      </a:lvl3pPr>
      <a:lvl4pPr algn="l" defTabSz="466725" rtl="0" fontAlgn="base">
        <a:spcBef>
          <a:spcPct val="0"/>
        </a:spcBef>
        <a:spcAft>
          <a:spcPct val="0"/>
        </a:spcAft>
        <a:defRPr sz="2000" b="1">
          <a:solidFill>
            <a:schemeClr val="accent1"/>
          </a:solidFill>
          <a:latin typeface="Arial Bold" charset="0"/>
          <a:ea typeface="ＭＳ Ｐゴシック" pitchFamily="34" charset="-128"/>
        </a:defRPr>
      </a:lvl4pPr>
      <a:lvl5pPr algn="l" defTabSz="466725" rtl="0" fontAlgn="base">
        <a:spcBef>
          <a:spcPct val="0"/>
        </a:spcBef>
        <a:spcAft>
          <a:spcPct val="0"/>
        </a:spcAft>
        <a:defRPr sz="2000" b="1">
          <a:solidFill>
            <a:schemeClr val="accent1"/>
          </a:solidFill>
          <a:latin typeface="Arial Bold" charset="0"/>
          <a:ea typeface="ＭＳ Ｐゴシック" pitchFamily="34" charset="-128"/>
        </a:defRPr>
      </a:lvl5pPr>
      <a:lvl6pPr marL="457200" algn="l" defTabSz="466725" rtl="0" fontAlgn="base">
        <a:spcBef>
          <a:spcPct val="0"/>
        </a:spcBef>
        <a:spcAft>
          <a:spcPct val="0"/>
        </a:spcAft>
        <a:defRPr sz="2000" b="1">
          <a:solidFill>
            <a:schemeClr val="accent1"/>
          </a:solidFill>
          <a:latin typeface="Arial Bold" charset="0"/>
          <a:ea typeface="ＭＳ Ｐゴシック" pitchFamily="34" charset="-128"/>
        </a:defRPr>
      </a:lvl6pPr>
      <a:lvl7pPr marL="914400" algn="l" defTabSz="466725" rtl="0" fontAlgn="base">
        <a:spcBef>
          <a:spcPct val="0"/>
        </a:spcBef>
        <a:spcAft>
          <a:spcPct val="0"/>
        </a:spcAft>
        <a:defRPr sz="2000" b="1">
          <a:solidFill>
            <a:schemeClr val="accent1"/>
          </a:solidFill>
          <a:latin typeface="Arial Bold" charset="0"/>
          <a:ea typeface="ＭＳ Ｐゴシック" pitchFamily="34" charset="-128"/>
        </a:defRPr>
      </a:lvl7pPr>
      <a:lvl8pPr marL="1371600" algn="l" defTabSz="466725" rtl="0" fontAlgn="base">
        <a:spcBef>
          <a:spcPct val="0"/>
        </a:spcBef>
        <a:spcAft>
          <a:spcPct val="0"/>
        </a:spcAft>
        <a:defRPr sz="2000" b="1">
          <a:solidFill>
            <a:schemeClr val="accent1"/>
          </a:solidFill>
          <a:latin typeface="Arial Bold" charset="0"/>
          <a:ea typeface="ＭＳ Ｐゴシック" pitchFamily="34" charset="-128"/>
        </a:defRPr>
      </a:lvl8pPr>
      <a:lvl9pPr marL="1828800" algn="l" defTabSz="466725" rtl="0" fontAlgn="base">
        <a:spcBef>
          <a:spcPct val="0"/>
        </a:spcBef>
        <a:spcAft>
          <a:spcPct val="0"/>
        </a:spcAft>
        <a:defRPr sz="2000" b="1">
          <a:solidFill>
            <a:schemeClr val="accent1"/>
          </a:solidFill>
          <a:latin typeface="Arial Bold" charset="0"/>
          <a:ea typeface="ＭＳ Ｐゴシック" pitchFamily="34" charset="-128"/>
        </a:defRPr>
      </a:lvl9pPr>
    </p:titleStyle>
    <p:bodyStyle>
      <a:lvl1pPr marL="349250" indent="-349250" algn="l" defTabSz="466725" rtl="0" fontAlgn="base">
        <a:spcBef>
          <a:spcPct val="20000"/>
        </a:spcBef>
        <a:spcAft>
          <a:spcPct val="0"/>
        </a:spcAft>
        <a:buClr>
          <a:schemeClr val="accent2"/>
        </a:buClr>
        <a:buFont typeface="Lucida Grande" charset="0"/>
        <a:buChar char="◼"/>
        <a:defRPr sz="1900" kern="1200">
          <a:solidFill>
            <a:schemeClr val="tx1"/>
          </a:solidFill>
          <a:latin typeface="Arial Bold"/>
          <a:ea typeface="ＭＳ Ｐゴシック" pitchFamily="34" charset="-128"/>
          <a:cs typeface="Arial Bold"/>
        </a:defRPr>
      </a:lvl1pPr>
      <a:lvl2pPr marL="758825" indent="-292100" algn="l" defTabSz="466725" rtl="0" fontAlgn="base">
        <a:spcBef>
          <a:spcPct val="20000"/>
        </a:spcBef>
        <a:spcAft>
          <a:spcPct val="0"/>
        </a:spcAft>
        <a:buClr>
          <a:schemeClr val="accent2"/>
        </a:buClr>
        <a:buFont typeface="Arial" pitchFamily="34" charset="0"/>
        <a:buChar char="–"/>
        <a:defRPr sz="1600" kern="1200">
          <a:solidFill>
            <a:schemeClr val="tx1"/>
          </a:solidFill>
          <a:latin typeface="Arial Bold"/>
          <a:ea typeface="ＭＳ Ｐゴシック" pitchFamily="34" charset="-128"/>
          <a:cs typeface="Arial Bold"/>
        </a:defRPr>
      </a:lvl2pPr>
      <a:lvl3pPr marL="1168400" indent="-233363" algn="l" defTabSz="466725" rtl="0" fontAlgn="base">
        <a:spcBef>
          <a:spcPct val="20000"/>
        </a:spcBef>
        <a:spcAft>
          <a:spcPct val="0"/>
        </a:spcAft>
        <a:buClr>
          <a:schemeClr val="accent2"/>
        </a:buClr>
        <a:buFont typeface="Arial" pitchFamily="34" charset="0"/>
        <a:buChar char="•"/>
        <a:defRPr sz="1600" kern="1200">
          <a:solidFill>
            <a:schemeClr val="tx1"/>
          </a:solidFill>
          <a:latin typeface="Arial Bold"/>
          <a:ea typeface="ＭＳ Ｐゴシック" pitchFamily="34" charset="-128"/>
          <a:cs typeface="Arial Bold"/>
        </a:defRPr>
      </a:lvl3pPr>
      <a:lvl4pPr marL="1635125" indent="-233363" algn="l" defTabSz="466725" rtl="0" fontAlgn="base">
        <a:spcBef>
          <a:spcPct val="20000"/>
        </a:spcBef>
        <a:spcAft>
          <a:spcPct val="0"/>
        </a:spcAft>
        <a:buClr>
          <a:schemeClr val="accent2"/>
        </a:buClr>
        <a:buFont typeface="Arial" pitchFamily="34" charset="0"/>
        <a:buChar char="–"/>
        <a:defRPr sz="1400" kern="1200">
          <a:solidFill>
            <a:schemeClr val="tx1"/>
          </a:solidFill>
          <a:latin typeface="Arial Bold"/>
          <a:ea typeface="ＭＳ Ｐゴシック" pitchFamily="34" charset="-128"/>
          <a:cs typeface="Arial Bold"/>
        </a:defRPr>
      </a:lvl4pPr>
      <a:lvl5pPr marL="2103438" indent="-233363" algn="l" defTabSz="466725" rtl="0" fontAlgn="base">
        <a:spcBef>
          <a:spcPct val="20000"/>
        </a:spcBef>
        <a:spcAft>
          <a:spcPct val="0"/>
        </a:spcAft>
        <a:buClr>
          <a:schemeClr val="accent2"/>
        </a:buClr>
        <a:buFont typeface="Arial" pitchFamily="34" charset="0"/>
        <a:buChar char="»"/>
        <a:defRPr sz="1400" kern="1200">
          <a:solidFill>
            <a:schemeClr val="tx1"/>
          </a:solidFill>
          <a:latin typeface="Arial Bold"/>
          <a:ea typeface="ＭＳ Ｐゴシック" pitchFamily="34" charset="-128"/>
          <a:cs typeface="Arial Bold"/>
        </a:defRPr>
      </a:lvl5pPr>
      <a:lvl6pPr marL="2571531" indent="-233776" algn="l" defTabSz="467551" rtl="0" eaLnBrk="1" latinLnBrk="0" hangingPunct="1">
        <a:spcBef>
          <a:spcPct val="20000"/>
        </a:spcBef>
        <a:buFont typeface="Arial"/>
        <a:buChar char="•"/>
        <a:defRPr sz="2000" kern="1200">
          <a:solidFill>
            <a:schemeClr val="tx1"/>
          </a:solidFill>
          <a:latin typeface="+mn-lt"/>
          <a:ea typeface="+mn-ea"/>
          <a:cs typeface="+mn-cs"/>
        </a:defRPr>
      </a:lvl6pPr>
      <a:lvl7pPr marL="3039082" indent="-233776" algn="l" defTabSz="467551" rtl="0" eaLnBrk="1" latinLnBrk="0" hangingPunct="1">
        <a:spcBef>
          <a:spcPct val="20000"/>
        </a:spcBef>
        <a:buFont typeface="Arial"/>
        <a:buChar char="•"/>
        <a:defRPr sz="2000" kern="1200">
          <a:solidFill>
            <a:schemeClr val="tx1"/>
          </a:solidFill>
          <a:latin typeface="+mn-lt"/>
          <a:ea typeface="+mn-ea"/>
          <a:cs typeface="+mn-cs"/>
        </a:defRPr>
      </a:lvl7pPr>
      <a:lvl8pPr marL="3506633" indent="-233776" algn="l" defTabSz="467551" rtl="0" eaLnBrk="1" latinLnBrk="0" hangingPunct="1">
        <a:spcBef>
          <a:spcPct val="20000"/>
        </a:spcBef>
        <a:buFont typeface="Arial"/>
        <a:buChar char="•"/>
        <a:defRPr sz="2000" kern="1200">
          <a:solidFill>
            <a:schemeClr val="tx1"/>
          </a:solidFill>
          <a:latin typeface="+mn-lt"/>
          <a:ea typeface="+mn-ea"/>
          <a:cs typeface="+mn-cs"/>
        </a:defRPr>
      </a:lvl8pPr>
      <a:lvl9pPr marL="3974184" indent="-233776" algn="l" defTabSz="46755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67551" rtl="0" eaLnBrk="1" latinLnBrk="0" hangingPunct="1">
        <a:defRPr sz="1900" kern="1200">
          <a:solidFill>
            <a:schemeClr val="tx1"/>
          </a:solidFill>
          <a:latin typeface="+mn-lt"/>
          <a:ea typeface="+mn-ea"/>
          <a:cs typeface="+mn-cs"/>
        </a:defRPr>
      </a:lvl1pPr>
      <a:lvl2pPr marL="467551" algn="l" defTabSz="467551" rtl="0" eaLnBrk="1" latinLnBrk="0" hangingPunct="1">
        <a:defRPr sz="1900" kern="1200">
          <a:solidFill>
            <a:schemeClr val="tx1"/>
          </a:solidFill>
          <a:latin typeface="+mn-lt"/>
          <a:ea typeface="+mn-ea"/>
          <a:cs typeface="+mn-cs"/>
        </a:defRPr>
      </a:lvl2pPr>
      <a:lvl3pPr marL="935102" algn="l" defTabSz="467551" rtl="0" eaLnBrk="1" latinLnBrk="0" hangingPunct="1">
        <a:defRPr sz="1900" kern="1200">
          <a:solidFill>
            <a:schemeClr val="tx1"/>
          </a:solidFill>
          <a:latin typeface="+mn-lt"/>
          <a:ea typeface="+mn-ea"/>
          <a:cs typeface="+mn-cs"/>
        </a:defRPr>
      </a:lvl3pPr>
      <a:lvl4pPr marL="1402653" algn="l" defTabSz="467551" rtl="0" eaLnBrk="1" latinLnBrk="0" hangingPunct="1">
        <a:defRPr sz="1900" kern="1200">
          <a:solidFill>
            <a:schemeClr val="tx1"/>
          </a:solidFill>
          <a:latin typeface="+mn-lt"/>
          <a:ea typeface="+mn-ea"/>
          <a:cs typeface="+mn-cs"/>
        </a:defRPr>
      </a:lvl4pPr>
      <a:lvl5pPr marL="1870204" algn="l" defTabSz="467551" rtl="0" eaLnBrk="1" latinLnBrk="0" hangingPunct="1">
        <a:defRPr sz="1900" kern="1200">
          <a:solidFill>
            <a:schemeClr val="tx1"/>
          </a:solidFill>
          <a:latin typeface="+mn-lt"/>
          <a:ea typeface="+mn-ea"/>
          <a:cs typeface="+mn-cs"/>
        </a:defRPr>
      </a:lvl5pPr>
      <a:lvl6pPr marL="2337755" algn="l" defTabSz="467551" rtl="0" eaLnBrk="1" latinLnBrk="0" hangingPunct="1">
        <a:defRPr sz="1900" kern="1200">
          <a:solidFill>
            <a:schemeClr val="tx1"/>
          </a:solidFill>
          <a:latin typeface="+mn-lt"/>
          <a:ea typeface="+mn-ea"/>
          <a:cs typeface="+mn-cs"/>
        </a:defRPr>
      </a:lvl6pPr>
      <a:lvl7pPr marL="2805306" algn="l" defTabSz="467551" rtl="0" eaLnBrk="1" latinLnBrk="0" hangingPunct="1">
        <a:defRPr sz="1900" kern="1200">
          <a:solidFill>
            <a:schemeClr val="tx1"/>
          </a:solidFill>
          <a:latin typeface="+mn-lt"/>
          <a:ea typeface="+mn-ea"/>
          <a:cs typeface="+mn-cs"/>
        </a:defRPr>
      </a:lvl7pPr>
      <a:lvl8pPr marL="3272857" algn="l" defTabSz="467551" rtl="0" eaLnBrk="1" latinLnBrk="0" hangingPunct="1">
        <a:defRPr sz="1900" kern="1200">
          <a:solidFill>
            <a:schemeClr val="tx1"/>
          </a:solidFill>
          <a:latin typeface="+mn-lt"/>
          <a:ea typeface="+mn-ea"/>
          <a:cs typeface="+mn-cs"/>
        </a:defRPr>
      </a:lvl8pPr>
      <a:lvl9pPr marL="3740408" algn="l" defTabSz="46755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e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7.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4.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936750" y="2015999"/>
            <a:ext cx="4305300" cy="1774611"/>
          </a:xfrm>
        </p:spPr>
        <p:txBody>
          <a:bodyPr anchor="t" anchorCtr="0">
            <a:noAutofit/>
          </a:bodyPr>
          <a:lstStyle/>
          <a:p>
            <a:pPr eaLnBrk="1" hangingPunct="1">
              <a:defRPr/>
            </a:pPr>
            <a:r>
              <a:rPr lang="en-US" sz="2800" dirty="0" smtClean="0">
                <a:latin typeface="Arial Bold" charset="0"/>
              </a:rPr>
              <a:t>Repair or Replace: Alternative repair methods for major engine casualties</a:t>
            </a:r>
            <a:endParaRPr lang="en-US" sz="2800" dirty="0">
              <a:latin typeface="Arial Bold" charset="0"/>
            </a:endParaRPr>
          </a:p>
        </p:txBody>
      </p:sp>
      <p:sp>
        <p:nvSpPr>
          <p:cNvPr id="6" name="Subtitle 2"/>
          <p:cNvSpPr txBox="1">
            <a:spLocks/>
          </p:cNvSpPr>
          <p:nvPr/>
        </p:nvSpPr>
        <p:spPr bwMode="auto">
          <a:xfrm>
            <a:off x="7099300" y="270933"/>
            <a:ext cx="1924050" cy="1955800"/>
          </a:xfrm>
          <a:prstGeom prst="rect">
            <a:avLst/>
          </a:prstGeom>
          <a:noFill/>
          <a:ln w="9525">
            <a:noFill/>
            <a:miter lim="800000"/>
            <a:headEnd/>
            <a:tailEnd/>
          </a:ln>
        </p:spPr>
        <p:txBody>
          <a:bodyPr vert="horz" wrap="square" lIns="0" tIns="46755" rIns="93510" bIns="46755" numCol="1" anchor="t" anchorCtr="0" compatLnSpc="1">
            <a:prstTxWarp prst="textNoShape">
              <a:avLst/>
            </a:prstTxWarp>
          </a:bodyPr>
          <a:lstStyle>
            <a:lvl1pPr marL="0" indent="0" algn="r" defTabSz="466725" rtl="0" fontAlgn="base">
              <a:spcBef>
                <a:spcPct val="20000"/>
              </a:spcBef>
              <a:spcAft>
                <a:spcPct val="0"/>
              </a:spcAft>
              <a:buClr>
                <a:schemeClr val="tx2"/>
              </a:buClr>
              <a:buFont typeface="Lucida Grande" charset="0"/>
              <a:buNone/>
              <a:defRPr sz="1900" kern="1200">
                <a:solidFill>
                  <a:schemeClr val="tx1">
                    <a:tint val="75000"/>
                  </a:schemeClr>
                </a:solidFill>
                <a:latin typeface="Arial Bold"/>
                <a:ea typeface="ＭＳ Ｐゴシック" pitchFamily="34" charset="-128"/>
                <a:cs typeface="Arial Bold"/>
              </a:defRPr>
            </a:lvl1pPr>
            <a:lvl2pPr marL="467551" indent="0" algn="ctr" defTabSz="466725" rtl="0" fontAlgn="base">
              <a:spcBef>
                <a:spcPct val="20000"/>
              </a:spcBef>
              <a:spcAft>
                <a:spcPct val="0"/>
              </a:spcAft>
              <a:buFont typeface="Arial" pitchFamily="34" charset="0"/>
              <a:buNone/>
              <a:defRPr sz="1600" kern="1200">
                <a:solidFill>
                  <a:schemeClr val="tx1">
                    <a:tint val="75000"/>
                  </a:schemeClr>
                </a:solidFill>
                <a:latin typeface="Arial Bold"/>
                <a:ea typeface="ＭＳ Ｐゴシック" pitchFamily="34" charset="-128"/>
                <a:cs typeface="Arial Bold"/>
              </a:defRPr>
            </a:lvl2pPr>
            <a:lvl3pPr marL="935102" indent="0" algn="ctr" defTabSz="466725" rtl="0" fontAlgn="base">
              <a:spcBef>
                <a:spcPct val="20000"/>
              </a:spcBef>
              <a:spcAft>
                <a:spcPct val="0"/>
              </a:spcAft>
              <a:buFont typeface="Arial" pitchFamily="34" charset="0"/>
              <a:buNone/>
              <a:defRPr sz="1600" kern="1200">
                <a:solidFill>
                  <a:schemeClr val="tx1">
                    <a:tint val="75000"/>
                  </a:schemeClr>
                </a:solidFill>
                <a:latin typeface="Arial Bold"/>
                <a:ea typeface="ＭＳ Ｐゴシック" pitchFamily="34" charset="-128"/>
                <a:cs typeface="Arial Bold"/>
              </a:defRPr>
            </a:lvl3pPr>
            <a:lvl4pPr marL="1402653" indent="0" algn="ctr" defTabSz="466725" rtl="0" fontAlgn="base">
              <a:spcBef>
                <a:spcPct val="20000"/>
              </a:spcBef>
              <a:spcAft>
                <a:spcPct val="0"/>
              </a:spcAft>
              <a:buFont typeface="Arial" pitchFamily="34" charset="0"/>
              <a:buNone/>
              <a:defRPr sz="1400" kern="1200">
                <a:solidFill>
                  <a:schemeClr val="tx1">
                    <a:tint val="75000"/>
                  </a:schemeClr>
                </a:solidFill>
                <a:latin typeface="Arial Bold"/>
                <a:ea typeface="ＭＳ Ｐゴシック" pitchFamily="34" charset="-128"/>
                <a:cs typeface="Arial Bold"/>
              </a:defRPr>
            </a:lvl4pPr>
            <a:lvl5pPr marL="1870204" indent="0" algn="ctr" defTabSz="466725" rtl="0" fontAlgn="base">
              <a:spcBef>
                <a:spcPct val="20000"/>
              </a:spcBef>
              <a:spcAft>
                <a:spcPct val="0"/>
              </a:spcAft>
              <a:buFont typeface="Arial" pitchFamily="34" charset="0"/>
              <a:buNone/>
              <a:defRPr sz="1400" kern="1200">
                <a:solidFill>
                  <a:schemeClr val="tx1">
                    <a:tint val="75000"/>
                  </a:schemeClr>
                </a:solidFill>
                <a:latin typeface="Arial Bold"/>
                <a:ea typeface="ＭＳ Ｐゴシック" pitchFamily="34" charset="-128"/>
                <a:cs typeface="Arial Bold"/>
              </a:defRPr>
            </a:lvl5pPr>
            <a:lvl6pPr marL="2337755" indent="0" algn="ctr" defTabSz="467551" rtl="0" eaLnBrk="1" latinLnBrk="0" hangingPunct="1">
              <a:spcBef>
                <a:spcPct val="20000"/>
              </a:spcBef>
              <a:buFont typeface="Arial"/>
              <a:buNone/>
              <a:defRPr sz="2000" kern="1200">
                <a:solidFill>
                  <a:schemeClr val="tx1">
                    <a:tint val="75000"/>
                  </a:schemeClr>
                </a:solidFill>
                <a:latin typeface="+mn-lt"/>
                <a:ea typeface="+mn-ea"/>
                <a:cs typeface="+mn-cs"/>
              </a:defRPr>
            </a:lvl6pPr>
            <a:lvl7pPr marL="2805306" indent="0" algn="ctr" defTabSz="467551"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72857" indent="0" algn="ctr" defTabSz="467551" rtl="0" eaLnBrk="1" latinLnBrk="0" hangingPunct="1">
              <a:spcBef>
                <a:spcPct val="20000"/>
              </a:spcBef>
              <a:buFont typeface="Arial"/>
              <a:buNone/>
              <a:defRPr sz="2000" kern="1200">
                <a:solidFill>
                  <a:schemeClr val="tx1">
                    <a:tint val="75000"/>
                  </a:schemeClr>
                </a:solidFill>
                <a:latin typeface="+mn-lt"/>
                <a:ea typeface="+mn-ea"/>
                <a:cs typeface="+mn-cs"/>
              </a:defRPr>
            </a:lvl8pPr>
            <a:lvl9pPr marL="3740408" indent="0" algn="ctr" defTabSz="467551"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nb-NO" sz="2400" b="1" dirty="0" smtClean="0">
                <a:solidFill>
                  <a:schemeClr val="accent3"/>
                </a:solidFill>
                <a:latin typeface="Arial Bold" charset="0"/>
              </a:rPr>
              <a:t>IMCC</a:t>
            </a:r>
          </a:p>
          <a:p>
            <a:pPr algn="l">
              <a:lnSpc>
                <a:spcPct val="90000"/>
              </a:lnSpc>
            </a:pPr>
            <a:r>
              <a:rPr lang="en-US" sz="1200" dirty="0">
                <a:solidFill>
                  <a:schemeClr val="accent2"/>
                </a:solidFill>
                <a:latin typeface="Arial Bold" charset="0"/>
              </a:rPr>
              <a:t>September 23, </a:t>
            </a:r>
            <a:r>
              <a:rPr lang="en-US" sz="1200" dirty="0" smtClean="0">
                <a:solidFill>
                  <a:schemeClr val="accent2"/>
                </a:solidFill>
                <a:latin typeface="Arial Bold" charset="0"/>
              </a:rPr>
              <a:t>2015</a:t>
            </a:r>
            <a:endParaRPr lang="en-US" sz="1200" dirty="0">
              <a:solidFill>
                <a:schemeClr val="accent2"/>
              </a:solidFill>
              <a:latin typeface="Arial Bold" charset="0"/>
            </a:endParaRPr>
          </a:p>
        </p:txBody>
      </p:sp>
      <p:sp>
        <p:nvSpPr>
          <p:cNvPr id="2" name="Subtitle 1"/>
          <p:cNvSpPr>
            <a:spLocks noGrp="1"/>
          </p:cNvSpPr>
          <p:nvPr>
            <p:ph type="subTitle" idx="1"/>
          </p:nvPr>
        </p:nvSpPr>
        <p:spPr>
          <a:xfrm>
            <a:off x="7099300" y="4445932"/>
            <a:ext cx="2025650" cy="2225801"/>
          </a:xfrm>
        </p:spPr>
        <p:txBody>
          <a:bodyPr/>
          <a:lstStyle/>
          <a:p>
            <a:pPr>
              <a:lnSpc>
                <a:spcPct val="90000"/>
              </a:lnSpc>
            </a:pPr>
            <a:r>
              <a:rPr lang="en-US" sz="1400" b="1" dirty="0">
                <a:solidFill>
                  <a:schemeClr val="accent1"/>
                </a:solidFill>
                <a:latin typeface="Arial Bold" charset="0"/>
              </a:rPr>
              <a:t>Roy Strand</a:t>
            </a:r>
          </a:p>
          <a:p>
            <a:pPr>
              <a:lnSpc>
                <a:spcPct val="90000"/>
              </a:lnSpc>
            </a:pPr>
            <a:r>
              <a:rPr lang="en-GB" sz="1400" i="1" dirty="0">
                <a:solidFill>
                  <a:schemeClr val="accent2"/>
                </a:solidFill>
                <a:latin typeface="Arial Bold" charset="0"/>
              </a:rPr>
              <a:t>Chief Operating Officer</a:t>
            </a:r>
          </a:p>
          <a:p>
            <a:pPr>
              <a:lnSpc>
                <a:spcPct val="90000"/>
              </a:lnSpc>
            </a:pPr>
            <a:r>
              <a:rPr lang="en-GB" sz="1400" dirty="0">
                <a:solidFill>
                  <a:schemeClr val="accent2"/>
                </a:solidFill>
                <a:latin typeface="Arial Bold" charset="0"/>
              </a:rPr>
              <a:t>Goltens </a:t>
            </a:r>
            <a:r>
              <a:rPr lang="en-GB" sz="1400" dirty="0" smtClean="0">
                <a:solidFill>
                  <a:schemeClr val="accent2"/>
                </a:solidFill>
                <a:latin typeface="Arial Bold" charset="0"/>
              </a:rPr>
              <a:t>Worldwide</a:t>
            </a:r>
          </a:p>
          <a:p>
            <a:pPr>
              <a:lnSpc>
                <a:spcPct val="90000"/>
              </a:lnSpc>
            </a:pPr>
            <a:endParaRPr lang="en-GB" sz="1400" dirty="0">
              <a:solidFill>
                <a:schemeClr val="accent2"/>
              </a:solidFill>
              <a:latin typeface="Arial Bold" charset="0"/>
            </a:endParaRPr>
          </a:p>
          <a:p>
            <a:pPr>
              <a:lnSpc>
                <a:spcPct val="90000"/>
              </a:lnSpc>
            </a:pPr>
            <a:r>
              <a:rPr lang="en-US" sz="1400" b="1" dirty="0" smtClean="0">
                <a:solidFill>
                  <a:schemeClr val="accent1"/>
                </a:solidFill>
                <a:latin typeface="Arial Bold" charset="0"/>
              </a:rPr>
              <a:t>Maarten </a:t>
            </a:r>
            <a:r>
              <a:rPr lang="en-US" sz="1400" b="1" dirty="0" err="1" smtClean="0">
                <a:solidFill>
                  <a:schemeClr val="accent1"/>
                </a:solidFill>
                <a:latin typeface="Arial Bold" charset="0"/>
              </a:rPr>
              <a:t>Jeronimus</a:t>
            </a:r>
            <a:endParaRPr lang="en-US" sz="1400" b="1" dirty="0">
              <a:solidFill>
                <a:schemeClr val="accent1"/>
              </a:solidFill>
              <a:latin typeface="Arial Bold" charset="0"/>
            </a:endParaRPr>
          </a:p>
          <a:p>
            <a:pPr>
              <a:lnSpc>
                <a:spcPct val="90000"/>
              </a:lnSpc>
            </a:pPr>
            <a:r>
              <a:rPr lang="en-GB" sz="1400" i="1" dirty="0" smtClean="0">
                <a:solidFill>
                  <a:schemeClr val="accent2"/>
                </a:solidFill>
                <a:latin typeface="Arial Bold" charset="0"/>
              </a:rPr>
              <a:t>Vice President </a:t>
            </a:r>
            <a:endParaRPr lang="en-GB" sz="1400" i="1" dirty="0">
              <a:solidFill>
                <a:schemeClr val="accent2"/>
              </a:solidFill>
              <a:latin typeface="Arial Bold" charset="0"/>
            </a:endParaRPr>
          </a:p>
          <a:p>
            <a:pPr>
              <a:lnSpc>
                <a:spcPct val="90000"/>
              </a:lnSpc>
            </a:pPr>
            <a:r>
              <a:rPr lang="en-GB" sz="1400" dirty="0">
                <a:solidFill>
                  <a:schemeClr val="accent2"/>
                </a:solidFill>
                <a:latin typeface="Arial Bold" charset="0"/>
              </a:rPr>
              <a:t>Goltens </a:t>
            </a:r>
            <a:r>
              <a:rPr lang="en-GB" sz="1400" dirty="0" smtClean="0">
                <a:solidFill>
                  <a:schemeClr val="accent2"/>
                </a:solidFill>
                <a:latin typeface="Arial Bold" charset="0"/>
              </a:rPr>
              <a:t>Europe</a:t>
            </a:r>
            <a:endParaRPr lang="en-GB" sz="1400" dirty="0">
              <a:solidFill>
                <a:schemeClr val="accent2"/>
              </a:solidFill>
              <a:latin typeface="Arial Bold" charset="0"/>
            </a:endParaRPr>
          </a:p>
          <a:p>
            <a:pPr>
              <a:lnSpc>
                <a:spcPct val="90000"/>
              </a:lnSpc>
            </a:pPr>
            <a:endParaRPr lang="en-GB" sz="1400" dirty="0" smtClean="0">
              <a:solidFill>
                <a:schemeClr val="accent2"/>
              </a:solidFill>
              <a:latin typeface="Arial Bold" charset="0"/>
            </a:endParaRPr>
          </a:p>
          <a:p>
            <a:pPr>
              <a:lnSpc>
                <a:spcPct val="90000"/>
              </a:lnSpc>
            </a:pPr>
            <a:endParaRPr lang="en-GB" sz="1400" dirty="0">
              <a:solidFill>
                <a:schemeClr val="accent2"/>
              </a:solidFill>
              <a:latin typeface="Arial Bold" charset="0"/>
            </a:endParaRPr>
          </a:p>
          <a:p>
            <a:pPr>
              <a:lnSpc>
                <a:spcPct val="90000"/>
              </a:lnSpc>
            </a:pPr>
            <a:endParaRPr lang="en-US" sz="1400" dirty="0">
              <a:solidFill>
                <a:schemeClr val="accent2"/>
              </a:solidFill>
              <a:latin typeface="Arial Bold" charset="0"/>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rc 20"/>
          <p:cNvSpPr/>
          <p:nvPr/>
        </p:nvSpPr>
        <p:spPr>
          <a:xfrm>
            <a:off x="2434145" y="3378201"/>
            <a:ext cx="1027249" cy="1092201"/>
          </a:xfrm>
          <a:prstGeom prst="arc">
            <a:avLst>
              <a:gd name="adj1" fmla="val 14400510"/>
              <a:gd name="adj2" fmla="val 21437483"/>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22" name="Arc 21"/>
          <p:cNvSpPr/>
          <p:nvPr/>
        </p:nvSpPr>
        <p:spPr>
          <a:xfrm>
            <a:off x="3634295" y="3378201"/>
            <a:ext cx="1027249" cy="1092201"/>
          </a:xfrm>
          <a:prstGeom prst="arc">
            <a:avLst>
              <a:gd name="adj1" fmla="val 10705839"/>
              <a:gd name="adj2" fmla="val 17377208"/>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2" name="Title 1"/>
          <p:cNvSpPr>
            <a:spLocks noGrp="1"/>
          </p:cNvSpPr>
          <p:nvPr>
            <p:ph type="title"/>
          </p:nvPr>
        </p:nvSpPr>
        <p:spPr/>
        <p:txBody>
          <a:bodyPr/>
          <a:lstStyle/>
          <a:p>
            <a:r>
              <a:rPr lang="en-US" dirty="0" smtClean="0"/>
              <a:t>Stakeholder interests</a:t>
            </a:r>
            <a:endParaRPr lang="en-US" dirty="0"/>
          </a:p>
        </p:txBody>
      </p:sp>
      <p:sp>
        <p:nvSpPr>
          <p:cNvPr id="32" name="Arc 31"/>
          <p:cNvSpPr/>
          <p:nvPr/>
        </p:nvSpPr>
        <p:spPr>
          <a:xfrm>
            <a:off x="2559050" y="1168400"/>
            <a:ext cx="6413500" cy="5215467"/>
          </a:xfrm>
          <a:prstGeom prst="arc">
            <a:avLst>
              <a:gd name="adj1" fmla="val 8946379"/>
              <a:gd name="adj2" fmla="val 11315031"/>
            </a:avLst>
          </a:prstGeom>
          <a:noFill/>
          <a:ln>
            <a:prstDash val="sysDash"/>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flipV="1">
            <a:off x="3848100" y="4555067"/>
            <a:ext cx="482600" cy="113453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 name="Arc 46"/>
          <p:cNvSpPr/>
          <p:nvPr/>
        </p:nvSpPr>
        <p:spPr>
          <a:xfrm>
            <a:off x="2434145" y="1524002"/>
            <a:ext cx="1027249" cy="1032933"/>
          </a:xfrm>
          <a:prstGeom prst="arc">
            <a:avLst>
              <a:gd name="adj1" fmla="val 168497"/>
              <a:gd name="adj2" fmla="val 6313881"/>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48" name="Arc 47"/>
          <p:cNvSpPr/>
          <p:nvPr/>
        </p:nvSpPr>
        <p:spPr>
          <a:xfrm>
            <a:off x="1984621" y="2449287"/>
            <a:ext cx="1027249" cy="1032933"/>
          </a:xfrm>
          <a:prstGeom prst="arc">
            <a:avLst>
              <a:gd name="adj1" fmla="val 19080736"/>
              <a:gd name="adj2" fmla="val 2230347"/>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4" name="Arc 53"/>
          <p:cNvSpPr/>
          <p:nvPr/>
        </p:nvSpPr>
        <p:spPr>
          <a:xfrm>
            <a:off x="4067422" y="2466220"/>
            <a:ext cx="1027249" cy="1032933"/>
          </a:xfrm>
          <a:prstGeom prst="arc">
            <a:avLst>
              <a:gd name="adj1" fmla="val 8243159"/>
              <a:gd name="adj2" fmla="val 14017432"/>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5" name="Arc 54"/>
          <p:cNvSpPr/>
          <p:nvPr/>
        </p:nvSpPr>
        <p:spPr>
          <a:xfrm>
            <a:off x="3634295" y="1524002"/>
            <a:ext cx="1027249" cy="1032933"/>
          </a:xfrm>
          <a:prstGeom prst="arc">
            <a:avLst>
              <a:gd name="adj1" fmla="val 4398049"/>
              <a:gd name="adj2" fmla="val 10561988"/>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7" name="Oval 56"/>
          <p:cNvSpPr/>
          <p:nvPr/>
        </p:nvSpPr>
        <p:spPr>
          <a:xfrm>
            <a:off x="2930772" y="914401"/>
            <a:ext cx="1234145" cy="1240975"/>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solidFill>
                  <a:srgbClr val="003557"/>
                </a:solidFill>
                <a:latin typeface="Arial"/>
                <a:cs typeface="Arial"/>
              </a:rPr>
              <a:t>Owner </a:t>
            </a:r>
          </a:p>
        </p:txBody>
      </p:sp>
      <p:sp>
        <p:nvSpPr>
          <p:cNvPr id="58" name="Oval 57"/>
          <p:cNvSpPr/>
          <p:nvPr/>
        </p:nvSpPr>
        <p:spPr>
          <a:xfrm>
            <a:off x="4130922" y="1667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Loss of Hire Underwriter</a:t>
            </a:r>
          </a:p>
        </p:txBody>
      </p:sp>
      <p:sp>
        <p:nvSpPr>
          <p:cNvPr id="59" name="Oval 58"/>
          <p:cNvSpPr/>
          <p:nvPr/>
        </p:nvSpPr>
        <p:spPr>
          <a:xfrm>
            <a:off x="4130922" y="3056467"/>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Hull &amp; Machinery Underwriter </a:t>
            </a:r>
          </a:p>
        </p:txBody>
      </p:sp>
      <p:sp>
        <p:nvSpPr>
          <p:cNvPr id="60" name="Oval 59"/>
          <p:cNvSpPr/>
          <p:nvPr/>
        </p:nvSpPr>
        <p:spPr>
          <a:xfrm>
            <a:off x="1730622" y="1667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OEM/</a:t>
            </a:r>
          </a:p>
          <a:p>
            <a:pPr algn="ctr"/>
            <a:r>
              <a:rPr lang="en-US" sz="1100" b="1" dirty="0">
                <a:latin typeface="Arial"/>
                <a:cs typeface="Arial"/>
              </a:rPr>
              <a:t>Maker</a:t>
            </a:r>
          </a:p>
        </p:txBody>
      </p:sp>
      <p:sp>
        <p:nvSpPr>
          <p:cNvPr id="61" name="Oval 60"/>
          <p:cNvSpPr/>
          <p:nvPr/>
        </p:nvSpPr>
        <p:spPr>
          <a:xfrm>
            <a:off x="1730622" y="3022601"/>
            <a:ext cx="1234145" cy="1240975"/>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solidFill>
                  <a:srgbClr val="003557"/>
                </a:solidFill>
                <a:latin typeface="Arial"/>
                <a:cs typeface="Arial"/>
              </a:rPr>
              <a:t>Class</a:t>
            </a:r>
          </a:p>
        </p:txBody>
      </p:sp>
      <p:sp>
        <p:nvSpPr>
          <p:cNvPr id="62" name="Oval 61"/>
          <p:cNvSpPr/>
          <p:nvPr/>
        </p:nvSpPr>
        <p:spPr>
          <a:xfrm>
            <a:off x="2930772" y="3826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Repair provider</a:t>
            </a:r>
          </a:p>
        </p:txBody>
      </p:sp>
      <p:sp>
        <p:nvSpPr>
          <p:cNvPr id="67" name="Rectangle 66"/>
          <p:cNvSpPr/>
          <p:nvPr/>
        </p:nvSpPr>
        <p:spPr>
          <a:xfrm>
            <a:off x="5765800" y="1320800"/>
            <a:ext cx="3187700" cy="592667"/>
          </a:xfrm>
          <a:prstGeom prst="rect">
            <a:avLst/>
          </a:prstGeom>
          <a:solidFill>
            <a:schemeClr val="accent5"/>
          </a:solidFill>
          <a:ln w="12700" cmpd="sng">
            <a:no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Restore to </a:t>
            </a:r>
            <a:r>
              <a:rPr lang="en-US" sz="1050" dirty="0" smtClean="0">
                <a:solidFill>
                  <a:schemeClr val="accent1"/>
                </a:solidFill>
                <a:latin typeface="Arial"/>
                <a:cs typeface="Arial"/>
              </a:rPr>
              <a:t>operation</a:t>
            </a:r>
            <a:endParaRPr lang="en-US" sz="1050" dirty="0">
              <a:solidFill>
                <a:schemeClr val="accent1"/>
              </a:solidFill>
              <a:latin typeface="Arial"/>
              <a:cs typeface="Arial"/>
            </a:endParaRPr>
          </a:p>
          <a:p>
            <a:pPr algn="ctr"/>
            <a:r>
              <a:rPr lang="en-US" sz="1050" dirty="0" smtClean="0">
                <a:solidFill>
                  <a:schemeClr val="accent1"/>
                </a:solidFill>
                <a:latin typeface="Arial"/>
                <a:cs typeface="Arial"/>
              </a:rPr>
              <a:t>Minimize </a:t>
            </a:r>
            <a:r>
              <a:rPr lang="en-US" sz="1050" dirty="0">
                <a:solidFill>
                  <a:schemeClr val="accent1"/>
                </a:solidFill>
                <a:latin typeface="Arial"/>
                <a:cs typeface="Arial"/>
              </a:rPr>
              <a:t>down </a:t>
            </a:r>
            <a:r>
              <a:rPr lang="en-US" sz="1050" dirty="0" smtClean="0">
                <a:solidFill>
                  <a:schemeClr val="accent1"/>
                </a:solidFill>
                <a:latin typeface="Arial"/>
                <a:cs typeface="Arial"/>
              </a:rPr>
              <a:t>time</a:t>
            </a:r>
          </a:p>
        </p:txBody>
      </p:sp>
      <p:sp>
        <p:nvSpPr>
          <p:cNvPr id="68" name="Rectangle 67"/>
          <p:cNvSpPr/>
          <p:nvPr/>
        </p:nvSpPr>
        <p:spPr>
          <a:xfrm>
            <a:off x="5765800" y="2044700"/>
            <a:ext cx="3187700" cy="592667"/>
          </a:xfrm>
          <a:prstGeom prst="rect">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Safe and high quality repair</a:t>
            </a:r>
            <a:endParaRPr lang="en-US" sz="1050" dirty="0">
              <a:solidFill>
                <a:schemeClr val="accent1"/>
              </a:solidFill>
              <a:latin typeface="Arial"/>
              <a:cs typeface="Arial"/>
            </a:endParaRPr>
          </a:p>
        </p:txBody>
      </p:sp>
      <p:sp>
        <p:nvSpPr>
          <p:cNvPr id="23" name="Oval 22"/>
          <p:cNvSpPr/>
          <p:nvPr/>
        </p:nvSpPr>
        <p:spPr>
          <a:xfrm>
            <a:off x="3129249" y="2595643"/>
            <a:ext cx="837190" cy="841824"/>
          </a:xfrm>
          <a:prstGeom prst="ellipse">
            <a:avLst/>
          </a:prstGeom>
          <a:solidFill>
            <a:schemeClr val="accent3">
              <a:alpha val="33000"/>
            </a:schemeClr>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900" dirty="0" smtClean="0">
                <a:latin typeface="Arial"/>
                <a:cs typeface="Arial"/>
              </a:rPr>
              <a:t>An informed</a:t>
            </a:r>
          </a:p>
          <a:p>
            <a:pPr algn="ctr"/>
            <a:r>
              <a:rPr lang="en-US" sz="900" dirty="0" smtClean="0">
                <a:latin typeface="Arial"/>
                <a:cs typeface="Arial"/>
              </a:rPr>
              <a:t>decision</a:t>
            </a:r>
            <a:endParaRPr lang="en-US" sz="900" dirty="0">
              <a:latin typeface="Arial"/>
              <a:cs typeface="Arial"/>
            </a:endParaRPr>
          </a:p>
        </p:txBody>
      </p:sp>
    </p:spTree>
    <p:extLst>
      <p:ext uri="{BB962C8B-B14F-4D97-AF65-F5344CB8AC3E}">
        <p14:creationId xmlns:p14="http://schemas.microsoft.com/office/powerpoint/2010/main" val="199906753"/>
      </p:ext>
    </p:extLst>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rc 20"/>
          <p:cNvSpPr/>
          <p:nvPr/>
        </p:nvSpPr>
        <p:spPr>
          <a:xfrm>
            <a:off x="2434145" y="3378201"/>
            <a:ext cx="1027249" cy="1092201"/>
          </a:xfrm>
          <a:prstGeom prst="arc">
            <a:avLst>
              <a:gd name="adj1" fmla="val 14400510"/>
              <a:gd name="adj2" fmla="val 21437483"/>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22" name="Arc 21"/>
          <p:cNvSpPr/>
          <p:nvPr/>
        </p:nvSpPr>
        <p:spPr>
          <a:xfrm>
            <a:off x="3634295" y="3378201"/>
            <a:ext cx="1027249" cy="1092201"/>
          </a:xfrm>
          <a:prstGeom prst="arc">
            <a:avLst>
              <a:gd name="adj1" fmla="val 10705839"/>
              <a:gd name="adj2" fmla="val 17377208"/>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2" name="Title 1"/>
          <p:cNvSpPr>
            <a:spLocks noGrp="1"/>
          </p:cNvSpPr>
          <p:nvPr>
            <p:ph type="title"/>
          </p:nvPr>
        </p:nvSpPr>
        <p:spPr/>
        <p:txBody>
          <a:bodyPr/>
          <a:lstStyle/>
          <a:p>
            <a:r>
              <a:rPr lang="en-US" dirty="0" smtClean="0"/>
              <a:t>Stakeholder interests</a:t>
            </a:r>
            <a:endParaRPr lang="en-US" dirty="0"/>
          </a:p>
        </p:txBody>
      </p:sp>
      <p:sp>
        <p:nvSpPr>
          <p:cNvPr id="32" name="Arc 31"/>
          <p:cNvSpPr/>
          <p:nvPr/>
        </p:nvSpPr>
        <p:spPr>
          <a:xfrm>
            <a:off x="2559050" y="1168400"/>
            <a:ext cx="6413500" cy="5215467"/>
          </a:xfrm>
          <a:prstGeom prst="arc">
            <a:avLst>
              <a:gd name="adj1" fmla="val 8946379"/>
              <a:gd name="adj2" fmla="val 11315031"/>
            </a:avLst>
          </a:prstGeom>
          <a:noFill/>
          <a:ln>
            <a:prstDash val="sysDash"/>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flipV="1">
            <a:off x="3848100" y="4555067"/>
            <a:ext cx="482600" cy="113453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 name="Arc 46"/>
          <p:cNvSpPr/>
          <p:nvPr/>
        </p:nvSpPr>
        <p:spPr>
          <a:xfrm>
            <a:off x="2434145" y="1524002"/>
            <a:ext cx="1027249" cy="1032933"/>
          </a:xfrm>
          <a:prstGeom prst="arc">
            <a:avLst>
              <a:gd name="adj1" fmla="val 168497"/>
              <a:gd name="adj2" fmla="val 6313881"/>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48" name="Arc 47"/>
          <p:cNvSpPr/>
          <p:nvPr/>
        </p:nvSpPr>
        <p:spPr>
          <a:xfrm>
            <a:off x="1984621" y="2449287"/>
            <a:ext cx="1027249" cy="1032933"/>
          </a:xfrm>
          <a:prstGeom prst="arc">
            <a:avLst>
              <a:gd name="adj1" fmla="val 19080736"/>
              <a:gd name="adj2" fmla="val 2230347"/>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4" name="Arc 53"/>
          <p:cNvSpPr/>
          <p:nvPr/>
        </p:nvSpPr>
        <p:spPr>
          <a:xfrm>
            <a:off x="4067422" y="2466220"/>
            <a:ext cx="1027249" cy="1032933"/>
          </a:xfrm>
          <a:prstGeom prst="arc">
            <a:avLst>
              <a:gd name="adj1" fmla="val 8243159"/>
              <a:gd name="adj2" fmla="val 14017432"/>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5" name="Arc 54"/>
          <p:cNvSpPr/>
          <p:nvPr/>
        </p:nvSpPr>
        <p:spPr>
          <a:xfrm>
            <a:off x="3634295" y="1524002"/>
            <a:ext cx="1027249" cy="1032933"/>
          </a:xfrm>
          <a:prstGeom prst="arc">
            <a:avLst>
              <a:gd name="adj1" fmla="val 4398049"/>
              <a:gd name="adj2" fmla="val 10561988"/>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7" name="Oval 56"/>
          <p:cNvSpPr/>
          <p:nvPr/>
        </p:nvSpPr>
        <p:spPr>
          <a:xfrm>
            <a:off x="2930772" y="914401"/>
            <a:ext cx="1234145" cy="1240975"/>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solidFill>
                  <a:srgbClr val="003557"/>
                </a:solidFill>
                <a:latin typeface="Arial"/>
                <a:cs typeface="Arial"/>
              </a:rPr>
              <a:t>Owner </a:t>
            </a:r>
          </a:p>
        </p:txBody>
      </p:sp>
      <p:sp>
        <p:nvSpPr>
          <p:cNvPr id="58" name="Oval 57"/>
          <p:cNvSpPr/>
          <p:nvPr/>
        </p:nvSpPr>
        <p:spPr>
          <a:xfrm>
            <a:off x="4130922" y="1667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Loss of Hire Underwriter</a:t>
            </a:r>
          </a:p>
        </p:txBody>
      </p:sp>
      <p:sp>
        <p:nvSpPr>
          <p:cNvPr id="59" name="Oval 58"/>
          <p:cNvSpPr/>
          <p:nvPr/>
        </p:nvSpPr>
        <p:spPr>
          <a:xfrm>
            <a:off x="4130922" y="3056467"/>
            <a:ext cx="1234145" cy="1240975"/>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solidFill>
                  <a:srgbClr val="003557"/>
                </a:solidFill>
                <a:latin typeface="Arial"/>
                <a:cs typeface="Arial"/>
              </a:rPr>
              <a:t>Hull &amp; Machinery Underwriter </a:t>
            </a:r>
          </a:p>
        </p:txBody>
      </p:sp>
      <p:sp>
        <p:nvSpPr>
          <p:cNvPr id="60" name="Oval 59"/>
          <p:cNvSpPr/>
          <p:nvPr/>
        </p:nvSpPr>
        <p:spPr>
          <a:xfrm>
            <a:off x="1730622" y="1667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OEM/</a:t>
            </a:r>
          </a:p>
          <a:p>
            <a:pPr algn="ctr"/>
            <a:r>
              <a:rPr lang="en-US" sz="1100" b="1" dirty="0">
                <a:latin typeface="Arial"/>
                <a:cs typeface="Arial"/>
              </a:rPr>
              <a:t>Maker</a:t>
            </a:r>
          </a:p>
        </p:txBody>
      </p:sp>
      <p:sp>
        <p:nvSpPr>
          <p:cNvPr id="61" name="Oval 60"/>
          <p:cNvSpPr/>
          <p:nvPr/>
        </p:nvSpPr>
        <p:spPr>
          <a:xfrm>
            <a:off x="1730622" y="3022601"/>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Class</a:t>
            </a:r>
          </a:p>
        </p:txBody>
      </p:sp>
      <p:sp>
        <p:nvSpPr>
          <p:cNvPr id="62" name="Oval 61"/>
          <p:cNvSpPr/>
          <p:nvPr/>
        </p:nvSpPr>
        <p:spPr>
          <a:xfrm>
            <a:off x="2930772" y="3826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Repair provider</a:t>
            </a:r>
          </a:p>
        </p:txBody>
      </p:sp>
      <p:sp>
        <p:nvSpPr>
          <p:cNvPr id="64" name="Rectangle 63"/>
          <p:cNvSpPr/>
          <p:nvPr/>
        </p:nvSpPr>
        <p:spPr>
          <a:xfrm>
            <a:off x="5765800" y="3492500"/>
            <a:ext cx="3194050" cy="592667"/>
          </a:xfrm>
          <a:prstGeom prst="rect">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Cost effective solution</a:t>
            </a:r>
            <a:br>
              <a:rPr lang="en-US" sz="1050" dirty="0" smtClean="0">
                <a:solidFill>
                  <a:schemeClr val="accent1"/>
                </a:solidFill>
                <a:latin typeface="Arial"/>
                <a:cs typeface="Arial"/>
              </a:rPr>
            </a:br>
            <a:r>
              <a:rPr lang="en-US" sz="1050" dirty="0" smtClean="0">
                <a:solidFill>
                  <a:schemeClr val="accent1"/>
                </a:solidFill>
                <a:latin typeface="Arial"/>
                <a:cs typeface="Arial"/>
              </a:rPr>
              <a:t>Limit downrange risk (pay once)</a:t>
            </a:r>
            <a:endParaRPr lang="en-US" sz="1050" dirty="0">
              <a:solidFill>
                <a:schemeClr val="accent1"/>
              </a:solidFill>
              <a:latin typeface="Arial"/>
              <a:cs typeface="Arial"/>
            </a:endParaRPr>
          </a:p>
        </p:txBody>
      </p:sp>
      <p:sp>
        <p:nvSpPr>
          <p:cNvPr id="67" name="Rectangle 66"/>
          <p:cNvSpPr/>
          <p:nvPr/>
        </p:nvSpPr>
        <p:spPr>
          <a:xfrm>
            <a:off x="5765800" y="1320800"/>
            <a:ext cx="3187700" cy="592667"/>
          </a:xfrm>
          <a:prstGeom prst="rect">
            <a:avLst/>
          </a:prstGeom>
          <a:solidFill>
            <a:srgbClr val="CEC9C6"/>
          </a:solidFill>
          <a:ln w="12700" cmpd="sng">
            <a:no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Restore to </a:t>
            </a:r>
            <a:r>
              <a:rPr lang="en-US" sz="1050" dirty="0" smtClean="0">
                <a:solidFill>
                  <a:schemeClr val="accent1"/>
                </a:solidFill>
                <a:latin typeface="Arial"/>
                <a:cs typeface="Arial"/>
              </a:rPr>
              <a:t>operation</a:t>
            </a:r>
            <a:endParaRPr lang="en-US" sz="1050" dirty="0">
              <a:solidFill>
                <a:schemeClr val="accent1"/>
              </a:solidFill>
              <a:latin typeface="Arial"/>
              <a:cs typeface="Arial"/>
            </a:endParaRPr>
          </a:p>
          <a:p>
            <a:pPr algn="ctr"/>
            <a:r>
              <a:rPr lang="en-US" sz="1050" dirty="0" smtClean="0">
                <a:solidFill>
                  <a:schemeClr val="accent1"/>
                </a:solidFill>
                <a:latin typeface="Arial"/>
                <a:cs typeface="Arial"/>
              </a:rPr>
              <a:t>Minimize </a:t>
            </a:r>
            <a:r>
              <a:rPr lang="en-US" sz="1050" dirty="0">
                <a:solidFill>
                  <a:schemeClr val="accent1"/>
                </a:solidFill>
                <a:latin typeface="Arial"/>
                <a:cs typeface="Arial"/>
              </a:rPr>
              <a:t>down </a:t>
            </a:r>
            <a:r>
              <a:rPr lang="en-US" sz="1050" dirty="0" smtClean="0">
                <a:solidFill>
                  <a:schemeClr val="accent1"/>
                </a:solidFill>
                <a:latin typeface="Arial"/>
                <a:cs typeface="Arial"/>
              </a:rPr>
              <a:t>time</a:t>
            </a:r>
          </a:p>
        </p:txBody>
      </p:sp>
      <p:sp>
        <p:nvSpPr>
          <p:cNvPr id="68" name="Rectangle 67"/>
          <p:cNvSpPr/>
          <p:nvPr/>
        </p:nvSpPr>
        <p:spPr>
          <a:xfrm>
            <a:off x="5765800" y="2044700"/>
            <a:ext cx="3187700" cy="592667"/>
          </a:xfrm>
          <a:prstGeom prst="rect">
            <a:avLst/>
          </a:prstGeom>
          <a:solidFill>
            <a:srgbClr val="CEC9C6"/>
          </a:solidFill>
          <a:ln w="12700" cmpd="sng">
            <a:no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Safe and high quality repair</a:t>
            </a:r>
            <a:endParaRPr lang="en-US" sz="1050" dirty="0">
              <a:solidFill>
                <a:schemeClr val="accent1"/>
              </a:solidFill>
              <a:latin typeface="Arial"/>
              <a:cs typeface="Arial"/>
            </a:endParaRPr>
          </a:p>
        </p:txBody>
      </p:sp>
      <p:sp>
        <p:nvSpPr>
          <p:cNvPr id="23" name="Oval 22"/>
          <p:cNvSpPr/>
          <p:nvPr/>
        </p:nvSpPr>
        <p:spPr>
          <a:xfrm>
            <a:off x="3129249" y="2595643"/>
            <a:ext cx="837190" cy="841824"/>
          </a:xfrm>
          <a:prstGeom prst="ellipse">
            <a:avLst/>
          </a:prstGeom>
          <a:solidFill>
            <a:schemeClr val="accent3">
              <a:alpha val="33000"/>
            </a:schemeClr>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900" dirty="0" smtClean="0">
                <a:latin typeface="Arial"/>
                <a:cs typeface="Arial"/>
              </a:rPr>
              <a:t>An informed</a:t>
            </a:r>
          </a:p>
          <a:p>
            <a:pPr algn="ctr"/>
            <a:r>
              <a:rPr lang="en-US" sz="900" dirty="0" smtClean="0">
                <a:latin typeface="Arial"/>
                <a:cs typeface="Arial"/>
              </a:rPr>
              <a:t>decision</a:t>
            </a:r>
            <a:endParaRPr lang="en-US" sz="900" dirty="0">
              <a:latin typeface="Arial"/>
              <a:cs typeface="Arial"/>
            </a:endParaRPr>
          </a:p>
        </p:txBody>
      </p:sp>
    </p:spTree>
    <p:extLst>
      <p:ext uri="{BB962C8B-B14F-4D97-AF65-F5344CB8AC3E}">
        <p14:creationId xmlns:p14="http://schemas.microsoft.com/office/powerpoint/2010/main" val="3953027062"/>
      </p:ext>
    </p:extLst>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 interests</a:t>
            </a:r>
            <a:endParaRPr lang="en-US" dirty="0"/>
          </a:p>
        </p:txBody>
      </p:sp>
      <p:sp>
        <p:nvSpPr>
          <p:cNvPr id="32" name="Arc 31"/>
          <p:cNvSpPr/>
          <p:nvPr/>
        </p:nvSpPr>
        <p:spPr>
          <a:xfrm>
            <a:off x="2559050" y="1168400"/>
            <a:ext cx="6413500" cy="5215467"/>
          </a:xfrm>
          <a:prstGeom prst="arc">
            <a:avLst>
              <a:gd name="adj1" fmla="val 8946379"/>
              <a:gd name="adj2" fmla="val 11315031"/>
            </a:avLst>
          </a:prstGeom>
          <a:noFill/>
          <a:ln>
            <a:prstDash val="sysDash"/>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flipV="1">
            <a:off x="3848100" y="4555067"/>
            <a:ext cx="482600" cy="113453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 name="Arc 46"/>
          <p:cNvSpPr/>
          <p:nvPr/>
        </p:nvSpPr>
        <p:spPr>
          <a:xfrm>
            <a:off x="2434145" y="1524002"/>
            <a:ext cx="1027249" cy="1032933"/>
          </a:xfrm>
          <a:prstGeom prst="arc">
            <a:avLst>
              <a:gd name="adj1" fmla="val 168497"/>
              <a:gd name="adj2" fmla="val 6313881"/>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48" name="Arc 47"/>
          <p:cNvSpPr/>
          <p:nvPr/>
        </p:nvSpPr>
        <p:spPr>
          <a:xfrm>
            <a:off x="1984621" y="2449287"/>
            <a:ext cx="1027249" cy="1032933"/>
          </a:xfrm>
          <a:prstGeom prst="arc">
            <a:avLst>
              <a:gd name="adj1" fmla="val 19080736"/>
              <a:gd name="adj2" fmla="val 2230347"/>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4" name="Arc 53"/>
          <p:cNvSpPr/>
          <p:nvPr/>
        </p:nvSpPr>
        <p:spPr>
          <a:xfrm>
            <a:off x="4067422" y="2466220"/>
            <a:ext cx="1027249" cy="1032933"/>
          </a:xfrm>
          <a:prstGeom prst="arc">
            <a:avLst>
              <a:gd name="adj1" fmla="val 8243159"/>
              <a:gd name="adj2" fmla="val 14017432"/>
            </a:avLst>
          </a:prstGeom>
          <a:noFill/>
          <a:ln>
            <a:solidFill>
              <a:srgbClr val="E5B746"/>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5" name="Arc 54"/>
          <p:cNvSpPr/>
          <p:nvPr/>
        </p:nvSpPr>
        <p:spPr>
          <a:xfrm>
            <a:off x="3634295" y="1524002"/>
            <a:ext cx="1027249" cy="1032933"/>
          </a:xfrm>
          <a:prstGeom prst="arc">
            <a:avLst>
              <a:gd name="adj1" fmla="val 4398049"/>
              <a:gd name="adj2" fmla="val 10561988"/>
            </a:avLst>
          </a:prstGeom>
          <a:noFill/>
          <a:ln>
            <a:solidFill>
              <a:srgbClr val="E5B746"/>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7" name="Oval 56"/>
          <p:cNvSpPr/>
          <p:nvPr/>
        </p:nvSpPr>
        <p:spPr>
          <a:xfrm>
            <a:off x="2930772" y="914401"/>
            <a:ext cx="1234145" cy="1240975"/>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solidFill>
                  <a:srgbClr val="003557"/>
                </a:solidFill>
                <a:latin typeface="Arial"/>
                <a:cs typeface="Arial"/>
              </a:rPr>
              <a:t>Owner </a:t>
            </a:r>
          </a:p>
        </p:txBody>
      </p:sp>
      <p:sp>
        <p:nvSpPr>
          <p:cNvPr id="58" name="Oval 57"/>
          <p:cNvSpPr/>
          <p:nvPr/>
        </p:nvSpPr>
        <p:spPr>
          <a:xfrm>
            <a:off x="4130922" y="1667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Loss of Hire Underwriter</a:t>
            </a:r>
          </a:p>
        </p:txBody>
      </p:sp>
      <p:sp>
        <p:nvSpPr>
          <p:cNvPr id="59" name="Oval 58"/>
          <p:cNvSpPr/>
          <p:nvPr/>
        </p:nvSpPr>
        <p:spPr>
          <a:xfrm>
            <a:off x="4130922" y="3056467"/>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Hull &amp; Machinery Underwriter </a:t>
            </a:r>
          </a:p>
        </p:txBody>
      </p:sp>
      <p:sp>
        <p:nvSpPr>
          <p:cNvPr id="60" name="Oval 59"/>
          <p:cNvSpPr/>
          <p:nvPr/>
        </p:nvSpPr>
        <p:spPr>
          <a:xfrm>
            <a:off x="1730622" y="1667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OEM/</a:t>
            </a:r>
          </a:p>
          <a:p>
            <a:pPr algn="ctr"/>
            <a:r>
              <a:rPr lang="en-US" sz="1100" b="1" dirty="0">
                <a:latin typeface="Arial"/>
                <a:cs typeface="Arial"/>
              </a:rPr>
              <a:t>Maker</a:t>
            </a:r>
          </a:p>
        </p:txBody>
      </p:sp>
      <p:sp>
        <p:nvSpPr>
          <p:cNvPr id="61" name="Oval 60"/>
          <p:cNvSpPr/>
          <p:nvPr/>
        </p:nvSpPr>
        <p:spPr>
          <a:xfrm>
            <a:off x="1730622" y="3022601"/>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smtClean="0">
                <a:latin typeface="Arial"/>
                <a:cs typeface="Arial"/>
              </a:rPr>
              <a:t>Class</a:t>
            </a:r>
            <a:endParaRPr lang="en-US" sz="1100" b="1" dirty="0">
              <a:latin typeface="Arial"/>
              <a:cs typeface="Arial"/>
            </a:endParaRPr>
          </a:p>
        </p:txBody>
      </p:sp>
      <p:sp>
        <p:nvSpPr>
          <p:cNvPr id="62" name="Oval 61"/>
          <p:cNvSpPr/>
          <p:nvPr/>
        </p:nvSpPr>
        <p:spPr>
          <a:xfrm>
            <a:off x="2930772" y="3826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Repair provider</a:t>
            </a:r>
          </a:p>
        </p:txBody>
      </p:sp>
      <p:sp>
        <p:nvSpPr>
          <p:cNvPr id="64" name="Rectangle 63"/>
          <p:cNvSpPr/>
          <p:nvPr/>
        </p:nvSpPr>
        <p:spPr>
          <a:xfrm>
            <a:off x="5765800" y="3492500"/>
            <a:ext cx="3194050" cy="592667"/>
          </a:xfrm>
          <a:prstGeom prst="rect">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Cost effective solution</a:t>
            </a:r>
            <a:br>
              <a:rPr lang="en-US" sz="1050" dirty="0" smtClean="0">
                <a:solidFill>
                  <a:schemeClr val="accent1"/>
                </a:solidFill>
                <a:latin typeface="Arial"/>
                <a:cs typeface="Arial"/>
              </a:rPr>
            </a:br>
            <a:r>
              <a:rPr lang="en-US" sz="1050" dirty="0" smtClean="0">
                <a:solidFill>
                  <a:schemeClr val="accent1"/>
                </a:solidFill>
                <a:latin typeface="Arial"/>
                <a:cs typeface="Arial"/>
              </a:rPr>
              <a:t>Limit downrange risk (pay once)</a:t>
            </a:r>
            <a:endParaRPr lang="en-US" sz="1050" dirty="0">
              <a:solidFill>
                <a:schemeClr val="accent1"/>
              </a:solidFill>
              <a:latin typeface="Arial"/>
              <a:cs typeface="Arial"/>
            </a:endParaRPr>
          </a:p>
        </p:txBody>
      </p:sp>
      <p:sp>
        <p:nvSpPr>
          <p:cNvPr id="67" name="Rectangle 66"/>
          <p:cNvSpPr/>
          <p:nvPr/>
        </p:nvSpPr>
        <p:spPr>
          <a:xfrm>
            <a:off x="5765800" y="1320800"/>
            <a:ext cx="3187700" cy="592667"/>
          </a:xfrm>
          <a:prstGeom prst="rect">
            <a:avLst/>
          </a:prstGeom>
          <a:solidFill>
            <a:srgbClr val="CEC9C6"/>
          </a:solidFill>
          <a:ln w="12700" cmpd="sng">
            <a:no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Restore to </a:t>
            </a:r>
            <a:r>
              <a:rPr lang="en-US" sz="1050" dirty="0" smtClean="0">
                <a:solidFill>
                  <a:schemeClr val="accent1"/>
                </a:solidFill>
                <a:latin typeface="Arial"/>
                <a:cs typeface="Arial"/>
              </a:rPr>
              <a:t>operation</a:t>
            </a:r>
            <a:endParaRPr lang="en-US" sz="1050" dirty="0">
              <a:solidFill>
                <a:schemeClr val="accent1"/>
              </a:solidFill>
              <a:latin typeface="Arial"/>
              <a:cs typeface="Arial"/>
            </a:endParaRPr>
          </a:p>
          <a:p>
            <a:pPr algn="ctr"/>
            <a:r>
              <a:rPr lang="en-US" sz="1050" dirty="0" smtClean="0">
                <a:solidFill>
                  <a:schemeClr val="accent1"/>
                </a:solidFill>
                <a:latin typeface="Arial"/>
                <a:cs typeface="Arial"/>
              </a:rPr>
              <a:t>Minimize </a:t>
            </a:r>
            <a:r>
              <a:rPr lang="en-US" sz="1050" dirty="0">
                <a:solidFill>
                  <a:schemeClr val="accent1"/>
                </a:solidFill>
                <a:latin typeface="Arial"/>
                <a:cs typeface="Arial"/>
              </a:rPr>
              <a:t>down </a:t>
            </a:r>
            <a:r>
              <a:rPr lang="en-US" sz="1050" dirty="0" smtClean="0">
                <a:solidFill>
                  <a:schemeClr val="accent1"/>
                </a:solidFill>
                <a:latin typeface="Arial"/>
                <a:cs typeface="Arial"/>
              </a:rPr>
              <a:t>time</a:t>
            </a:r>
          </a:p>
        </p:txBody>
      </p:sp>
      <p:sp>
        <p:nvSpPr>
          <p:cNvPr id="68" name="Rectangle 67"/>
          <p:cNvSpPr/>
          <p:nvPr/>
        </p:nvSpPr>
        <p:spPr>
          <a:xfrm>
            <a:off x="5765800" y="2044700"/>
            <a:ext cx="3187700" cy="592667"/>
          </a:xfrm>
          <a:prstGeom prst="rect">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Safe and high quality repair</a:t>
            </a:r>
            <a:endParaRPr lang="en-US" sz="1050" dirty="0">
              <a:solidFill>
                <a:schemeClr val="accent1"/>
              </a:solidFill>
              <a:latin typeface="Arial"/>
              <a:cs typeface="Arial"/>
            </a:endParaRPr>
          </a:p>
        </p:txBody>
      </p:sp>
      <p:sp>
        <p:nvSpPr>
          <p:cNvPr id="69" name="Rectangle 68"/>
          <p:cNvSpPr/>
          <p:nvPr/>
        </p:nvSpPr>
        <p:spPr>
          <a:xfrm>
            <a:off x="5765800" y="2768600"/>
            <a:ext cx="3194050" cy="592667"/>
          </a:xfrm>
          <a:prstGeom prst="rect">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Preference for repair or replacement </a:t>
            </a:r>
            <a:br>
              <a:rPr lang="en-US" sz="1050" dirty="0" smtClean="0">
                <a:solidFill>
                  <a:schemeClr val="accent1"/>
                </a:solidFill>
                <a:latin typeface="Arial"/>
                <a:cs typeface="Arial"/>
              </a:rPr>
            </a:br>
            <a:r>
              <a:rPr lang="en-US" sz="1050" dirty="0" smtClean="0">
                <a:solidFill>
                  <a:schemeClr val="accent1"/>
                </a:solidFill>
                <a:latin typeface="Arial"/>
                <a:cs typeface="Arial"/>
              </a:rPr>
              <a:t>depend on who is paying</a:t>
            </a:r>
            <a:endParaRPr lang="en-US" sz="1050" dirty="0">
              <a:solidFill>
                <a:schemeClr val="accent1"/>
              </a:solidFill>
              <a:latin typeface="Arial"/>
              <a:cs typeface="Arial"/>
            </a:endParaRPr>
          </a:p>
        </p:txBody>
      </p:sp>
      <p:sp>
        <p:nvSpPr>
          <p:cNvPr id="23" name="Arc 22"/>
          <p:cNvSpPr/>
          <p:nvPr/>
        </p:nvSpPr>
        <p:spPr>
          <a:xfrm>
            <a:off x="5877172" y="2243667"/>
            <a:ext cx="1027249" cy="1811867"/>
          </a:xfrm>
          <a:prstGeom prst="arc">
            <a:avLst>
              <a:gd name="adj1" fmla="val 8243159"/>
              <a:gd name="adj2" fmla="val 14017432"/>
            </a:avLst>
          </a:prstGeom>
          <a:noFill/>
          <a:ln w="38100" cmpd="sng">
            <a:solidFill>
              <a:srgbClr val="E5B746"/>
            </a:solidFill>
            <a:headEnd type="triangle"/>
            <a:tailEnd type="triangle"/>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24" name="Arc 23"/>
          <p:cNvSpPr/>
          <p:nvPr/>
        </p:nvSpPr>
        <p:spPr>
          <a:xfrm>
            <a:off x="2434145" y="3378201"/>
            <a:ext cx="1027249" cy="1092201"/>
          </a:xfrm>
          <a:prstGeom prst="arc">
            <a:avLst>
              <a:gd name="adj1" fmla="val 14400510"/>
              <a:gd name="adj2" fmla="val 21437483"/>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25" name="Arc 24"/>
          <p:cNvSpPr/>
          <p:nvPr/>
        </p:nvSpPr>
        <p:spPr>
          <a:xfrm>
            <a:off x="3634295" y="3378201"/>
            <a:ext cx="1027249" cy="1092201"/>
          </a:xfrm>
          <a:prstGeom prst="arc">
            <a:avLst>
              <a:gd name="adj1" fmla="val 10705839"/>
              <a:gd name="adj2" fmla="val 17377208"/>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26" name="Oval 25"/>
          <p:cNvSpPr/>
          <p:nvPr/>
        </p:nvSpPr>
        <p:spPr>
          <a:xfrm>
            <a:off x="3129249" y="2595643"/>
            <a:ext cx="837190" cy="841824"/>
          </a:xfrm>
          <a:prstGeom prst="ellipse">
            <a:avLst/>
          </a:prstGeom>
          <a:solidFill>
            <a:schemeClr val="accent3">
              <a:alpha val="33000"/>
            </a:schemeClr>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900" dirty="0" smtClean="0">
                <a:latin typeface="Arial"/>
                <a:cs typeface="Arial"/>
              </a:rPr>
              <a:t>An informed</a:t>
            </a:r>
          </a:p>
          <a:p>
            <a:pPr algn="ctr"/>
            <a:r>
              <a:rPr lang="en-US" sz="900" dirty="0" smtClean="0">
                <a:latin typeface="Arial"/>
                <a:cs typeface="Arial"/>
              </a:rPr>
              <a:t>decision</a:t>
            </a:r>
            <a:endParaRPr lang="en-US" sz="900" dirty="0">
              <a:latin typeface="Arial"/>
              <a:cs typeface="Arial"/>
            </a:endParaRPr>
          </a:p>
        </p:txBody>
      </p:sp>
    </p:spTree>
    <p:extLst>
      <p:ext uri="{BB962C8B-B14F-4D97-AF65-F5344CB8AC3E}">
        <p14:creationId xmlns:p14="http://schemas.microsoft.com/office/powerpoint/2010/main" val="2879360834"/>
      </p:ext>
    </p:extLst>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p:cNvSpPr/>
          <p:nvPr/>
        </p:nvSpPr>
        <p:spPr>
          <a:xfrm>
            <a:off x="2434145" y="3378201"/>
            <a:ext cx="1027249" cy="1092201"/>
          </a:xfrm>
          <a:prstGeom prst="arc">
            <a:avLst>
              <a:gd name="adj1" fmla="val 14400510"/>
              <a:gd name="adj2" fmla="val 21437483"/>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24" name="Arc 23"/>
          <p:cNvSpPr/>
          <p:nvPr/>
        </p:nvSpPr>
        <p:spPr>
          <a:xfrm>
            <a:off x="3634295" y="3378201"/>
            <a:ext cx="1027249" cy="1092201"/>
          </a:xfrm>
          <a:prstGeom prst="arc">
            <a:avLst>
              <a:gd name="adj1" fmla="val 10705839"/>
              <a:gd name="adj2" fmla="val 17377208"/>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66" name="Rectangle 65"/>
          <p:cNvSpPr/>
          <p:nvPr/>
        </p:nvSpPr>
        <p:spPr>
          <a:xfrm>
            <a:off x="5765800" y="4216400"/>
            <a:ext cx="3194050" cy="592667"/>
          </a:xfrm>
          <a:prstGeom prst="rect">
            <a:avLst/>
          </a:prstGeom>
          <a:solidFill>
            <a:srgbClr val="E5B74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Makers want to control the competitive environment</a:t>
            </a:r>
            <a:endParaRPr lang="en-US" sz="1050" dirty="0">
              <a:solidFill>
                <a:schemeClr val="accent1"/>
              </a:solidFill>
              <a:latin typeface="Arial"/>
              <a:cs typeface="Arial"/>
            </a:endParaRPr>
          </a:p>
        </p:txBody>
      </p:sp>
      <p:sp>
        <p:nvSpPr>
          <p:cNvPr id="2" name="Title 1"/>
          <p:cNvSpPr>
            <a:spLocks noGrp="1"/>
          </p:cNvSpPr>
          <p:nvPr>
            <p:ph type="title"/>
          </p:nvPr>
        </p:nvSpPr>
        <p:spPr/>
        <p:txBody>
          <a:bodyPr/>
          <a:lstStyle/>
          <a:p>
            <a:r>
              <a:rPr lang="en-US" dirty="0" smtClean="0"/>
              <a:t>Stakeholder interests</a:t>
            </a:r>
            <a:endParaRPr lang="en-US" dirty="0"/>
          </a:p>
        </p:txBody>
      </p:sp>
      <p:sp>
        <p:nvSpPr>
          <p:cNvPr id="32" name="Arc 31"/>
          <p:cNvSpPr/>
          <p:nvPr/>
        </p:nvSpPr>
        <p:spPr>
          <a:xfrm>
            <a:off x="2559050" y="1168400"/>
            <a:ext cx="6413500" cy="5215467"/>
          </a:xfrm>
          <a:prstGeom prst="arc">
            <a:avLst>
              <a:gd name="adj1" fmla="val 8946379"/>
              <a:gd name="adj2" fmla="val 11315031"/>
            </a:avLst>
          </a:prstGeom>
          <a:noFill/>
          <a:ln>
            <a:prstDash val="sysDash"/>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flipV="1">
            <a:off x="3848100" y="4555067"/>
            <a:ext cx="482600" cy="113453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 name="Arc 46"/>
          <p:cNvSpPr/>
          <p:nvPr/>
        </p:nvSpPr>
        <p:spPr>
          <a:xfrm>
            <a:off x="2434145" y="1524002"/>
            <a:ext cx="1027249" cy="1032933"/>
          </a:xfrm>
          <a:prstGeom prst="arc">
            <a:avLst>
              <a:gd name="adj1" fmla="val 168497"/>
              <a:gd name="adj2" fmla="val 6313881"/>
            </a:avLst>
          </a:prstGeom>
          <a:noFill/>
          <a:ln>
            <a:solidFill>
              <a:srgbClr val="E5B746"/>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48" name="Arc 47"/>
          <p:cNvSpPr/>
          <p:nvPr/>
        </p:nvSpPr>
        <p:spPr>
          <a:xfrm>
            <a:off x="1984621" y="2449287"/>
            <a:ext cx="1027249" cy="1032933"/>
          </a:xfrm>
          <a:prstGeom prst="arc">
            <a:avLst>
              <a:gd name="adj1" fmla="val 19080736"/>
              <a:gd name="adj2" fmla="val 2230347"/>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4" name="Arc 53"/>
          <p:cNvSpPr/>
          <p:nvPr/>
        </p:nvSpPr>
        <p:spPr>
          <a:xfrm>
            <a:off x="4067422" y="2466220"/>
            <a:ext cx="1027249" cy="1032933"/>
          </a:xfrm>
          <a:prstGeom prst="arc">
            <a:avLst>
              <a:gd name="adj1" fmla="val 8243159"/>
              <a:gd name="adj2" fmla="val 14017432"/>
            </a:avLst>
          </a:prstGeom>
          <a:noFill/>
          <a:ln>
            <a:solidFill>
              <a:srgbClr val="E5B746"/>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5" name="Arc 54"/>
          <p:cNvSpPr/>
          <p:nvPr/>
        </p:nvSpPr>
        <p:spPr>
          <a:xfrm>
            <a:off x="3634295" y="1524002"/>
            <a:ext cx="1027249" cy="1032933"/>
          </a:xfrm>
          <a:prstGeom prst="arc">
            <a:avLst>
              <a:gd name="adj1" fmla="val 4398049"/>
              <a:gd name="adj2" fmla="val 10561988"/>
            </a:avLst>
          </a:prstGeom>
          <a:noFill/>
          <a:ln>
            <a:solidFill>
              <a:srgbClr val="E5B746"/>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7" name="Oval 56"/>
          <p:cNvSpPr/>
          <p:nvPr/>
        </p:nvSpPr>
        <p:spPr>
          <a:xfrm>
            <a:off x="2930772" y="914401"/>
            <a:ext cx="1234145" cy="1240975"/>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solidFill>
                  <a:srgbClr val="003557"/>
                </a:solidFill>
                <a:latin typeface="Arial"/>
                <a:cs typeface="Arial"/>
              </a:rPr>
              <a:t>Owner </a:t>
            </a:r>
          </a:p>
        </p:txBody>
      </p:sp>
      <p:sp>
        <p:nvSpPr>
          <p:cNvPr id="58" name="Oval 57"/>
          <p:cNvSpPr/>
          <p:nvPr/>
        </p:nvSpPr>
        <p:spPr>
          <a:xfrm>
            <a:off x="4130922" y="1667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Loss of Hire Underwriter</a:t>
            </a:r>
          </a:p>
        </p:txBody>
      </p:sp>
      <p:sp>
        <p:nvSpPr>
          <p:cNvPr id="59" name="Oval 58"/>
          <p:cNvSpPr/>
          <p:nvPr/>
        </p:nvSpPr>
        <p:spPr>
          <a:xfrm>
            <a:off x="4130922" y="3056467"/>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Hull &amp; Machinery Underwriter </a:t>
            </a:r>
          </a:p>
        </p:txBody>
      </p:sp>
      <p:sp>
        <p:nvSpPr>
          <p:cNvPr id="60" name="Oval 59"/>
          <p:cNvSpPr/>
          <p:nvPr/>
        </p:nvSpPr>
        <p:spPr>
          <a:xfrm>
            <a:off x="1730622" y="1667934"/>
            <a:ext cx="1234145" cy="1240975"/>
          </a:xfrm>
          <a:prstGeom prst="ellipse">
            <a:avLst/>
          </a:prstGeom>
          <a:solidFill>
            <a:srgbClr val="E5B746"/>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OEM/</a:t>
            </a:r>
          </a:p>
          <a:p>
            <a:pPr algn="ctr"/>
            <a:r>
              <a:rPr lang="en-US" sz="1100" b="1" dirty="0">
                <a:latin typeface="Arial"/>
                <a:cs typeface="Arial"/>
              </a:rPr>
              <a:t>Maker</a:t>
            </a:r>
          </a:p>
        </p:txBody>
      </p:sp>
      <p:sp>
        <p:nvSpPr>
          <p:cNvPr id="61" name="Oval 60"/>
          <p:cNvSpPr/>
          <p:nvPr/>
        </p:nvSpPr>
        <p:spPr>
          <a:xfrm>
            <a:off x="1730622" y="3022601"/>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smtClean="0">
                <a:latin typeface="Arial"/>
                <a:cs typeface="Arial"/>
              </a:rPr>
              <a:t>Class</a:t>
            </a:r>
            <a:endParaRPr lang="en-US" sz="1100" b="1" dirty="0">
              <a:latin typeface="Arial"/>
              <a:cs typeface="Arial"/>
            </a:endParaRPr>
          </a:p>
        </p:txBody>
      </p:sp>
      <p:sp>
        <p:nvSpPr>
          <p:cNvPr id="62" name="Oval 61"/>
          <p:cNvSpPr/>
          <p:nvPr/>
        </p:nvSpPr>
        <p:spPr>
          <a:xfrm>
            <a:off x="2930772" y="3826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Repair provider</a:t>
            </a:r>
          </a:p>
        </p:txBody>
      </p:sp>
      <p:sp>
        <p:nvSpPr>
          <p:cNvPr id="64" name="Rectangle 63"/>
          <p:cNvSpPr/>
          <p:nvPr/>
        </p:nvSpPr>
        <p:spPr>
          <a:xfrm>
            <a:off x="5765800" y="3492500"/>
            <a:ext cx="3194050" cy="592667"/>
          </a:xfrm>
          <a:prstGeom prst="rect">
            <a:avLst/>
          </a:prstGeom>
          <a:solidFill>
            <a:srgbClr val="CEC9C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Cost effective solution</a:t>
            </a:r>
            <a:br>
              <a:rPr lang="en-US" sz="1050" dirty="0" smtClean="0">
                <a:solidFill>
                  <a:schemeClr val="accent1"/>
                </a:solidFill>
                <a:latin typeface="Arial"/>
                <a:cs typeface="Arial"/>
              </a:rPr>
            </a:br>
            <a:r>
              <a:rPr lang="en-US" sz="1050" dirty="0" smtClean="0">
                <a:solidFill>
                  <a:schemeClr val="accent1"/>
                </a:solidFill>
                <a:latin typeface="Arial"/>
                <a:cs typeface="Arial"/>
              </a:rPr>
              <a:t>Limit downrange risk (pay once)</a:t>
            </a:r>
            <a:endParaRPr lang="en-US" sz="1050" dirty="0">
              <a:solidFill>
                <a:schemeClr val="accent1"/>
              </a:solidFill>
              <a:latin typeface="Arial"/>
              <a:cs typeface="Arial"/>
            </a:endParaRPr>
          </a:p>
        </p:txBody>
      </p:sp>
      <p:sp>
        <p:nvSpPr>
          <p:cNvPr id="67" name="Rectangle 66"/>
          <p:cNvSpPr/>
          <p:nvPr/>
        </p:nvSpPr>
        <p:spPr>
          <a:xfrm>
            <a:off x="5765800" y="1320800"/>
            <a:ext cx="3187700" cy="592667"/>
          </a:xfrm>
          <a:prstGeom prst="rect">
            <a:avLst/>
          </a:prstGeom>
          <a:solidFill>
            <a:srgbClr val="CEC9C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Restore to </a:t>
            </a:r>
            <a:r>
              <a:rPr lang="en-US" sz="1050" dirty="0" smtClean="0">
                <a:solidFill>
                  <a:schemeClr val="accent1"/>
                </a:solidFill>
                <a:latin typeface="Arial"/>
                <a:cs typeface="Arial"/>
              </a:rPr>
              <a:t>operation</a:t>
            </a:r>
            <a:endParaRPr lang="en-US" sz="1050" dirty="0">
              <a:solidFill>
                <a:schemeClr val="accent1"/>
              </a:solidFill>
              <a:latin typeface="Arial"/>
              <a:cs typeface="Arial"/>
            </a:endParaRPr>
          </a:p>
          <a:p>
            <a:pPr algn="ctr"/>
            <a:r>
              <a:rPr lang="en-US" sz="1050" dirty="0" smtClean="0">
                <a:solidFill>
                  <a:schemeClr val="accent1"/>
                </a:solidFill>
                <a:latin typeface="Arial"/>
                <a:cs typeface="Arial"/>
              </a:rPr>
              <a:t>Minimize </a:t>
            </a:r>
            <a:r>
              <a:rPr lang="en-US" sz="1050" dirty="0">
                <a:solidFill>
                  <a:schemeClr val="accent1"/>
                </a:solidFill>
                <a:latin typeface="Arial"/>
                <a:cs typeface="Arial"/>
              </a:rPr>
              <a:t>down </a:t>
            </a:r>
            <a:r>
              <a:rPr lang="en-US" sz="1050" dirty="0" smtClean="0">
                <a:solidFill>
                  <a:schemeClr val="accent1"/>
                </a:solidFill>
                <a:latin typeface="Arial"/>
                <a:cs typeface="Arial"/>
              </a:rPr>
              <a:t>time</a:t>
            </a:r>
          </a:p>
        </p:txBody>
      </p:sp>
      <p:sp>
        <p:nvSpPr>
          <p:cNvPr id="68" name="Rectangle 67"/>
          <p:cNvSpPr/>
          <p:nvPr/>
        </p:nvSpPr>
        <p:spPr>
          <a:xfrm>
            <a:off x="5765800" y="2044700"/>
            <a:ext cx="3187700" cy="592667"/>
          </a:xfrm>
          <a:prstGeom prst="rect">
            <a:avLst/>
          </a:prstGeom>
          <a:solidFill>
            <a:srgbClr val="CEC9C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Safe and high quality repair</a:t>
            </a:r>
            <a:endParaRPr lang="en-US" sz="1050" dirty="0">
              <a:solidFill>
                <a:schemeClr val="accent1"/>
              </a:solidFill>
              <a:latin typeface="Arial"/>
              <a:cs typeface="Arial"/>
            </a:endParaRPr>
          </a:p>
        </p:txBody>
      </p:sp>
      <p:sp>
        <p:nvSpPr>
          <p:cNvPr id="69" name="Rectangle 68"/>
          <p:cNvSpPr/>
          <p:nvPr/>
        </p:nvSpPr>
        <p:spPr>
          <a:xfrm>
            <a:off x="5765800" y="2768600"/>
            <a:ext cx="3194050" cy="592667"/>
          </a:xfrm>
          <a:prstGeom prst="rect">
            <a:avLst/>
          </a:prstGeom>
          <a:solidFill>
            <a:schemeClr val="accent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Preference for repair or replacement </a:t>
            </a:r>
            <a:br>
              <a:rPr lang="en-US" sz="1050" dirty="0" smtClean="0">
                <a:solidFill>
                  <a:schemeClr val="accent1"/>
                </a:solidFill>
                <a:latin typeface="Arial"/>
                <a:cs typeface="Arial"/>
              </a:rPr>
            </a:br>
            <a:r>
              <a:rPr lang="en-US" sz="1050" dirty="0" smtClean="0">
                <a:solidFill>
                  <a:schemeClr val="accent1"/>
                </a:solidFill>
                <a:latin typeface="Arial"/>
                <a:cs typeface="Arial"/>
              </a:rPr>
              <a:t>depend on who is paying</a:t>
            </a:r>
            <a:endParaRPr lang="en-US" sz="1050" dirty="0">
              <a:solidFill>
                <a:schemeClr val="accent1"/>
              </a:solidFill>
              <a:latin typeface="Arial"/>
              <a:cs typeface="Arial"/>
            </a:endParaRPr>
          </a:p>
        </p:txBody>
      </p:sp>
      <p:sp>
        <p:nvSpPr>
          <p:cNvPr id="25" name="Oval 24"/>
          <p:cNvSpPr/>
          <p:nvPr/>
        </p:nvSpPr>
        <p:spPr>
          <a:xfrm>
            <a:off x="3129249" y="2595643"/>
            <a:ext cx="837190" cy="841824"/>
          </a:xfrm>
          <a:prstGeom prst="ellipse">
            <a:avLst/>
          </a:prstGeom>
          <a:solidFill>
            <a:schemeClr val="accent3">
              <a:alpha val="33000"/>
            </a:schemeClr>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900" dirty="0" smtClean="0">
                <a:latin typeface="Arial"/>
                <a:cs typeface="Arial"/>
              </a:rPr>
              <a:t>An informed</a:t>
            </a:r>
          </a:p>
          <a:p>
            <a:pPr algn="ctr"/>
            <a:r>
              <a:rPr lang="en-US" sz="900" dirty="0" smtClean="0">
                <a:latin typeface="Arial"/>
                <a:cs typeface="Arial"/>
              </a:rPr>
              <a:t>decision</a:t>
            </a:r>
            <a:endParaRPr lang="en-US" sz="900" dirty="0">
              <a:latin typeface="Arial"/>
              <a:cs typeface="Arial"/>
            </a:endParaRPr>
          </a:p>
        </p:txBody>
      </p:sp>
    </p:spTree>
    <p:extLst>
      <p:ext uri="{BB962C8B-B14F-4D97-AF65-F5344CB8AC3E}">
        <p14:creationId xmlns:p14="http://schemas.microsoft.com/office/powerpoint/2010/main" val="3303056561"/>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c 27"/>
          <p:cNvSpPr/>
          <p:nvPr/>
        </p:nvSpPr>
        <p:spPr>
          <a:xfrm>
            <a:off x="2434145" y="3378201"/>
            <a:ext cx="1027249" cy="1092201"/>
          </a:xfrm>
          <a:prstGeom prst="arc">
            <a:avLst>
              <a:gd name="adj1" fmla="val 14400510"/>
              <a:gd name="adj2" fmla="val 21437483"/>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29" name="Arc 28"/>
          <p:cNvSpPr/>
          <p:nvPr/>
        </p:nvSpPr>
        <p:spPr>
          <a:xfrm>
            <a:off x="3634295" y="3378201"/>
            <a:ext cx="1027249" cy="1092201"/>
          </a:xfrm>
          <a:prstGeom prst="arc">
            <a:avLst>
              <a:gd name="adj1" fmla="val 10705839"/>
              <a:gd name="adj2" fmla="val 17377208"/>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69" name="Rectangle 68"/>
          <p:cNvSpPr/>
          <p:nvPr/>
        </p:nvSpPr>
        <p:spPr>
          <a:xfrm>
            <a:off x="5765800" y="1329267"/>
            <a:ext cx="3194050" cy="592667"/>
          </a:xfrm>
          <a:prstGeom prst="rect">
            <a:avLst/>
          </a:prstGeom>
          <a:solidFill>
            <a:srgbClr val="CEC9C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Preference for repair or replacement </a:t>
            </a:r>
            <a:br>
              <a:rPr lang="en-US" sz="1050" dirty="0">
                <a:solidFill>
                  <a:schemeClr val="accent1"/>
                </a:solidFill>
                <a:latin typeface="Arial"/>
                <a:cs typeface="Arial"/>
              </a:rPr>
            </a:br>
            <a:r>
              <a:rPr lang="en-US" sz="1050" dirty="0">
                <a:solidFill>
                  <a:schemeClr val="accent1"/>
                </a:solidFill>
                <a:latin typeface="Arial"/>
                <a:cs typeface="Arial"/>
              </a:rPr>
              <a:t>depend on who is paying</a:t>
            </a:r>
          </a:p>
        </p:txBody>
      </p:sp>
      <p:sp>
        <p:nvSpPr>
          <p:cNvPr id="23" name="Rectangle 22"/>
          <p:cNvSpPr/>
          <p:nvPr/>
        </p:nvSpPr>
        <p:spPr>
          <a:xfrm>
            <a:off x="5765800" y="2040467"/>
            <a:ext cx="3194050" cy="592667"/>
          </a:xfrm>
          <a:prstGeom prst="rect">
            <a:avLst/>
          </a:prstGeom>
          <a:solidFill>
            <a:srgbClr val="CEC9C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Makers want to control the competitive environment</a:t>
            </a:r>
          </a:p>
        </p:txBody>
      </p:sp>
      <p:sp>
        <p:nvSpPr>
          <p:cNvPr id="2" name="Title 1"/>
          <p:cNvSpPr>
            <a:spLocks noGrp="1"/>
          </p:cNvSpPr>
          <p:nvPr>
            <p:ph type="title"/>
          </p:nvPr>
        </p:nvSpPr>
        <p:spPr/>
        <p:txBody>
          <a:bodyPr/>
          <a:lstStyle/>
          <a:p>
            <a:r>
              <a:rPr lang="en-US" dirty="0" smtClean="0"/>
              <a:t>Cost drivers</a:t>
            </a:r>
            <a:endParaRPr lang="en-US" dirty="0"/>
          </a:p>
        </p:txBody>
      </p:sp>
      <p:sp>
        <p:nvSpPr>
          <p:cNvPr id="32" name="Arc 31"/>
          <p:cNvSpPr/>
          <p:nvPr/>
        </p:nvSpPr>
        <p:spPr>
          <a:xfrm>
            <a:off x="2559050" y="1168400"/>
            <a:ext cx="6413500" cy="5215467"/>
          </a:xfrm>
          <a:prstGeom prst="arc">
            <a:avLst>
              <a:gd name="adj1" fmla="val 8946379"/>
              <a:gd name="adj2" fmla="val 11315031"/>
            </a:avLst>
          </a:prstGeom>
          <a:noFill/>
          <a:ln>
            <a:prstDash val="sysDash"/>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flipV="1">
            <a:off x="3848100" y="4555067"/>
            <a:ext cx="482600" cy="113453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 name="Arc 46"/>
          <p:cNvSpPr/>
          <p:nvPr/>
        </p:nvSpPr>
        <p:spPr>
          <a:xfrm>
            <a:off x="2434145" y="1524002"/>
            <a:ext cx="1027249" cy="1032933"/>
          </a:xfrm>
          <a:prstGeom prst="arc">
            <a:avLst>
              <a:gd name="adj1" fmla="val 168497"/>
              <a:gd name="adj2" fmla="val 6313881"/>
            </a:avLst>
          </a:prstGeom>
          <a:noFill/>
          <a:ln>
            <a:solidFill>
              <a:srgbClr val="E5B746"/>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48" name="Arc 47"/>
          <p:cNvSpPr/>
          <p:nvPr/>
        </p:nvSpPr>
        <p:spPr>
          <a:xfrm>
            <a:off x="1984621" y="2449287"/>
            <a:ext cx="1027249" cy="1032933"/>
          </a:xfrm>
          <a:prstGeom prst="arc">
            <a:avLst>
              <a:gd name="adj1" fmla="val 19080736"/>
              <a:gd name="adj2" fmla="val 2230347"/>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4" name="Arc 53"/>
          <p:cNvSpPr/>
          <p:nvPr/>
        </p:nvSpPr>
        <p:spPr>
          <a:xfrm>
            <a:off x="4067422" y="2466220"/>
            <a:ext cx="1027249" cy="1032933"/>
          </a:xfrm>
          <a:prstGeom prst="arc">
            <a:avLst>
              <a:gd name="adj1" fmla="val 8243159"/>
              <a:gd name="adj2" fmla="val 14017432"/>
            </a:avLst>
          </a:prstGeom>
          <a:noFill/>
          <a:ln>
            <a:solidFill>
              <a:srgbClr val="E5B746"/>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5" name="Arc 54"/>
          <p:cNvSpPr/>
          <p:nvPr/>
        </p:nvSpPr>
        <p:spPr>
          <a:xfrm>
            <a:off x="3634295" y="1524002"/>
            <a:ext cx="1027249" cy="1032933"/>
          </a:xfrm>
          <a:prstGeom prst="arc">
            <a:avLst>
              <a:gd name="adj1" fmla="val 4398049"/>
              <a:gd name="adj2" fmla="val 10561988"/>
            </a:avLst>
          </a:prstGeom>
          <a:noFill/>
          <a:ln>
            <a:solidFill>
              <a:srgbClr val="E5B746"/>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7" name="Oval 56"/>
          <p:cNvSpPr/>
          <p:nvPr/>
        </p:nvSpPr>
        <p:spPr>
          <a:xfrm>
            <a:off x="2930772" y="914401"/>
            <a:ext cx="1234145" cy="1240975"/>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solidFill>
                  <a:srgbClr val="003557"/>
                </a:solidFill>
                <a:latin typeface="Arial"/>
                <a:cs typeface="Arial"/>
              </a:rPr>
              <a:t>Owner </a:t>
            </a:r>
          </a:p>
        </p:txBody>
      </p:sp>
      <p:sp>
        <p:nvSpPr>
          <p:cNvPr id="58" name="Oval 57"/>
          <p:cNvSpPr/>
          <p:nvPr/>
        </p:nvSpPr>
        <p:spPr>
          <a:xfrm>
            <a:off x="4130922" y="1667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Loss of Hire Underwriter</a:t>
            </a:r>
          </a:p>
        </p:txBody>
      </p:sp>
      <p:sp>
        <p:nvSpPr>
          <p:cNvPr id="59" name="Oval 58"/>
          <p:cNvSpPr/>
          <p:nvPr/>
        </p:nvSpPr>
        <p:spPr>
          <a:xfrm>
            <a:off x="4130922" y="3056467"/>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Hull &amp; Machinery Underwriter </a:t>
            </a:r>
          </a:p>
        </p:txBody>
      </p:sp>
      <p:sp>
        <p:nvSpPr>
          <p:cNvPr id="60" name="Oval 59"/>
          <p:cNvSpPr/>
          <p:nvPr/>
        </p:nvSpPr>
        <p:spPr>
          <a:xfrm>
            <a:off x="1730622" y="1667934"/>
            <a:ext cx="1234145" cy="1240975"/>
          </a:xfrm>
          <a:prstGeom prst="ellipse">
            <a:avLst/>
          </a:prstGeom>
          <a:solidFill>
            <a:srgbClr val="E5B746"/>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OEM/</a:t>
            </a:r>
          </a:p>
          <a:p>
            <a:pPr algn="ctr"/>
            <a:r>
              <a:rPr lang="en-US" sz="1100" b="1" dirty="0">
                <a:latin typeface="Arial"/>
                <a:cs typeface="Arial"/>
              </a:rPr>
              <a:t>Maker</a:t>
            </a:r>
          </a:p>
        </p:txBody>
      </p:sp>
      <p:sp>
        <p:nvSpPr>
          <p:cNvPr id="61" name="Oval 60"/>
          <p:cNvSpPr/>
          <p:nvPr/>
        </p:nvSpPr>
        <p:spPr>
          <a:xfrm>
            <a:off x="1730622" y="3022601"/>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Class</a:t>
            </a:r>
          </a:p>
        </p:txBody>
      </p:sp>
      <p:sp>
        <p:nvSpPr>
          <p:cNvPr id="62" name="Oval 61"/>
          <p:cNvSpPr/>
          <p:nvPr/>
        </p:nvSpPr>
        <p:spPr>
          <a:xfrm>
            <a:off x="2930772" y="3826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Repair provider</a:t>
            </a:r>
          </a:p>
        </p:txBody>
      </p:sp>
      <p:sp>
        <p:nvSpPr>
          <p:cNvPr id="24" name="Rectangle 23"/>
          <p:cNvSpPr/>
          <p:nvPr/>
        </p:nvSpPr>
        <p:spPr>
          <a:xfrm>
            <a:off x="5765800" y="2768600"/>
            <a:ext cx="3194050" cy="592667"/>
          </a:xfrm>
          <a:prstGeom prst="rect">
            <a:avLst/>
          </a:prstGeom>
          <a:solidFill>
            <a:srgbClr val="E5B74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Inconsistent application of standards in</a:t>
            </a:r>
          </a:p>
          <a:p>
            <a:pPr algn="ctr"/>
            <a:r>
              <a:rPr lang="en-US" sz="1050" dirty="0" smtClean="0">
                <a:solidFill>
                  <a:schemeClr val="accent1"/>
                </a:solidFill>
                <a:latin typeface="Arial"/>
                <a:cs typeface="Arial"/>
              </a:rPr>
              <a:t>Marine vs. Stationary markets</a:t>
            </a:r>
          </a:p>
        </p:txBody>
      </p:sp>
      <p:sp>
        <p:nvSpPr>
          <p:cNvPr id="30" name="Oval 29"/>
          <p:cNvSpPr/>
          <p:nvPr/>
        </p:nvSpPr>
        <p:spPr>
          <a:xfrm>
            <a:off x="3129249" y="2595643"/>
            <a:ext cx="837190" cy="841824"/>
          </a:xfrm>
          <a:prstGeom prst="ellipse">
            <a:avLst/>
          </a:prstGeom>
          <a:solidFill>
            <a:schemeClr val="accent3">
              <a:alpha val="33000"/>
            </a:schemeClr>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900" dirty="0" smtClean="0">
                <a:latin typeface="Arial"/>
                <a:cs typeface="Arial"/>
              </a:rPr>
              <a:t>An informed</a:t>
            </a:r>
          </a:p>
          <a:p>
            <a:pPr algn="ctr"/>
            <a:r>
              <a:rPr lang="en-US" sz="900" dirty="0" smtClean="0">
                <a:latin typeface="Arial"/>
                <a:cs typeface="Arial"/>
              </a:rPr>
              <a:t>decision</a:t>
            </a:r>
            <a:endParaRPr lang="en-US" sz="900" dirty="0">
              <a:latin typeface="Arial"/>
              <a:cs typeface="Arial"/>
            </a:endParaRPr>
          </a:p>
        </p:txBody>
      </p:sp>
    </p:spTree>
    <p:extLst>
      <p:ext uri="{BB962C8B-B14F-4D97-AF65-F5344CB8AC3E}">
        <p14:creationId xmlns:p14="http://schemas.microsoft.com/office/powerpoint/2010/main" val="631995086"/>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c 26"/>
          <p:cNvSpPr/>
          <p:nvPr/>
        </p:nvSpPr>
        <p:spPr>
          <a:xfrm>
            <a:off x="2434145" y="3378201"/>
            <a:ext cx="1027249" cy="1092201"/>
          </a:xfrm>
          <a:prstGeom prst="arc">
            <a:avLst>
              <a:gd name="adj1" fmla="val 14400510"/>
              <a:gd name="adj2" fmla="val 21437483"/>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28" name="Arc 27"/>
          <p:cNvSpPr/>
          <p:nvPr/>
        </p:nvSpPr>
        <p:spPr>
          <a:xfrm>
            <a:off x="3634295" y="3378201"/>
            <a:ext cx="1027249" cy="1092201"/>
          </a:xfrm>
          <a:prstGeom prst="arc">
            <a:avLst>
              <a:gd name="adj1" fmla="val 10705839"/>
              <a:gd name="adj2" fmla="val 17377208"/>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69" name="Rectangle 68"/>
          <p:cNvSpPr/>
          <p:nvPr/>
        </p:nvSpPr>
        <p:spPr>
          <a:xfrm>
            <a:off x="5765800" y="1329267"/>
            <a:ext cx="3194050" cy="592667"/>
          </a:xfrm>
          <a:prstGeom prst="rect">
            <a:avLst/>
          </a:prstGeom>
          <a:solidFill>
            <a:srgbClr val="CEC9C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Preference for repair or replacement </a:t>
            </a:r>
            <a:br>
              <a:rPr lang="en-US" sz="1050" dirty="0">
                <a:solidFill>
                  <a:schemeClr val="accent1"/>
                </a:solidFill>
                <a:latin typeface="Arial"/>
                <a:cs typeface="Arial"/>
              </a:rPr>
            </a:br>
            <a:r>
              <a:rPr lang="en-US" sz="1050" dirty="0">
                <a:solidFill>
                  <a:schemeClr val="accent1"/>
                </a:solidFill>
                <a:latin typeface="Arial"/>
                <a:cs typeface="Arial"/>
              </a:rPr>
              <a:t>depend on who is paying</a:t>
            </a:r>
          </a:p>
        </p:txBody>
      </p:sp>
      <p:sp>
        <p:nvSpPr>
          <p:cNvPr id="23" name="Rectangle 22"/>
          <p:cNvSpPr/>
          <p:nvPr/>
        </p:nvSpPr>
        <p:spPr>
          <a:xfrm>
            <a:off x="5765800" y="2040467"/>
            <a:ext cx="3194050" cy="592667"/>
          </a:xfrm>
          <a:prstGeom prst="rect">
            <a:avLst/>
          </a:prstGeom>
          <a:solidFill>
            <a:srgbClr val="CEC9C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Makers want to control the competitive environment</a:t>
            </a:r>
          </a:p>
        </p:txBody>
      </p:sp>
      <p:sp>
        <p:nvSpPr>
          <p:cNvPr id="2" name="Title 1"/>
          <p:cNvSpPr>
            <a:spLocks noGrp="1"/>
          </p:cNvSpPr>
          <p:nvPr>
            <p:ph type="title"/>
          </p:nvPr>
        </p:nvSpPr>
        <p:spPr/>
        <p:txBody>
          <a:bodyPr/>
          <a:lstStyle/>
          <a:p>
            <a:r>
              <a:rPr lang="en-US" dirty="0" smtClean="0"/>
              <a:t>Cost drivers</a:t>
            </a:r>
            <a:endParaRPr lang="en-US" dirty="0"/>
          </a:p>
        </p:txBody>
      </p:sp>
      <p:sp>
        <p:nvSpPr>
          <p:cNvPr id="32" name="Arc 31"/>
          <p:cNvSpPr/>
          <p:nvPr/>
        </p:nvSpPr>
        <p:spPr>
          <a:xfrm>
            <a:off x="2559050" y="1168400"/>
            <a:ext cx="6413500" cy="5215467"/>
          </a:xfrm>
          <a:prstGeom prst="arc">
            <a:avLst>
              <a:gd name="adj1" fmla="val 8946379"/>
              <a:gd name="adj2" fmla="val 11315031"/>
            </a:avLst>
          </a:prstGeom>
          <a:noFill/>
          <a:ln>
            <a:prstDash val="sysDash"/>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flipV="1">
            <a:off x="3848100" y="4555067"/>
            <a:ext cx="482600" cy="113453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 name="Arc 46"/>
          <p:cNvSpPr/>
          <p:nvPr/>
        </p:nvSpPr>
        <p:spPr>
          <a:xfrm>
            <a:off x="2434145" y="1524002"/>
            <a:ext cx="1027249" cy="1032933"/>
          </a:xfrm>
          <a:prstGeom prst="arc">
            <a:avLst>
              <a:gd name="adj1" fmla="val 168497"/>
              <a:gd name="adj2" fmla="val 6313881"/>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48" name="Arc 47"/>
          <p:cNvSpPr/>
          <p:nvPr/>
        </p:nvSpPr>
        <p:spPr>
          <a:xfrm>
            <a:off x="1984621" y="2449287"/>
            <a:ext cx="1027249" cy="1032933"/>
          </a:xfrm>
          <a:prstGeom prst="arc">
            <a:avLst>
              <a:gd name="adj1" fmla="val 19080736"/>
              <a:gd name="adj2" fmla="val 2230347"/>
            </a:avLst>
          </a:prstGeom>
          <a:noFill/>
          <a:ln w="12700" cmpd="sng">
            <a:solidFill>
              <a:srgbClr val="E5B746"/>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4" name="Arc 53"/>
          <p:cNvSpPr/>
          <p:nvPr/>
        </p:nvSpPr>
        <p:spPr>
          <a:xfrm>
            <a:off x="4067422" y="2466220"/>
            <a:ext cx="1027249" cy="1032933"/>
          </a:xfrm>
          <a:prstGeom prst="arc">
            <a:avLst>
              <a:gd name="adj1" fmla="val 8243159"/>
              <a:gd name="adj2" fmla="val 14017432"/>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5" name="Arc 54"/>
          <p:cNvSpPr/>
          <p:nvPr/>
        </p:nvSpPr>
        <p:spPr>
          <a:xfrm>
            <a:off x="3634295" y="1524002"/>
            <a:ext cx="1027249" cy="1032933"/>
          </a:xfrm>
          <a:prstGeom prst="arc">
            <a:avLst>
              <a:gd name="adj1" fmla="val 4398049"/>
              <a:gd name="adj2" fmla="val 10561988"/>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7" name="Oval 56"/>
          <p:cNvSpPr/>
          <p:nvPr/>
        </p:nvSpPr>
        <p:spPr>
          <a:xfrm>
            <a:off x="2930772" y="914401"/>
            <a:ext cx="1234145" cy="1240975"/>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solidFill>
                  <a:srgbClr val="003557"/>
                </a:solidFill>
                <a:latin typeface="Arial"/>
                <a:cs typeface="Arial"/>
              </a:rPr>
              <a:t>Owner </a:t>
            </a:r>
          </a:p>
        </p:txBody>
      </p:sp>
      <p:sp>
        <p:nvSpPr>
          <p:cNvPr id="58" name="Oval 57"/>
          <p:cNvSpPr/>
          <p:nvPr/>
        </p:nvSpPr>
        <p:spPr>
          <a:xfrm>
            <a:off x="4130922" y="1667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Loss of Hire Underwriter</a:t>
            </a:r>
          </a:p>
        </p:txBody>
      </p:sp>
      <p:sp>
        <p:nvSpPr>
          <p:cNvPr id="59" name="Oval 58"/>
          <p:cNvSpPr/>
          <p:nvPr/>
        </p:nvSpPr>
        <p:spPr>
          <a:xfrm>
            <a:off x="4130922" y="3056467"/>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Hull &amp; Machinery Underwriter </a:t>
            </a:r>
          </a:p>
        </p:txBody>
      </p:sp>
      <p:sp>
        <p:nvSpPr>
          <p:cNvPr id="60" name="Oval 59"/>
          <p:cNvSpPr/>
          <p:nvPr/>
        </p:nvSpPr>
        <p:spPr>
          <a:xfrm>
            <a:off x="1730622" y="1667934"/>
            <a:ext cx="1234145" cy="1240975"/>
          </a:xfrm>
          <a:prstGeom prst="ellipse">
            <a:avLst/>
          </a:prstGeom>
          <a:solidFill>
            <a:srgbClr val="E5B746"/>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OEM/</a:t>
            </a:r>
          </a:p>
          <a:p>
            <a:pPr algn="ctr"/>
            <a:r>
              <a:rPr lang="en-US" sz="1100" b="1" dirty="0">
                <a:latin typeface="Arial"/>
                <a:cs typeface="Arial"/>
              </a:rPr>
              <a:t>Maker</a:t>
            </a:r>
          </a:p>
        </p:txBody>
      </p:sp>
      <p:sp>
        <p:nvSpPr>
          <p:cNvPr id="61" name="Oval 60"/>
          <p:cNvSpPr/>
          <p:nvPr/>
        </p:nvSpPr>
        <p:spPr>
          <a:xfrm>
            <a:off x="1730622" y="3022601"/>
            <a:ext cx="1234145" cy="1240975"/>
          </a:xfrm>
          <a:prstGeom prst="ellipse">
            <a:avLst/>
          </a:prstGeom>
          <a:solidFill>
            <a:srgbClr val="E5B746"/>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Class</a:t>
            </a:r>
          </a:p>
        </p:txBody>
      </p:sp>
      <p:sp>
        <p:nvSpPr>
          <p:cNvPr id="62" name="Oval 61"/>
          <p:cNvSpPr/>
          <p:nvPr/>
        </p:nvSpPr>
        <p:spPr>
          <a:xfrm>
            <a:off x="2930772" y="3826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Repair provider</a:t>
            </a:r>
          </a:p>
        </p:txBody>
      </p:sp>
      <p:sp>
        <p:nvSpPr>
          <p:cNvPr id="24" name="Rectangle 23"/>
          <p:cNvSpPr/>
          <p:nvPr/>
        </p:nvSpPr>
        <p:spPr>
          <a:xfrm>
            <a:off x="5765800" y="2768600"/>
            <a:ext cx="3194050" cy="592667"/>
          </a:xfrm>
          <a:prstGeom prst="rect">
            <a:avLst/>
          </a:prstGeom>
          <a:solidFill>
            <a:srgbClr val="CEC9C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Inconsistent application of standards in</a:t>
            </a:r>
          </a:p>
          <a:p>
            <a:pPr algn="ctr"/>
            <a:r>
              <a:rPr lang="en-US" sz="1050" dirty="0">
                <a:solidFill>
                  <a:schemeClr val="accent1"/>
                </a:solidFill>
                <a:latin typeface="Arial"/>
                <a:cs typeface="Arial"/>
              </a:rPr>
              <a:t>Marine vs. Stationary markets</a:t>
            </a:r>
          </a:p>
        </p:txBody>
      </p:sp>
      <p:sp>
        <p:nvSpPr>
          <p:cNvPr id="21" name="Rectangle 20"/>
          <p:cNvSpPr/>
          <p:nvPr/>
        </p:nvSpPr>
        <p:spPr>
          <a:xfrm>
            <a:off x="5765800" y="3496733"/>
            <a:ext cx="3194050" cy="592667"/>
          </a:xfrm>
          <a:prstGeom prst="rect">
            <a:avLst/>
          </a:prstGeom>
          <a:solidFill>
            <a:srgbClr val="E5B74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Class inclined to agree with maker recommendations</a:t>
            </a:r>
          </a:p>
        </p:txBody>
      </p:sp>
      <p:sp>
        <p:nvSpPr>
          <p:cNvPr id="22" name="Oval 21"/>
          <p:cNvSpPr/>
          <p:nvPr/>
        </p:nvSpPr>
        <p:spPr>
          <a:xfrm>
            <a:off x="257422" y="1634067"/>
            <a:ext cx="1133229" cy="1240975"/>
          </a:xfrm>
          <a:prstGeom prst="ellipse">
            <a:avLst/>
          </a:prstGeom>
          <a:noFill/>
          <a:ln>
            <a:noFill/>
          </a:ln>
          <a:effectLst>
            <a:outerShdw blurRad="12700" dist="12700" dir="2700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200" b="1" dirty="0" smtClean="0">
                <a:solidFill>
                  <a:schemeClr val="bg1"/>
                </a:solidFill>
                <a:latin typeface="Arial"/>
                <a:cs typeface="Arial"/>
              </a:rPr>
              <a:t>Why?</a:t>
            </a:r>
            <a:endParaRPr lang="en-US" sz="1200" b="1" dirty="0">
              <a:solidFill>
                <a:schemeClr val="bg1"/>
              </a:solidFill>
              <a:latin typeface="Arial"/>
              <a:cs typeface="Arial"/>
            </a:endParaRPr>
          </a:p>
        </p:txBody>
      </p:sp>
      <p:sp>
        <p:nvSpPr>
          <p:cNvPr id="25" name="Rectangular Callout 24"/>
          <p:cNvSpPr/>
          <p:nvPr/>
        </p:nvSpPr>
        <p:spPr>
          <a:xfrm>
            <a:off x="193921" y="1092201"/>
            <a:ext cx="1234145" cy="961575"/>
          </a:xfrm>
          <a:prstGeom prst="wedgeRectCallout">
            <a:avLst>
              <a:gd name="adj1" fmla="val 102654"/>
              <a:gd name="adj2" fmla="val 69783"/>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36000" tIns="0" rIns="36000" rtlCol="0" anchor="ctr"/>
          <a:lstStyle/>
          <a:p>
            <a:pPr algn="ctr"/>
            <a:r>
              <a:rPr lang="en-US" sz="1000" dirty="0" smtClean="0">
                <a:solidFill>
                  <a:schemeClr val="accent1"/>
                </a:solidFill>
                <a:latin typeface="Arial"/>
                <a:cs typeface="Arial"/>
              </a:rPr>
              <a:t>“It can’t be done because this is not class approved”</a:t>
            </a:r>
            <a:endParaRPr lang="en-US" sz="1000" dirty="0">
              <a:solidFill>
                <a:schemeClr val="accent1"/>
              </a:solidFill>
              <a:latin typeface="Arial"/>
              <a:cs typeface="Arial"/>
            </a:endParaRPr>
          </a:p>
        </p:txBody>
      </p:sp>
      <p:sp>
        <p:nvSpPr>
          <p:cNvPr id="26" name="Rectangular Callout 25"/>
          <p:cNvSpPr/>
          <p:nvPr/>
        </p:nvSpPr>
        <p:spPr>
          <a:xfrm>
            <a:off x="212972" y="2429934"/>
            <a:ext cx="1234145" cy="961575"/>
          </a:xfrm>
          <a:prstGeom prst="wedgeRectCallout">
            <a:avLst>
              <a:gd name="adj1" fmla="val 99567"/>
              <a:gd name="adj2" fmla="val 4777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36000" tIns="0" rIns="36000" rtlCol="0" anchor="ctr"/>
          <a:lstStyle/>
          <a:p>
            <a:pPr algn="ctr"/>
            <a:r>
              <a:rPr lang="en-US" sz="1050" dirty="0" smtClean="0">
                <a:solidFill>
                  <a:schemeClr val="accent1"/>
                </a:solidFill>
                <a:latin typeface="Arial"/>
                <a:cs typeface="Arial"/>
              </a:rPr>
              <a:t>“</a:t>
            </a:r>
            <a:r>
              <a:rPr lang="en-US" sz="1000" dirty="0" smtClean="0">
                <a:solidFill>
                  <a:schemeClr val="accent1"/>
                </a:solidFill>
                <a:latin typeface="Arial"/>
                <a:cs typeface="Arial"/>
              </a:rPr>
              <a:t>It is not recommended repair by maker”</a:t>
            </a:r>
            <a:endParaRPr lang="en-US" sz="1000" dirty="0">
              <a:solidFill>
                <a:schemeClr val="accent1"/>
              </a:solidFill>
              <a:latin typeface="Arial"/>
              <a:cs typeface="Arial"/>
            </a:endParaRPr>
          </a:p>
        </p:txBody>
      </p:sp>
      <p:sp>
        <p:nvSpPr>
          <p:cNvPr id="29" name="Oval 28"/>
          <p:cNvSpPr/>
          <p:nvPr/>
        </p:nvSpPr>
        <p:spPr>
          <a:xfrm>
            <a:off x="3129249" y="2595643"/>
            <a:ext cx="837190" cy="841824"/>
          </a:xfrm>
          <a:prstGeom prst="ellipse">
            <a:avLst/>
          </a:prstGeom>
          <a:solidFill>
            <a:schemeClr val="accent3">
              <a:alpha val="33000"/>
            </a:schemeClr>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900" dirty="0" smtClean="0">
                <a:latin typeface="Arial"/>
                <a:cs typeface="Arial"/>
              </a:rPr>
              <a:t>An informed</a:t>
            </a:r>
          </a:p>
          <a:p>
            <a:pPr algn="ctr"/>
            <a:r>
              <a:rPr lang="en-US" sz="900" dirty="0" smtClean="0">
                <a:latin typeface="Arial"/>
                <a:cs typeface="Arial"/>
              </a:rPr>
              <a:t>decision</a:t>
            </a:r>
            <a:endParaRPr lang="en-US" sz="900" dirty="0">
              <a:latin typeface="Arial"/>
              <a:cs typeface="Arial"/>
            </a:endParaRPr>
          </a:p>
        </p:txBody>
      </p:sp>
    </p:spTree>
    <p:extLst>
      <p:ext uri="{BB962C8B-B14F-4D97-AF65-F5344CB8AC3E}">
        <p14:creationId xmlns:p14="http://schemas.microsoft.com/office/powerpoint/2010/main" val="35002023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5765800" y="1329267"/>
            <a:ext cx="3194050" cy="592667"/>
          </a:xfrm>
          <a:prstGeom prst="rect">
            <a:avLst/>
          </a:prstGeom>
          <a:solidFill>
            <a:srgbClr val="CEC9C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Preference for repair or replacement </a:t>
            </a:r>
            <a:br>
              <a:rPr lang="en-US" sz="1050" dirty="0">
                <a:solidFill>
                  <a:schemeClr val="accent1"/>
                </a:solidFill>
                <a:latin typeface="Arial"/>
                <a:cs typeface="Arial"/>
              </a:rPr>
            </a:br>
            <a:r>
              <a:rPr lang="en-US" sz="1050" dirty="0">
                <a:solidFill>
                  <a:schemeClr val="accent1"/>
                </a:solidFill>
                <a:latin typeface="Arial"/>
                <a:cs typeface="Arial"/>
              </a:rPr>
              <a:t>depend on who is paying</a:t>
            </a:r>
          </a:p>
        </p:txBody>
      </p:sp>
      <p:sp>
        <p:nvSpPr>
          <p:cNvPr id="23" name="Rectangle 22"/>
          <p:cNvSpPr/>
          <p:nvPr/>
        </p:nvSpPr>
        <p:spPr>
          <a:xfrm>
            <a:off x="5765800" y="2040467"/>
            <a:ext cx="3194050" cy="592667"/>
          </a:xfrm>
          <a:prstGeom prst="rect">
            <a:avLst/>
          </a:prstGeom>
          <a:solidFill>
            <a:srgbClr val="CEC9C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Makers want to control the competitive environment</a:t>
            </a:r>
          </a:p>
        </p:txBody>
      </p:sp>
      <p:sp>
        <p:nvSpPr>
          <p:cNvPr id="2" name="Title 1"/>
          <p:cNvSpPr>
            <a:spLocks noGrp="1"/>
          </p:cNvSpPr>
          <p:nvPr>
            <p:ph type="title"/>
          </p:nvPr>
        </p:nvSpPr>
        <p:spPr/>
        <p:txBody>
          <a:bodyPr/>
          <a:lstStyle/>
          <a:p>
            <a:r>
              <a:rPr lang="en-US" dirty="0" smtClean="0"/>
              <a:t>Cost drivers</a:t>
            </a:r>
            <a:endParaRPr lang="en-US" dirty="0"/>
          </a:p>
        </p:txBody>
      </p:sp>
      <p:sp>
        <p:nvSpPr>
          <p:cNvPr id="32" name="Arc 31"/>
          <p:cNvSpPr/>
          <p:nvPr/>
        </p:nvSpPr>
        <p:spPr>
          <a:xfrm>
            <a:off x="2559050" y="1168400"/>
            <a:ext cx="6413500" cy="5215467"/>
          </a:xfrm>
          <a:prstGeom prst="arc">
            <a:avLst>
              <a:gd name="adj1" fmla="val 8946379"/>
              <a:gd name="adj2" fmla="val 11315031"/>
            </a:avLst>
          </a:prstGeom>
          <a:noFill/>
          <a:ln>
            <a:prstDash val="sysDash"/>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flipV="1">
            <a:off x="3848100" y="4555067"/>
            <a:ext cx="482600" cy="113453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 name="Arc 46"/>
          <p:cNvSpPr/>
          <p:nvPr/>
        </p:nvSpPr>
        <p:spPr>
          <a:xfrm>
            <a:off x="2434145" y="1524002"/>
            <a:ext cx="1027249" cy="1032933"/>
          </a:xfrm>
          <a:prstGeom prst="arc">
            <a:avLst>
              <a:gd name="adj1" fmla="val 168497"/>
              <a:gd name="adj2" fmla="val 6313881"/>
            </a:avLst>
          </a:prstGeom>
          <a:noFill/>
          <a:ln w="19050" cmpd="sng">
            <a:solidFill>
              <a:srgbClr val="E5B746"/>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48" name="Arc 47"/>
          <p:cNvSpPr/>
          <p:nvPr/>
        </p:nvSpPr>
        <p:spPr>
          <a:xfrm>
            <a:off x="1984621" y="2449287"/>
            <a:ext cx="1027249" cy="1032933"/>
          </a:xfrm>
          <a:prstGeom prst="arc">
            <a:avLst>
              <a:gd name="adj1" fmla="val 19080736"/>
              <a:gd name="adj2" fmla="val 3626927"/>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49" name="Arc 48"/>
          <p:cNvSpPr/>
          <p:nvPr/>
        </p:nvSpPr>
        <p:spPr>
          <a:xfrm>
            <a:off x="2434145" y="3378201"/>
            <a:ext cx="1027249" cy="1092201"/>
          </a:xfrm>
          <a:prstGeom prst="arc">
            <a:avLst>
              <a:gd name="adj1" fmla="val 14400510"/>
              <a:gd name="adj2" fmla="val 21590600"/>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3" name="Arc 52"/>
          <p:cNvSpPr/>
          <p:nvPr/>
        </p:nvSpPr>
        <p:spPr>
          <a:xfrm>
            <a:off x="3634295" y="3378201"/>
            <a:ext cx="1027249" cy="1092201"/>
          </a:xfrm>
          <a:prstGeom prst="arc">
            <a:avLst>
              <a:gd name="adj1" fmla="val 10705839"/>
              <a:gd name="adj2" fmla="val 17377208"/>
            </a:avLst>
          </a:prstGeom>
          <a:noFill/>
          <a:ln w="19050" cmpd="sng">
            <a:solidFill>
              <a:srgbClr val="E5B746"/>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4" name="Arc 53"/>
          <p:cNvSpPr/>
          <p:nvPr/>
        </p:nvSpPr>
        <p:spPr>
          <a:xfrm>
            <a:off x="4067422" y="2466220"/>
            <a:ext cx="1027249" cy="1032933"/>
          </a:xfrm>
          <a:prstGeom prst="arc">
            <a:avLst>
              <a:gd name="adj1" fmla="val 8243159"/>
              <a:gd name="adj2" fmla="val 14017432"/>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5" name="Arc 54"/>
          <p:cNvSpPr/>
          <p:nvPr/>
        </p:nvSpPr>
        <p:spPr>
          <a:xfrm>
            <a:off x="3634295" y="1524002"/>
            <a:ext cx="1027249" cy="1032933"/>
          </a:xfrm>
          <a:prstGeom prst="arc">
            <a:avLst>
              <a:gd name="adj1" fmla="val 4398049"/>
              <a:gd name="adj2" fmla="val 10561988"/>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7" name="Oval 56"/>
          <p:cNvSpPr/>
          <p:nvPr/>
        </p:nvSpPr>
        <p:spPr>
          <a:xfrm>
            <a:off x="2930772" y="914401"/>
            <a:ext cx="1234145" cy="1240975"/>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solidFill>
                  <a:srgbClr val="003557"/>
                </a:solidFill>
                <a:latin typeface="Arial"/>
                <a:cs typeface="Arial"/>
              </a:rPr>
              <a:t>Owner </a:t>
            </a:r>
          </a:p>
        </p:txBody>
      </p:sp>
      <p:sp>
        <p:nvSpPr>
          <p:cNvPr id="58" name="Oval 57"/>
          <p:cNvSpPr/>
          <p:nvPr/>
        </p:nvSpPr>
        <p:spPr>
          <a:xfrm>
            <a:off x="4130922" y="1667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Loss of Hire Underwriter</a:t>
            </a:r>
          </a:p>
        </p:txBody>
      </p:sp>
      <p:sp>
        <p:nvSpPr>
          <p:cNvPr id="59" name="Oval 58"/>
          <p:cNvSpPr/>
          <p:nvPr/>
        </p:nvSpPr>
        <p:spPr>
          <a:xfrm>
            <a:off x="4130922" y="3056467"/>
            <a:ext cx="1234145" cy="1240975"/>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Hull &amp; Machinery Underwriter </a:t>
            </a:r>
          </a:p>
        </p:txBody>
      </p:sp>
      <p:sp>
        <p:nvSpPr>
          <p:cNvPr id="60" name="Oval 59"/>
          <p:cNvSpPr/>
          <p:nvPr/>
        </p:nvSpPr>
        <p:spPr>
          <a:xfrm>
            <a:off x="1730622" y="1667934"/>
            <a:ext cx="1234145" cy="1240975"/>
          </a:xfrm>
          <a:prstGeom prst="ellipse">
            <a:avLst/>
          </a:prstGeom>
          <a:solidFill>
            <a:srgbClr val="E5B746"/>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OEM/</a:t>
            </a:r>
          </a:p>
          <a:p>
            <a:pPr algn="ctr"/>
            <a:r>
              <a:rPr lang="en-US" sz="1100" b="1" dirty="0">
                <a:latin typeface="Arial"/>
                <a:cs typeface="Arial"/>
              </a:rPr>
              <a:t>Maker</a:t>
            </a:r>
          </a:p>
        </p:txBody>
      </p:sp>
      <p:sp>
        <p:nvSpPr>
          <p:cNvPr id="62" name="Oval 61"/>
          <p:cNvSpPr/>
          <p:nvPr/>
        </p:nvSpPr>
        <p:spPr>
          <a:xfrm>
            <a:off x="2930772" y="3826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Repair provider</a:t>
            </a:r>
          </a:p>
        </p:txBody>
      </p:sp>
      <p:sp>
        <p:nvSpPr>
          <p:cNvPr id="24" name="Rectangle 23"/>
          <p:cNvSpPr/>
          <p:nvPr/>
        </p:nvSpPr>
        <p:spPr>
          <a:xfrm>
            <a:off x="5765800" y="2768600"/>
            <a:ext cx="3194050" cy="592667"/>
          </a:xfrm>
          <a:prstGeom prst="rect">
            <a:avLst/>
          </a:prstGeom>
          <a:solidFill>
            <a:srgbClr val="CEC9C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Inconsistent application of standards in</a:t>
            </a:r>
          </a:p>
          <a:p>
            <a:pPr algn="ctr"/>
            <a:r>
              <a:rPr lang="en-US" sz="1050" dirty="0">
                <a:solidFill>
                  <a:schemeClr val="accent1"/>
                </a:solidFill>
                <a:latin typeface="Arial"/>
                <a:cs typeface="Arial"/>
              </a:rPr>
              <a:t>Marine vs. Stationary markets</a:t>
            </a:r>
          </a:p>
        </p:txBody>
      </p:sp>
      <p:sp>
        <p:nvSpPr>
          <p:cNvPr id="21" name="Rectangle 20"/>
          <p:cNvSpPr/>
          <p:nvPr/>
        </p:nvSpPr>
        <p:spPr>
          <a:xfrm>
            <a:off x="5765800" y="3496733"/>
            <a:ext cx="3194050" cy="592667"/>
          </a:xfrm>
          <a:prstGeom prst="rect">
            <a:avLst/>
          </a:prstGeom>
          <a:solidFill>
            <a:srgbClr val="CEC9C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Class inclined to agree with Maker recommendations</a:t>
            </a:r>
          </a:p>
        </p:txBody>
      </p:sp>
      <p:sp>
        <p:nvSpPr>
          <p:cNvPr id="27" name="Rectangle 26"/>
          <p:cNvSpPr/>
          <p:nvPr/>
        </p:nvSpPr>
        <p:spPr>
          <a:xfrm>
            <a:off x="5765800" y="4241800"/>
            <a:ext cx="3194050" cy="592667"/>
          </a:xfrm>
          <a:prstGeom prst="rect">
            <a:avLst/>
          </a:prstGeom>
          <a:solidFill>
            <a:srgbClr val="E5B74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“Captive” repair market for major </a:t>
            </a:r>
            <a:r>
              <a:rPr lang="en-US" sz="1050" dirty="0" err="1" smtClean="0">
                <a:solidFill>
                  <a:schemeClr val="accent1"/>
                </a:solidFill>
                <a:latin typeface="Arial"/>
                <a:cs typeface="Arial"/>
              </a:rPr>
              <a:t>casualities</a:t>
            </a:r>
            <a:endParaRPr lang="en-US" sz="1050" dirty="0" smtClean="0">
              <a:solidFill>
                <a:schemeClr val="accent1"/>
              </a:solidFill>
              <a:latin typeface="Arial"/>
              <a:cs typeface="Arial"/>
            </a:endParaRPr>
          </a:p>
        </p:txBody>
      </p:sp>
      <p:sp>
        <p:nvSpPr>
          <p:cNvPr id="28" name="Arc 27"/>
          <p:cNvSpPr/>
          <p:nvPr/>
        </p:nvSpPr>
        <p:spPr>
          <a:xfrm>
            <a:off x="2571750" y="3764041"/>
            <a:ext cx="1955801" cy="2213425"/>
          </a:xfrm>
          <a:prstGeom prst="arc">
            <a:avLst>
              <a:gd name="adj1" fmla="val 11791194"/>
              <a:gd name="adj2" fmla="val 17576049"/>
            </a:avLst>
          </a:prstGeom>
          <a:noFill/>
          <a:ln w="12700" cmpd="sng">
            <a:solidFill>
              <a:schemeClr val="accent6"/>
            </a:solidFill>
            <a:prstDash val="sysDash"/>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29" name="Oval 28"/>
          <p:cNvSpPr/>
          <p:nvPr/>
        </p:nvSpPr>
        <p:spPr>
          <a:xfrm>
            <a:off x="1730622" y="3022601"/>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smtClean="0">
                <a:latin typeface="Arial"/>
                <a:cs typeface="Arial"/>
              </a:rPr>
              <a:t>Class</a:t>
            </a:r>
            <a:endParaRPr lang="en-US" sz="1100" b="1" dirty="0">
              <a:latin typeface="Arial"/>
              <a:cs typeface="Arial"/>
            </a:endParaRPr>
          </a:p>
        </p:txBody>
      </p:sp>
      <p:sp>
        <p:nvSpPr>
          <p:cNvPr id="31" name="Rectangular Callout 30"/>
          <p:cNvSpPr/>
          <p:nvPr/>
        </p:nvSpPr>
        <p:spPr>
          <a:xfrm>
            <a:off x="212972" y="254001"/>
            <a:ext cx="1234145" cy="961575"/>
          </a:xfrm>
          <a:prstGeom prst="wedgeRectCallout">
            <a:avLst>
              <a:gd name="adj1" fmla="val 198871"/>
              <a:gd name="adj2" fmla="val 174562"/>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36000" tIns="0" rIns="36000" rtlCol="0" anchor="ctr"/>
          <a:lstStyle/>
          <a:p>
            <a:pPr algn="ctr"/>
            <a:r>
              <a:rPr lang="en-US" sz="1050" dirty="0" smtClean="0">
                <a:solidFill>
                  <a:schemeClr val="accent1"/>
                </a:solidFill>
                <a:latin typeface="Arial"/>
                <a:cs typeface="Arial"/>
              </a:rPr>
              <a:t>Warranty threats</a:t>
            </a:r>
            <a:endParaRPr lang="en-US" sz="1000" dirty="0">
              <a:solidFill>
                <a:schemeClr val="accent1"/>
              </a:solidFill>
              <a:latin typeface="Arial"/>
              <a:cs typeface="Arial"/>
            </a:endParaRPr>
          </a:p>
        </p:txBody>
      </p:sp>
      <p:sp>
        <p:nvSpPr>
          <p:cNvPr id="33" name="Rectangular Callout 32"/>
          <p:cNvSpPr/>
          <p:nvPr/>
        </p:nvSpPr>
        <p:spPr>
          <a:xfrm>
            <a:off x="212972" y="2768601"/>
            <a:ext cx="1234145" cy="961575"/>
          </a:xfrm>
          <a:prstGeom prst="wedgeRectCallout">
            <a:avLst>
              <a:gd name="adj1" fmla="val 147933"/>
              <a:gd name="adj2" fmla="val 119971"/>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36000" tIns="0" rIns="36000" rtlCol="0" anchor="ctr"/>
          <a:lstStyle/>
          <a:p>
            <a:pPr algn="ctr"/>
            <a:r>
              <a:rPr lang="en-US" sz="1050" dirty="0" smtClean="0">
                <a:solidFill>
                  <a:schemeClr val="accent1"/>
                </a:solidFill>
                <a:latin typeface="Arial"/>
                <a:cs typeface="Arial"/>
              </a:rPr>
              <a:t>OEM “authorization”</a:t>
            </a:r>
          </a:p>
          <a:p>
            <a:pPr algn="ctr"/>
            <a:r>
              <a:rPr lang="en-US" sz="1050" dirty="0" smtClean="0">
                <a:solidFill>
                  <a:schemeClr val="accent1"/>
                </a:solidFill>
                <a:latin typeface="Arial"/>
                <a:cs typeface="Arial"/>
              </a:rPr>
              <a:t>issues</a:t>
            </a:r>
            <a:endParaRPr lang="en-US" sz="1000" dirty="0">
              <a:solidFill>
                <a:schemeClr val="accent1"/>
              </a:solidFill>
              <a:latin typeface="Arial"/>
              <a:cs typeface="Arial"/>
            </a:endParaRPr>
          </a:p>
        </p:txBody>
      </p:sp>
      <p:sp>
        <p:nvSpPr>
          <p:cNvPr id="35" name="Oval 34"/>
          <p:cNvSpPr/>
          <p:nvPr/>
        </p:nvSpPr>
        <p:spPr>
          <a:xfrm>
            <a:off x="3129249" y="2595643"/>
            <a:ext cx="837190" cy="841824"/>
          </a:xfrm>
          <a:prstGeom prst="ellipse">
            <a:avLst/>
          </a:prstGeom>
          <a:solidFill>
            <a:schemeClr val="accent3">
              <a:alpha val="33000"/>
            </a:schemeClr>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900" dirty="0" smtClean="0">
                <a:latin typeface="Arial"/>
                <a:cs typeface="Arial"/>
              </a:rPr>
              <a:t>An informed</a:t>
            </a:r>
          </a:p>
          <a:p>
            <a:pPr algn="ctr"/>
            <a:r>
              <a:rPr lang="en-US" sz="900" dirty="0" smtClean="0">
                <a:latin typeface="Arial"/>
                <a:cs typeface="Arial"/>
              </a:rPr>
              <a:t>decision</a:t>
            </a:r>
            <a:endParaRPr lang="en-US" sz="900" dirty="0">
              <a:latin typeface="Arial"/>
              <a:cs typeface="Arial"/>
            </a:endParaRPr>
          </a:p>
        </p:txBody>
      </p:sp>
      <p:sp>
        <p:nvSpPr>
          <p:cNvPr id="37" name="Rectangle 36"/>
          <p:cNvSpPr/>
          <p:nvPr/>
        </p:nvSpPr>
        <p:spPr>
          <a:xfrm>
            <a:off x="5765800" y="4995333"/>
            <a:ext cx="3194050" cy="592667"/>
          </a:xfrm>
          <a:prstGeom prst="rect">
            <a:avLst/>
          </a:prstGeom>
          <a:solidFill>
            <a:srgbClr val="E5B746"/>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smtClean="0">
                <a:solidFill>
                  <a:schemeClr val="accent1"/>
                </a:solidFill>
                <a:latin typeface="Arial"/>
                <a:cs typeface="Arial"/>
              </a:rPr>
              <a:t>Not seeking second opinions and </a:t>
            </a:r>
            <a:br>
              <a:rPr lang="en-US" sz="1050" dirty="0" smtClean="0">
                <a:solidFill>
                  <a:schemeClr val="accent1"/>
                </a:solidFill>
                <a:latin typeface="Arial"/>
                <a:cs typeface="Arial"/>
              </a:rPr>
            </a:br>
            <a:r>
              <a:rPr lang="en-US" sz="1050" dirty="0" smtClean="0">
                <a:solidFill>
                  <a:schemeClr val="accent1"/>
                </a:solidFill>
                <a:latin typeface="Arial"/>
                <a:cs typeface="Arial"/>
              </a:rPr>
              <a:t>competitive bids in the process</a:t>
            </a:r>
          </a:p>
        </p:txBody>
      </p:sp>
    </p:spTree>
    <p:extLst>
      <p:ext uri="{BB962C8B-B14F-4D97-AF65-F5344CB8AC3E}">
        <p14:creationId xmlns:p14="http://schemas.microsoft.com/office/powerpoint/2010/main" val="1380630191"/>
      </p:ext>
    </p:extLst>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Crankshaft Damage and </a:t>
            </a:r>
            <a:r>
              <a:rPr lang="en-US" dirty="0" smtClean="0"/>
              <a:t>Causes</a:t>
            </a:r>
            <a:endParaRPr lang="en-US" dirty="0"/>
          </a:p>
        </p:txBody>
      </p:sp>
      <p:sp>
        <p:nvSpPr>
          <p:cNvPr id="6" name="Text Placeholder 5"/>
          <p:cNvSpPr>
            <a:spLocks noGrp="1"/>
          </p:cNvSpPr>
          <p:nvPr>
            <p:ph type="body" sz="quarter" idx="11"/>
          </p:nvPr>
        </p:nvSpPr>
        <p:spPr/>
        <p:txBody>
          <a:bodyPr/>
          <a:lstStyle/>
          <a:p>
            <a:r>
              <a:rPr lang="en-US" sz="1400" dirty="0" smtClean="0"/>
              <a:t>Surface </a:t>
            </a:r>
            <a:r>
              <a:rPr lang="en-US" sz="1400" dirty="0"/>
              <a:t>scoring</a:t>
            </a:r>
          </a:p>
          <a:p>
            <a:r>
              <a:rPr lang="en-US" sz="1400" dirty="0"/>
              <a:t>Heat cracks on crankpin/main journal</a:t>
            </a:r>
          </a:p>
          <a:p>
            <a:r>
              <a:rPr lang="en-US" sz="1400" dirty="0"/>
              <a:t>Dented/pitted journal surface</a:t>
            </a:r>
          </a:p>
          <a:p>
            <a:r>
              <a:rPr lang="en-US" sz="1400" dirty="0"/>
              <a:t>Journal </a:t>
            </a:r>
            <a:r>
              <a:rPr lang="en-US" sz="1400" dirty="0" err="1"/>
              <a:t>ovality</a:t>
            </a:r>
            <a:r>
              <a:rPr lang="en-US" sz="1400" dirty="0"/>
              <a:t> from wear</a:t>
            </a:r>
          </a:p>
          <a:p>
            <a:r>
              <a:rPr lang="en-US" sz="1400" dirty="0"/>
              <a:t>Surface hardness exceeding maker tolerances</a:t>
            </a:r>
          </a:p>
          <a:p>
            <a:r>
              <a:rPr lang="en-US" sz="1400" dirty="0"/>
              <a:t>Bent crankshaft</a:t>
            </a:r>
          </a:p>
          <a:p>
            <a:r>
              <a:rPr lang="en-US" sz="1400" dirty="0"/>
              <a:t>Twisted 2 Stroke crankshaft</a:t>
            </a:r>
          </a:p>
          <a:p>
            <a:endParaRPr lang="en-US" sz="1400" dirty="0"/>
          </a:p>
        </p:txBody>
      </p:sp>
    </p:spTree>
    <p:extLst>
      <p:ext uri="{BB962C8B-B14F-4D97-AF65-F5344CB8AC3E}">
        <p14:creationId xmlns:p14="http://schemas.microsoft.com/office/powerpoint/2010/main" val="1225083305"/>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Causes</a:t>
            </a:r>
            <a:endParaRPr lang="en-US" dirty="0"/>
          </a:p>
        </p:txBody>
      </p:sp>
      <p:sp>
        <p:nvSpPr>
          <p:cNvPr id="3" name="Content Placeholder 2"/>
          <p:cNvSpPr>
            <a:spLocks noGrp="1"/>
          </p:cNvSpPr>
          <p:nvPr>
            <p:ph idx="1"/>
          </p:nvPr>
        </p:nvSpPr>
        <p:spPr>
          <a:xfrm>
            <a:off x="2143126" y="1104901"/>
            <a:ext cx="6564313" cy="5346700"/>
          </a:xfrm>
        </p:spPr>
        <p:txBody>
          <a:bodyPr/>
          <a:lstStyle/>
          <a:p>
            <a:pPr>
              <a:buFont typeface="Wingdings" pitchFamily="2" charset="2"/>
              <a:buChar char="§"/>
            </a:pPr>
            <a:r>
              <a:rPr lang="en-US" dirty="0" smtClean="0"/>
              <a:t>Poor oil quality maintenance</a:t>
            </a:r>
          </a:p>
          <a:p>
            <a:pPr>
              <a:buFont typeface="Wingdings" pitchFamily="2" charset="2"/>
              <a:buChar char="§"/>
            </a:pPr>
            <a:r>
              <a:rPr lang="en-US" dirty="0" smtClean="0"/>
              <a:t>Loss of lubrication oil pressure/subsequent </a:t>
            </a:r>
            <a:r>
              <a:rPr lang="en-US" dirty="0"/>
              <a:t>o</a:t>
            </a:r>
            <a:r>
              <a:rPr lang="en-US" dirty="0" smtClean="0"/>
              <a:t>verheat</a:t>
            </a:r>
          </a:p>
          <a:p>
            <a:pPr>
              <a:buFont typeface="Wingdings" pitchFamily="2" charset="2"/>
              <a:buChar char="§"/>
            </a:pPr>
            <a:r>
              <a:rPr lang="en-US" dirty="0" smtClean="0"/>
              <a:t>Seizure of components causing excess force and damage (often beyond the crankshaft)</a:t>
            </a:r>
          </a:p>
          <a:p>
            <a:pPr>
              <a:buFont typeface="Wingdings" pitchFamily="2" charset="2"/>
              <a:buChar char="§"/>
            </a:pPr>
            <a:r>
              <a:rPr lang="en-US" dirty="0" smtClean="0"/>
              <a:t>Engine over speed</a:t>
            </a:r>
          </a:p>
          <a:p>
            <a:pPr>
              <a:buFont typeface="Wingdings" pitchFamily="2" charset="2"/>
              <a:buChar char="§"/>
            </a:pPr>
            <a:r>
              <a:rPr lang="en-US" dirty="0" smtClean="0"/>
              <a:t>Bearing failure</a:t>
            </a:r>
          </a:p>
          <a:p>
            <a:pPr>
              <a:buFont typeface="Wingdings" pitchFamily="2" charset="2"/>
              <a:buChar char="§"/>
            </a:pPr>
            <a:r>
              <a:rPr lang="en-US" dirty="0" smtClean="0"/>
              <a:t>Accidental contact during handling/maintenance</a:t>
            </a:r>
          </a:p>
          <a:p>
            <a:pPr>
              <a:buFont typeface="Wingdings" pitchFamily="2" charset="2"/>
              <a:buChar char="§"/>
            </a:pPr>
            <a:r>
              <a:rPr lang="en-US" dirty="0" smtClean="0"/>
              <a:t>Hydraulic lock in combustion space</a:t>
            </a:r>
          </a:p>
          <a:p>
            <a:pPr>
              <a:buFont typeface="Wingdings" pitchFamily="2" charset="2"/>
              <a:buChar char="§"/>
            </a:pPr>
            <a:r>
              <a:rPr lang="en-US" dirty="0" smtClean="0"/>
              <a:t>Misalignment between crankshaft and coupling to generator or shafting</a:t>
            </a:r>
          </a:p>
          <a:p>
            <a:pPr>
              <a:buFont typeface="Wingdings" pitchFamily="2" charset="2"/>
              <a:buChar char="§"/>
            </a:pPr>
            <a:r>
              <a:rPr lang="en-US" dirty="0" smtClean="0"/>
              <a:t>External force on shafting (i.e. grounding)</a:t>
            </a:r>
          </a:p>
          <a:p>
            <a:pPr>
              <a:buNone/>
            </a:pPr>
            <a:endParaRPr lang="en-US" dirty="0" smtClean="0"/>
          </a:p>
        </p:txBody>
      </p:sp>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a:t>
            </a:r>
            <a:r>
              <a:rPr lang="en-US" dirty="0"/>
              <a:t>-Situ Crankshaft and Journal Machining</a:t>
            </a:r>
          </a:p>
        </p:txBody>
      </p:sp>
      <p:sp>
        <p:nvSpPr>
          <p:cNvPr id="4" name="Text Placeholder 3"/>
          <p:cNvSpPr>
            <a:spLocks noGrp="1"/>
          </p:cNvSpPr>
          <p:nvPr>
            <p:ph type="body" sz="quarter" idx="11"/>
          </p:nvPr>
        </p:nvSpPr>
        <p:spPr/>
        <p:txBody>
          <a:bodyPr/>
          <a:lstStyle/>
          <a:p>
            <a:r>
              <a:rPr lang="en-US" dirty="0" smtClean="0"/>
              <a:t>Proprietary tooling</a:t>
            </a:r>
          </a:p>
          <a:p>
            <a:r>
              <a:rPr lang="en-US" dirty="0" smtClean="0"/>
              <a:t>Journal diameter 180-1080 mm</a:t>
            </a:r>
          </a:p>
          <a:p>
            <a:r>
              <a:rPr lang="en-US" dirty="0" smtClean="0"/>
              <a:t>All lengths</a:t>
            </a:r>
          </a:p>
          <a:p>
            <a:r>
              <a:rPr lang="en-US" dirty="0" smtClean="0"/>
              <a:t>Engaged to salvage over </a:t>
            </a:r>
            <a:br>
              <a:rPr lang="en-US" dirty="0" smtClean="0"/>
            </a:br>
            <a:r>
              <a:rPr lang="en-US" sz="4800" b="1" dirty="0" smtClean="0"/>
              <a:t>400</a:t>
            </a:r>
            <a:br>
              <a:rPr lang="en-US" sz="4800" b="1" dirty="0" smtClean="0"/>
            </a:br>
            <a:r>
              <a:rPr lang="en-US" dirty="0" smtClean="0"/>
              <a:t>crankshafts per year globally</a:t>
            </a:r>
            <a:endParaRPr lang="en-US" dirty="0"/>
          </a:p>
        </p:txBody>
      </p:sp>
    </p:spTree>
    <p:extLst>
      <p:ext uri="{BB962C8B-B14F-4D97-AF65-F5344CB8AC3E}">
        <p14:creationId xmlns:p14="http://schemas.microsoft.com/office/powerpoint/2010/main" val="1634337759"/>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1" y="0"/>
            <a:ext cx="2652713" cy="6858000"/>
          </a:xfrm>
          <a:prstGeom prst="rect">
            <a:avLst/>
          </a:prstGeom>
          <a:effectLst>
            <a:outerShdw blurRad="50800" dist="38100" dir="10800000" algn="r" rotWithShape="0">
              <a:prstClr val="black">
                <a:alpha val="40000"/>
              </a:prstClr>
            </a:outerShdw>
          </a:effectLst>
        </p:spPr>
      </p:pic>
      <p:sp>
        <p:nvSpPr>
          <p:cNvPr id="2" name="Title 1"/>
          <p:cNvSpPr>
            <a:spLocks noGrp="1"/>
          </p:cNvSpPr>
          <p:nvPr>
            <p:ph type="title"/>
          </p:nvPr>
        </p:nvSpPr>
        <p:spPr/>
        <p:txBody>
          <a:bodyPr/>
          <a:lstStyle/>
          <a:p>
            <a:r>
              <a:rPr lang="en-US" dirty="0" smtClean="0"/>
              <a:t>About Goltens</a:t>
            </a:r>
            <a:endParaRPr lang="en-US" dirty="0"/>
          </a:p>
        </p:txBody>
      </p:sp>
      <p:sp>
        <p:nvSpPr>
          <p:cNvPr id="4" name="Content Placeholder 3"/>
          <p:cNvSpPr>
            <a:spLocks noGrp="1"/>
          </p:cNvSpPr>
          <p:nvPr>
            <p:ph sz="half" idx="2"/>
          </p:nvPr>
        </p:nvSpPr>
        <p:spPr/>
        <p:txBody>
          <a:bodyPr/>
          <a:lstStyle/>
          <a:p>
            <a:r>
              <a:rPr lang="en-US" dirty="0" smtClean="0"/>
              <a:t>3 business areas</a:t>
            </a:r>
          </a:p>
          <a:p>
            <a:r>
              <a:rPr lang="en-US" dirty="0" smtClean="0"/>
              <a:t>1,300 employees</a:t>
            </a:r>
          </a:p>
          <a:p>
            <a:r>
              <a:rPr lang="en-US" dirty="0" smtClean="0"/>
              <a:t>30,000 projects a year</a:t>
            </a:r>
          </a:p>
          <a:p>
            <a:r>
              <a:rPr lang="en-US" dirty="0" smtClean="0"/>
              <a:t>3,300 customers </a:t>
            </a:r>
            <a:endParaRPr lang="en-US" dirty="0"/>
          </a:p>
        </p:txBody>
      </p:sp>
      <p:pic>
        <p:nvPicPr>
          <p:cNvPr id="5" name="Picture 4" descr="insit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51" y="0"/>
            <a:ext cx="2652713" cy="6858000"/>
          </a:xfrm>
          <a:prstGeom prst="rect">
            <a:avLst/>
          </a:prstGeom>
          <a:effectLst>
            <a:outerShdw blurRad="50800" dist="38100" dir="10800000" algn="r" rotWithShape="0">
              <a:prstClr val="black">
                <a:alpha val="40000"/>
              </a:prstClr>
            </a:outerShdw>
          </a:effectLst>
        </p:spPr>
      </p:pic>
      <p:pic>
        <p:nvPicPr>
          <p:cNvPr id="6" name="Picture 5" descr="Diese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051" y="0"/>
            <a:ext cx="2652713" cy="685800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1776290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52850" y="0"/>
            <a:ext cx="539115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elstick Machin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9100" y="1267767"/>
            <a:ext cx="7454900" cy="5585999"/>
          </a:xfrm>
          <a:prstGeom prst="rect">
            <a:avLst/>
          </a:prstGeom>
        </p:spPr>
      </p:pic>
      <p:sp>
        <p:nvSpPr>
          <p:cNvPr id="2" name="Title 1"/>
          <p:cNvSpPr>
            <a:spLocks noGrp="1"/>
          </p:cNvSpPr>
          <p:nvPr>
            <p:ph type="title"/>
          </p:nvPr>
        </p:nvSpPr>
        <p:spPr>
          <a:xfrm>
            <a:off x="1812926" y="508000"/>
            <a:ext cx="5133975" cy="2946400"/>
          </a:xfrm>
        </p:spPr>
        <p:txBody>
          <a:bodyPr/>
          <a:lstStyle/>
          <a:p>
            <a:r>
              <a:rPr lang="en-US" dirty="0" smtClean="0"/>
              <a:t>Single Point Crankshaft machining</a:t>
            </a:r>
            <a:endParaRPr lang="en-US" dirty="0"/>
          </a:p>
        </p:txBody>
      </p:sp>
    </p:spTree>
    <p:extLst>
      <p:ext uri="{BB962C8B-B14F-4D97-AF65-F5344CB8AC3E}">
        <p14:creationId xmlns:p14="http://schemas.microsoft.com/office/powerpoint/2010/main" val="2125000193"/>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a:t>
            </a:r>
            <a:r>
              <a:rPr lang="en-US" dirty="0"/>
              <a:t>-Situ Crankshaft Annealing</a:t>
            </a:r>
            <a:r>
              <a:rPr lang="en-US" sz="1600" dirty="0">
                <a:solidFill>
                  <a:schemeClr val="accent3"/>
                </a:solidFill>
              </a:rPr>
              <a:t/>
            </a:r>
            <a:br>
              <a:rPr lang="en-US" sz="1600" dirty="0">
                <a:solidFill>
                  <a:schemeClr val="accent3"/>
                </a:solidFill>
              </a:rPr>
            </a:br>
            <a:r>
              <a:rPr lang="en-US" sz="1600" b="0" dirty="0">
                <a:solidFill>
                  <a:schemeClr val="accent3"/>
                </a:solidFill>
              </a:rPr>
              <a:t>(Hardness Removal</a:t>
            </a:r>
            <a:r>
              <a:rPr lang="en-US" sz="1600" b="0" dirty="0">
                <a:solidFill>
                  <a:schemeClr val="accent4"/>
                </a:solidFill>
              </a:rPr>
              <a:t>)</a:t>
            </a:r>
          </a:p>
        </p:txBody>
      </p:sp>
      <p:sp>
        <p:nvSpPr>
          <p:cNvPr id="4" name="Text Placeholder 3"/>
          <p:cNvSpPr>
            <a:spLocks noGrp="1"/>
          </p:cNvSpPr>
          <p:nvPr>
            <p:ph type="body" sz="quarter" idx="11"/>
          </p:nvPr>
        </p:nvSpPr>
        <p:spPr>
          <a:xfrm>
            <a:off x="4832350" y="1092200"/>
            <a:ext cx="3517900" cy="4665133"/>
          </a:xfrm>
        </p:spPr>
        <p:txBody>
          <a:bodyPr/>
          <a:lstStyle/>
          <a:p>
            <a:r>
              <a:rPr lang="en-US" dirty="0"/>
              <a:t>Annealing of crankpins to reduce hardness and salvage otherwise condemned shafts</a:t>
            </a:r>
          </a:p>
          <a:p>
            <a:r>
              <a:rPr lang="en-US" dirty="0" smtClean="0"/>
              <a:t>Standard, well proven process</a:t>
            </a:r>
          </a:p>
          <a:p>
            <a:r>
              <a:rPr lang="en-US" dirty="0" smtClean="0"/>
              <a:t>Class approved by</a:t>
            </a:r>
          </a:p>
          <a:p>
            <a:pPr lvl="1"/>
            <a:r>
              <a:rPr lang="en-US" dirty="0" smtClean="0"/>
              <a:t>DNV</a:t>
            </a:r>
            <a:r>
              <a:rPr lang="en-US" dirty="0"/>
              <a:t>-</a:t>
            </a:r>
            <a:r>
              <a:rPr lang="en-US" dirty="0" smtClean="0"/>
              <a:t>GL</a:t>
            </a:r>
          </a:p>
          <a:p>
            <a:pPr lvl="1"/>
            <a:r>
              <a:rPr lang="en-US" dirty="0" smtClean="0"/>
              <a:t>LR</a:t>
            </a:r>
          </a:p>
          <a:p>
            <a:pPr lvl="1"/>
            <a:r>
              <a:rPr lang="en-US" dirty="0" smtClean="0"/>
              <a:t>IRS</a:t>
            </a:r>
          </a:p>
          <a:p>
            <a:r>
              <a:rPr lang="en-US" dirty="0" smtClean="0"/>
              <a:t>Successfully annealed</a:t>
            </a:r>
            <a:br>
              <a:rPr lang="en-US" dirty="0" smtClean="0"/>
            </a:br>
            <a:r>
              <a:rPr lang="en-US" sz="4800" b="1" dirty="0" smtClean="0"/>
              <a:t>150</a:t>
            </a:r>
            <a:r>
              <a:rPr lang="en-US" dirty="0" smtClean="0"/>
              <a:t/>
            </a:r>
            <a:br>
              <a:rPr lang="en-US" dirty="0" smtClean="0"/>
            </a:br>
            <a:r>
              <a:rPr lang="en-US" dirty="0" smtClean="0"/>
              <a:t>crankshafts over </a:t>
            </a:r>
            <a:r>
              <a:rPr lang="en-US" dirty="0"/>
              <a:t>the past 6 years</a:t>
            </a:r>
          </a:p>
        </p:txBody>
      </p:sp>
    </p:spTree>
    <p:extLst>
      <p:ext uri="{BB962C8B-B14F-4D97-AF65-F5344CB8AC3E}">
        <p14:creationId xmlns:p14="http://schemas.microsoft.com/office/powerpoint/2010/main" val="1757950080"/>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US" dirty="0">
                <a:latin typeface="Arial Bold" charset="0"/>
              </a:rPr>
              <a:t>A sampling of salvaged </a:t>
            </a:r>
            <a:r>
              <a:rPr lang="en-US" dirty="0" smtClean="0">
                <a:latin typeface="Arial Bold" charset="0"/>
              </a:rPr>
              <a:t>shafts</a:t>
            </a:r>
            <a:endParaRPr lang="en-US" dirty="0">
              <a:latin typeface="Arial Bold" charset="0"/>
            </a:endParaRPr>
          </a:p>
        </p:txBody>
      </p:sp>
      <p:sp>
        <p:nvSpPr>
          <p:cNvPr id="22" name="Content Placeholder 2"/>
          <p:cNvSpPr>
            <a:spLocks noGrp="1"/>
          </p:cNvSpPr>
          <p:nvPr>
            <p:ph idx="1"/>
          </p:nvPr>
        </p:nvSpPr>
        <p:spPr>
          <a:xfrm>
            <a:off x="2022476" y="948267"/>
            <a:ext cx="2212975" cy="5418667"/>
          </a:xfrm>
        </p:spPr>
        <p:txBody>
          <a:bodyPr/>
          <a:lstStyle/>
          <a:p>
            <a:pPr marL="177800" indent="-177800" eaLnBrk="1" hangingPunct="1">
              <a:defRPr/>
            </a:pPr>
            <a:r>
              <a:rPr lang="en-US" sz="1100" dirty="0"/>
              <a:t>BERGEN B35:40V12**</a:t>
            </a:r>
          </a:p>
          <a:p>
            <a:pPr marL="177800" indent="-177800" eaLnBrk="1" hangingPunct="1">
              <a:defRPr/>
            </a:pPr>
            <a:r>
              <a:rPr lang="en-US" sz="1100" dirty="0"/>
              <a:t>BERGEN BRM8</a:t>
            </a:r>
          </a:p>
          <a:p>
            <a:pPr marL="177800" indent="-177800" eaLnBrk="1" hangingPunct="1">
              <a:defRPr/>
            </a:pPr>
            <a:r>
              <a:rPr lang="en-US" sz="1100" dirty="0"/>
              <a:t>BERGEN C25:33L9P</a:t>
            </a:r>
          </a:p>
          <a:p>
            <a:pPr marL="177800" indent="-177800" eaLnBrk="1" hangingPunct="1">
              <a:defRPr/>
            </a:pPr>
            <a:r>
              <a:rPr lang="en-US" sz="1100" dirty="0"/>
              <a:t>BERGEN D35/40V12AG</a:t>
            </a:r>
          </a:p>
          <a:p>
            <a:pPr marL="177800" indent="-177800" eaLnBrk="1" hangingPunct="1">
              <a:defRPr/>
            </a:pPr>
            <a:r>
              <a:rPr lang="en-US" sz="1100" dirty="0"/>
              <a:t>BERGEN KVG16</a:t>
            </a:r>
          </a:p>
          <a:p>
            <a:pPr marL="177800" indent="-177800" eaLnBrk="1" hangingPunct="1">
              <a:defRPr/>
            </a:pPr>
            <a:r>
              <a:rPr lang="en-US" sz="1100" dirty="0"/>
              <a:t>BERGEN KVG18**</a:t>
            </a:r>
          </a:p>
          <a:p>
            <a:pPr marL="177800" indent="-177800" eaLnBrk="1" hangingPunct="1">
              <a:defRPr/>
            </a:pPr>
            <a:r>
              <a:rPr lang="en-US" sz="1100" dirty="0"/>
              <a:t>COLT PIELSTICK 10PC4.2V</a:t>
            </a:r>
          </a:p>
          <a:p>
            <a:pPr marL="177800" indent="-177800" eaLnBrk="1" hangingPunct="1">
              <a:defRPr/>
            </a:pPr>
            <a:r>
              <a:rPr lang="en-US" sz="1100" dirty="0"/>
              <a:t>COLT PIELSTICK PC2.5</a:t>
            </a:r>
          </a:p>
          <a:p>
            <a:pPr marL="177800" indent="-177800" eaLnBrk="1" hangingPunct="1">
              <a:defRPr/>
            </a:pPr>
            <a:r>
              <a:rPr lang="en-US" sz="1100" dirty="0"/>
              <a:t>DEUTZ 12M640*</a:t>
            </a:r>
          </a:p>
          <a:p>
            <a:pPr marL="177800" indent="-177800" eaLnBrk="1" hangingPunct="1">
              <a:defRPr/>
            </a:pPr>
            <a:r>
              <a:rPr lang="en-US" sz="1100" dirty="0"/>
              <a:t>DEUTZ 5BV8M698</a:t>
            </a:r>
          </a:p>
          <a:p>
            <a:pPr marL="177800" indent="-177800" eaLnBrk="1" hangingPunct="1">
              <a:defRPr/>
            </a:pPr>
            <a:r>
              <a:rPr lang="en-US" sz="1100" dirty="0"/>
              <a:t>DEUTZ 6SVM640</a:t>
            </a:r>
          </a:p>
          <a:p>
            <a:pPr marL="177800" indent="-177800" eaLnBrk="1" hangingPunct="1">
              <a:defRPr/>
            </a:pPr>
            <a:r>
              <a:rPr lang="en-US" sz="1100" dirty="0"/>
              <a:t>MAK  16CM32**</a:t>
            </a:r>
          </a:p>
          <a:p>
            <a:pPr marL="177800" indent="-177800" eaLnBrk="1" hangingPunct="1">
              <a:defRPr/>
            </a:pPr>
            <a:r>
              <a:rPr lang="en-US" sz="1100" dirty="0"/>
              <a:t>MAK  453</a:t>
            </a:r>
          </a:p>
          <a:p>
            <a:pPr marL="177800" indent="-177800" eaLnBrk="1" hangingPunct="1">
              <a:defRPr/>
            </a:pPr>
            <a:r>
              <a:rPr lang="en-US" sz="1100" dirty="0"/>
              <a:t>MAK  551</a:t>
            </a:r>
          </a:p>
          <a:p>
            <a:pPr marL="177800" indent="-177800" eaLnBrk="1" hangingPunct="1">
              <a:defRPr/>
            </a:pPr>
            <a:r>
              <a:rPr lang="en-US" sz="1100" dirty="0"/>
              <a:t>MAK  6M20*</a:t>
            </a:r>
          </a:p>
          <a:p>
            <a:pPr marL="177800" indent="-177800" eaLnBrk="1" hangingPunct="1">
              <a:defRPr/>
            </a:pPr>
            <a:r>
              <a:rPr lang="en-US" sz="1100" dirty="0"/>
              <a:t>MAK  6M453</a:t>
            </a:r>
          </a:p>
          <a:p>
            <a:pPr marL="177800" indent="-177800" eaLnBrk="1" hangingPunct="1">
              <a:defRPr/>
            </a:pPr>
            <a:r>
              <a:rPr lang="en-US" sz="1100" dirty="0"/>
              <a:t>MAK  8M20*</a:t>
            </a:r>
          </a:p>
          <a:p>
            <a:pPr marL="177800" indent="-177800" eaLnBrk="1" hangingPunct="1">
              <a:defRPr/>
            </a:pPr>
            <a:r>
              <a:rPr lang="en-US" sz="1100" dirty="0"/>
              <a:t>MAK  8M32**</a:t>
            </a:r>
          </a:p>
          <a:p>
            <a:pPr marL="177800" indent="-177800" eaLnBrk="1" hangingPunct="1">
              <a:defRPr/>
            </a:pPr>
            <a:r>
              <a:rPr lang="en-US" sz="1100" dirty="0"/>
              <a:t>MAK  8M552</a:t>
            </a:r>
          </a:p>
          <a:p>
            <a:pPr marL="177800" indent="-177800" eaLnBrk="1" hangingPunct="1">
              <a:defRPr/>
            </a:pPr>
            <a:r>
              <a:rPr lang="en-US" sz="1100" dirty="0"/>
              <a:t>MAK  8M601</a:t>
            </a:r>
            <a:endParaRPr lang="en-US" sz="1100" dirty="0" smtClean="0"/>
          </a:p>
        </p:txBody>
      </p:sp>
      <p:sp>
        <p:nvSpPr>
          <p:cNvPr id="26" name="Content Placeholder 2"/>
          <p:cNvSpPr txBox="1">
            <a:spLocks/>
          </p:cNvSpPr>
          <p:nvPr/>
        </p:nvSpPr>
        <p:spPr bwMode="auto">
          <a:xfrm>
            <a:off x="4283869" y="931334"/>
            <a:ext cx="2462213" cy="4451351"/>
          </a:xfrm>
          <a:prstGeom prst="rect">
            <a:avLst/>
          </a:prstGeom>
          <a:noFill/>
          <a:ln w="9525">
            <a:noFill/>
            <a:miter lim="800000"/>
            <a:headEnd/>
            <a:tailEnd/>
          </a:ln>
        </p:spPr>
        <p:txBody>
          <a:bodyPr lIns="0" tIns="46755" rIns="93510" bIns="46755"/>
          <a:lstStyle>
            <a:lvl1pPr marL="349250" indent="-349250" algn="l" defTabSz="466725" rtl="0" fontAlgn="base">
              <a:spcBef>
                <a:spcPct val="20000"/>
              </a:spcBef>
              <a:spcAft>
                <a:spcPct val="0"/>
              </a:spcAft>
              <a:buClr>
                <a:schemeClr val="tx2"/>
              </a:buClr>
              <a:buFont typeface="Lucida Grande" charset="0"/>
              <a:buChar char="◼"/>
              <a:defRPr sz="1900" kern="1200">
                <a:solidFill>
                  <a:schemeClr val="tx1"/>
                </a:solidFill>
                <a:latin typeface="Arial Bold"/>
                <a:ea typeface="ＭＳ Ｐゴシック" pitchFamily="34" charset="-128"/>
                <a:cs typeface="Arial Bold"/>
              </a:defRPr>
            </a:lvl1pPr>
            <a:lvl2pPr marL="758825" indent="-292100" algn="l" defTabSz="466725" rtl="0" fontAlgn="base">
              <a:spcBef>
                <a:spcPct val="20000"/>
              </a:spcBef>
              <a:spcAft>
                <a:spcPct val="0"/>
              </a:spcAft>
              <a:buFont typeface="Arial" pitchFamily="34" charset="0"/>
              <a:buChar char="–"/>
              <a:defRPr sz="1600" kern="1200">
                <a:solidFill>
                  <a:schemeClr val="tx1"/>
                </a:solidFill>
                <a:latin typeface="Arial Bold"/>
                <a:ea typeface="ＭＳ Ｐゴシック" pitchFamily="34" charset="-128"/>
                <a:cs typeface="Arial Bold"/>
              </a:defRPr>
            </a:lvl2pPr>
            <a:lvl3pPr marL="1168400" indent="-233363" algn="l" defTabSz="466725" rtl="0" fontAlgn="base">
              <a:spcBef>
                <a:spcPct val="20000"/>
              </a:spcBef>
              <a:spcAft>
                <a:spcPct val="0"/>
              </a:spcAft>
              <a:buFont typeface="Arial" pitchFamily="34" charset="0"/>
              <a:buChar char="•"/>
              <a:defRPr sz="1600" kern="1200">
                <a:solidFill>
                  <a:schemeClr val="tx1"/>
                </a:solidFill>
                <a:latin typeface="Arial Bold"/>
                <a:ea typeface="ＭＳ Ｐゴシック" pitchFamily="34" charset="-128"/>
                <a:cs typeface="Arial Bold"/>
              </a:defRPr>
            </a:lvl3pPr>
            <a:lvl4pPr marL="1635125" indent="-233363" algn="l" defTabSz="466725" rtl="0" fontAlgn="base">
              <a:spcBef>
                <a:spcPct val="20000"/>
              </a:spcBef>
              <a:spcAft>
                <a:spcPct val="0"/>
              </a:spcAft>
              <a:buFont typeface="Arial" pitchFamily="34" charset="0"/>
              <a:buChar char="–"/>
              <a:defRPr sz="1400" kern="1200">
                <a:solidFill>
                  <a:schemeClr val="tx1"/>
                </a:solidFill>
                <a:latin typeface="Arial Bold"/>
                <a:ea typeface="ＭＳ Ｐゴシック" pitchFamily="34" charset="-128"/>
                <a:cs typeface="Arial Bold"/>
              </a:defRPr>
            </a:lvl4pPr>
            <a:lvl5pPr marL="2103438" indent="-233363" algn="l" defTabSz="466725" rtl="0" fontAlgn="base">
              <a:spcBef>
                <a:spcPct val="20000"/>
              </a:spcBef>
              <a:spcAft>
                <a:spcPct val="0"/>
              </a:spcAft>
              <a:buFont typeface="Arial" pitchFamily="34" charset="0"/>
              <a:buChar char="»"/>
              <a:defRPr sz="1400" kern="1200">
                <a:solidFill>
                  <a:schemeClr val="tx1"/>
                </a:solidFill>
                <a:latin typeface="Arial Bold"/>
                <a:ea typeface="ＭＳ Ｐゴシック" pitchFamily="34" charset="-128"/>
                <a:cs typeface="Arial Bold"/>
              </a:defRPr>
            </a:lvl5pPr>
            <a:lvl6pPr marL="2571531" indent="-233776" algn="l" defTabSz="467551" rtl="0" eaLnBrk="1" latinLnBrk="0" hangingPunct="1">
              <a:spcBef>
                <a:spcPct val="20000"/>
              </a:spcBef>
              <a:buFont typeface="Arial"/>
              <a:buChar char="•"/>
              <a:defRPr sz="2000" kern="1200">
                <a:solidFill>
                  <a:schemeClr val="tx1"/>
                </a:solidFill>
                <a:latin typeface="+mn-lt"/>
                <a:ea typeface="+mn-ea"/>
                <a:cs typeface="+mn-cs"/>
              </a:defRPr>
            </a:lvl6pPr>
            <a:lvl7pPr marL="3039082" indent="-233776" algn="l" defTabSz="467551" rtl="0" eaLnBrk="1" latinLnBrk="0" hangingPunct="1">
              <a:spcBef>
                <a:spcPct val="20000"/>
              </a:spcBef>
              <a:buFont typeface="Arial"/>
              <a:buChar char="•"/>
              <a:defRPr sz="2000" kern="1200">
                <a:solidFill>
                  <a:schemeClr val="tx1"/>
                </a:solidFill>
                <a:latin typeface="+mn-lt"/>
                <a:ea typeface="+mn-ea"/>
                <a:cs typeface="+mn-cs"/>
              </a:defRPr>
            </a:lvl7pPr>
            <a:lvl8pPr marL="3506633" indent="-233776" algn="l" defTabSz="467551" rtl="0" eaLnBrk="1" latinLnBrk="0" hangingPunct="1">
              <a:spcBef>
                <a:spcPct val="20000"/>
              </a:spcBef>
              <a:buFont typeface="Arial"/>
              <a:buChar char="•"/>
              <a:defRPr sz="2000" kern="1200">
                <a:solidFill>
                  <a:schemeClr val="tx1"/>
                </a:solidFill>
                <a:latin typeface="+mn-lt"/>
                <a:ea typeface="+mn-ea"/>
                <a:cs typeface="+mn-cs"/>
              </a:defRPr>
            </a:lvl8pPr>
            <a:lvl9pPr marL="3974184" indent="-233776" algn="l" defTabSz="467551" rtl="0" eaLnBrk="1" latinLnBrk="0" hangingPunct="1">
              <a:spcBef>
                <a:spcPct val="20000"/>
              </a:spcBef>
              <a:buFont typeface="Arial"/>
              <a:buChar char="•"/>
              <a:defRPr sz="2000" kern="1200">
                <a:solidFill>
                  <a:schemeClr val="tx1"/>
                </a:solidFill>
                <a:latin typeface="+mn-lt"/>
                <a:ea typeface="+mn-ea"/>
                <a:cs typeface="+mn-cs"/>
              </a:defRPr>
            </a:lvl9pPr>
          </a:lstStyle>
          <a:p>
            <a:pPr marL="177800" indent="-177800">
              <a:buClr>
                <a:schemeClr val="accent2"/>
              </a:buClr>
              <a:defRPr/>
            </a:pPr>
            <a:r>
              <a:rPr lang="pl-PL" sz="1100" dirty="0"/>
              <a:t>MAK  9M32*</a:t>
            </a:r>
          </a:p>
          <a:p>
            <a:pPr marL="177800" indent="-177800">
              <a:buClr>
                <a:schemeClr val="accent2"/>
              </a:buClr>
              <a:defRPr/>
            </a:pPr>
            <a:r>
              <a:rPr lang="pl-PL" sz="1100" dirty="0"/>
              <a:t>MAN B&amp;W 12V52/55</a:t>
            </a:r>
          </a:p>
          <a:p>
            <a:pPr marL="177800" indent="-177800">
              <a:buClr>
                <a:schemeClr val="accent2"/>
              </a:buClr>
              <a:defRPr/>
            </a:pPr>
            <a:r>
              <a:rPr lang="pl-PL" sz="1100" dirty="0"/>
              <a:t>MAN B&amp;W 16U28LH-4*</a:t>
            </a:r>
          </a:p>
          <a:p>
            <a:pPr marL="177800" indent="-177800">
              <a:buClr>
                <a:schemeClr val="accent2"/>
              </a:buClr>
              <a:defRPr/>
            </a:pPr>
            <a:r>
              <a:rPr lang="pl-PL" sz="1100" dirty="0"/>
              <a:t>MAN B&amp;W 16V40/54</a:t>
            </a:r>
          </a:p>
          <a:p>
            <a:pPr marL="177800" indent="-177800">
              <a:buClr>
                <a:schemeClr val="accent2"/>
              </a:buClr>
              <a:defRPr/>
            </a:pPr>
            <a:r>
              <a:rPr lang="pl-PL" sz="1100" dirty="0"/>
              <a:t>MAN B&amp;W 18V40/45</a:t>
            </a:r>
          </a:p>
          <a:p>
            <a:pPr marL="177800" indent="-177800">
              <a:buClr>
                <a:schemeClr val="accent2"/>
              </a:buClr>
              <a:defRPr/>
            </a:pPr>
            <a:r>
              <a:rPr lang="pl-PL" sz="1100" dirty="0"/>
              <a:t>MAN B&amp;W 5L28/32**</a:t>
            </a:r>
          </a:p>
          <a:p>
            <a:pPr marL="177800" indent="-177800">
              <a:buClr>
                <a:schemeClr val="accent2"/>
              </a:buClr>
              <a:defRPr/>
            </a:pPr>
            <a:r>
              <a:rPr lang="pl-PL" sz="1100" dirty="0"/>
              <a:t>MAN B&amp;W 6L28/32**</a:t>
            </a:r>
          </a:p>
          <a:p>
            <a:pPr marL="177800" indent="-177800">
              <a:buClr>
                <a:schemeClr val="accent2"/>
              </a:buClr>
              <a:defRPr/>
            </a:pPr>
            <a:r>
              <a:rPr lang="pl-PL" sz="1100" dirty="0"/>
              <a:t>MAN B&amp;W 6L48/60</a:t>
            </a:r>
          </a:p>
          <a:p>
            <a:pPr marL="177800" indent="-177800">
              <a:buClr>
                <a:schemeClr val="accent2"/>
              </a:buClr>
              <a:defRPr/>
            </a:pPr>
            <a:r>
              <a:rPr lang="pl-PL" sz="1100" dirty="0"/>
              <a:t>MAN B&amp;W 7L40/45**</a:t>
            </a:r>
          </a:p>
          <a:p>
            <a:pPr marL="177800" indent="-177800">
              <a:buClr>
                <a:schemeClr val="accent2"/>
              </a:buClr>
              <a:defRPr/>
            </a:pPr>
            <a:r>
              <a:rPr lang="pl-PL" sz="1100" dirty="0"/>
              <a:t>MAN B&amp;W 7L48/60D*</a:t>
            </a:r>
          </a:p>
          <a:p>
            <a:pPr marL="177800" indent="-177800">
              <a:buClr>
                <a:schemeClr val="accent2"/>
              </a:buClr>
              <a:defRPr/>
            </a:pPr>
            <a:r>
              <a:rPr lang="pl-PL" sz="1100" dirty="0"/>
              <a:t>MAN B&amp;W 8L23/30</a:t>
            </a:r>
          </a:p>
          <a:p>
            <a:pPr marL="177800" indent="-177800">
              <a:buClr>
                <a:schemeClr val="accent2"/>
              </a:buClr>
              <a:defRPr/>
            </a:pPr>
            <a:r>
              <a:rPr lang="pl-PL" sz="1100" dirty="0"/>
              <a:t>MAN B&amp;W 8L27/38</a:t>
            </a:r>
          </a:p>
          <a:p>
            <a:pPr marL="177800" indent="-177800">
              <a:buClr>
                <a:schemeClr val="accent2"/>
              </a:buClr>
              <a:defRPr/>
            </a:pPr>
            <a:r>
              <a:rPr lang="pl-PL" sz="1100" dirty="0"/>
              <a:t>MAN B&amp;W 8L28/32*</a:t>
            </a:r>
          </a:p>
          <a:p>
            <a:pPr marL="177800" indent="-177800">
              <a:buClr>
                <a:schemeClr val="accent2"/>
              </a:buClr>
              <a:defRPr/>
            </a:pPr>
            <a:r>
              <a:rPr lang="pl-PL" sz="1100" dirty="0"/>
              <a:t>MAN B&amp;W 8L32/40</a:t>
            </a:r>
          </a:p>
          <a:p>
            <a:pPr marL="177800" indent="-177800">
              <a:buClr>
                <a:schemeClr val="accent2"/>
              </a:buClr>
              <a:defRPr/>
            </a:pPr>
            <a:r>
              <a:rPr lang="pl-PL" sz="1100" dirty="0"/>
              <a:t>MAN B&amp;W 9L28/32H</a:t>
            </a:r>
          </a:p>
          <a:p>
            <a:pPr marL="177800" indent="-177800">
              <a:buClr>
                <a:schemeClr val="accent2"/>
              </a:buClr>
              <a:defRPr/>
            </a:pPr>
            <a:r>
              <a:rPr lang="pl-PL" sz="1100" dirty="0"/>
              <a:t>MAN B&amp;W 9L32/40</a:t>
            </a:r>
          </a:p>
          <a:p>
            <a:pPr marL="177800" indent="-177800">
              <a:buClr>
                <a:schemeClr val="accent2"/>
              </a:buClr>
              <a:defRPr/>
            </a:pPr>
            <a:r>
              <a:rPr lang="pl-PL" sz="1100" dirty="0"/>
              <a:t>MAN B&amp;W V9V40/54*</a:t>
            </a:r>
          </a:p>
          <a:p>
            <a:pPr marL="177800" indent="-177800">
              <a:buClr>
                <a:schemeClr val="accent2"/>
              </a:buClr>
              <a:defRPr/>
            </a:pPr>
            <a:r>
              <a:rPr lang="pl-PL" sz="1100" dirty="0"/>
              <a:t>MITSUBISHI KU30B**</a:t>
            </a:r>
          </a:p>
          <a:p>
            <a:pPr marL="177800" indent="-177800">
              <a:buClr>
                <a:schemeClr val="accent2"/>
              </a:buClr>
              <a:defRPr/>
            </a:pPr>
            <a:r>
              <a:rPr lang="pl-PL" sz="1100" dirty="0"/>
              <a:t>MITSUBISHI MAN 14V40/45A</a:t>
            </a:r>
          </a:p>
          <a:p>
            <a:pPr marL="177800" indent="-177800">
              <a:buClr>
                <a:schemeClr val="accent2"/>
              </a:buClr>
              <a:defRPr/>
            </a:pPr>
            <a:r>
              <a:rPr lang="pl-PL" sz="1100" dirty="0"/>
              <a:t>MITSUBISHI MAN V9V40-54</a:t>
            </a:r>
            <a:endParaRPr lang="en-US" sz="1100" dirty="0" smtClean="0"/>
          </a:p>
          <a:p>
            <a:pPr marL="466725" lvl="1" indent="0">
              <a:buClr>
                <a:schemeClr val="accent2"/>
              </a:buClr>
              <a:buFont typeface="Arial" pitchFamily="34" charset="0"/>
              <a:buNone/>
              <a:defRPr/>
            </a:pPr>
            <a:endParaRPr lang="en-US" sz="1050" dirty="0" smtClean="0"/>
          </a:p>
          <a:p>
            <a:pPr lvl="1">
              <a:buClr>
                <a:schemeClr val="accent2"/>
              </a:buClr>
              <a:buFont typeface="Arial" pitchFamily="34" charset="0"/>
              <a:buNone/>
              <a:defRPr/>
            </a:pPr>
            <a:endParaRPr lang="en-US" sz="1000" dirty="0" smtClean="0"/>
          </a:p>
          <a:p>
            <a:pPr lvl="1">
              <a:buClr>
                <a:schemeClr val="accent2"/>
              </a:buClr>
              <a:buFont typeface="Arial" pitchFamily="34" charset="0"/>
              <a:buNone/>
              <a:defRPr/>
            </a:pPr>
            <a:endParaRPr lang="en-US" sz="1000" dirty="0" smtClean="0"/>
          </a:p>
          <a:p>
            <a:pPr>
              <a:defRPr/>
            </a:pPr>
            <a:endParaRPr lang="en-US" sz="1100" dirty="0" smtClean="0"/>
          </a:p>
          <a:p>
            <a:pPr>
              <a:buFont typeface="Lucida Grande" charset="0"/>
              <a:buNone/>
              <a:defRPr/>
            </a:pPr>
            <a:endParaRPr lang="en-US" sz="1200" dirty="0" smtClean="0"/>
          </a:p>
        </p:txBody>
      </p:sp>
      <p:sp>
        <p:nvSpPr>
          <p:cNvPr id="29" name="Content Placeholder 2"/>
          <p:cNvSpPr txBox="1">
            <a:spLocks/>
          </p:cNvSpPr>
          <p:nvPr/>
        </p:nvSpPr>
        <p:spPr bwMode="auto">
          <a:xfrm>
            <a:off x="6692901" y="914401"/>
            <a:ext cx="2328863" cy="4451351"/>
          </a:xfrm>
          <a:prstGeom prst="rect">
            <a:avLst/>
          </a:prstGeom>
          <a:noFill/>
          <a:ln w="9525">
            <a:noFill/>
            <a:miter lim="800000"/>
            <a:headEnd/>
            <a:tailEnd/>
          </a:ln>
        </p:spPr>
        <p:txBody>
          <a:bodyPr lIns="0" tIns="46755" rIns="93510" bIns="46755"/>
          <a:lstStyle>
            <a:lvl1pPr marL="349250" indent="-349250" algn="l" defTabSz="466725" rtl="0" fontAlgn="base">
              <a:spcBef>
                <a:spcPct val="20000"/>
              </a:spcBef>
              <a:spcAft>
                <a:spcPct val="0"/>
              </a:spcAft>
              <a:buClr>
                <a:schemeClr val="tx2"/>
              </a:buClr>
              <a:buFont typeface="Lucida Grande" charset="0"/>
              <a:buChar char="◼"/>
              <a:defRPr sz="1900" kern="1200">
                <a:solidFill>
                  <a:schemeClr val="tx1"/>
                </a:solidFill>
                <a:latin typeface="Arial Bold"/>
                <a:ea typeface="ＭＳ Ｐゴシック" pitchFamily="34" charset="-128"/>
                <a:cs typeface="Arial Bold"/>
              </a:defRPr>
            </a:lvl1pPr>
            <a:lvl2pPr marL="758825" indent="-292100" algn="l" defTabSz="466725" rtl="0" fontAlgn="base">
              <a:spcBef>
                <a:spcPct val="20000"/>
              </a:spcBef>
              <a:spcAft>
                <a:spcPct val="0"/>
              </a:spcAft>
              <a:buFont typeface="Arial" pitchFamily="34" charset="0"/>
              <a:buChar char="–"/>
              <a:defRPr sz="1600" kern="1200">
                <a:solidFill>
                  <a:schemeClr val="tx1"/>
                </a:solidFill>
                <a:latin typeface="Arial Bold"/>
                <a:ea typeface="ＭＳ Ｐゴシック" pitchFamily="34" charset="-128"/>
                <a:cs typeface="Arial Bold"/>
              </a:defRPr>
            </a:lvl2pPr>
            <a:lvl3pPr marL="1168400" indent="-233363" algn="l" defTabSz="466725" rtl="0" fontAlgn="base">
              <a:spcBef>
                <a:spcPct val="20000"/>
              </a:spcBef>
              <a:spcAft>
                <a:spcPct val="0"/>
              </a:spcAft>
              <a:buFont typeface="Arial" pitchFamily="34" charset="0"/>
              <a:buChar char="•"/>
              <a:defRPr sz="1600" kern="1200">
                <a:solidFill>
                  <a:schemeClr val="tx1"/>
                </a:solidFill>
                <a:latin typeface="Arial Bold"/>
                <a:ea typeface="ＭＳ Ｐゴシック" pitchFamily="34" charset="-128"/>
                <a:cs typeface="Arial Bold"/>
              </a:defRPr>
            </a:lvl3pPr>
            <a:lvl4pPr marL="1635125" indent="-233363" algn="l" defTabSz="466725" rtl="0" fontAlgn="base">
              <a:spcBef>
                <a:spcPct val="20000"/>
              </a:spcBef>
              <a:spcAft>
                <a:spcPct val="0"/>
              </a:spcAft>
              <a:buFont typeface="Arial" pitchFamily="34" charset="0"/>
              <a:buChar char="–"/>
              <a:defRPr sz="1400" kern="1200">
                <a:solidFill>
                  <a:schemeClr val="tx1"/>
                </a:solidFill>
                <a:latin typeface="Arial Bold"/>
                <a:ea typeface="ＭＳ Ｐゴシック" pitchFamily="34" charset="-128"/>
                <a:cs typeface="Arial Bold"/>
              </a:defRPr>
            </a:lvl4pPr>
            <a:lvl5pPr marL="2103438" indent="-233363" algn="l" defTabSz="466725" rtl="0" fontAlgn="base">
              <a:spcBef>
                <a:spcPct val="20000"/>
              </a:spcBef>
              <a:spcAft>
                <a:spcPct val="0"/>
              </a:spcAft>
              <a:buFont typeface="Arial" pitchFamily="34" charset="0"/>
              <a:buChar char="»"/>
              <a:defRPr sz="1400" kern="1200">
                <a:solidFill>
                  <a:schemeClr val="tx1"/>
                </a:solidFill>
                <a:latin typeface="Arial Bold"/>
                <a:ea typeface="ＭＳ Ｐゴシック" pitchFamily="34" charset="-128"/>
                <a:cs typeface="Arial Bold"/>
              </a:defRPr>
            </a:lvl5pPr>
            <a:lvl6pPr marL="2571531" indent="-233776" algn="l" defTabSz="467551" rtl="0" eaLnBrk="1" latinLnBrk="0" hangingPunct="1">
              <a:spcBef>
                <a:spcPct val="20000"/>
              </a:spcBef>
              <a:buFont typeface="Arial"/>
              <a:buChar char="•"/>
              <a:defRPr sz="2000" kern="1200">
                <a:solidFill>
                  <a:schemeClr val="tx1"/>
                </a:solidFill>
                <a:latin typeface="+mn-lt"/>
                <a:ea typeface="+mn-ea"/>
                <a:cs typeface="+mn-cs"/>
              </a:defRPr>
            </a:lvl6pPr>
            <a:lvl7pPr marL="3039082" indent="-233776" algn="l" defTabSz="467551" rtl="0" eaLnBrk="1" latinLnBrk="0" hangingPunct="1">
              <a:spcBef>
                <a:spcPct val="20000"/>
              </a:spcBef>
              <a:buFont typeface="Arial"/>
              <a:buChar char="•"/>
              <a:defRPr sz="2000" kern="1200">
                <a:solidFill>
                  <a:schemeClr val="tx1"/>
                </a:solidFill>
                <a:latin typeface="+mn-lt"/>
                <a:ea typeface="+mn-ea"/>
                <a:cs typeface="+mn-cs"/>
              </a:defRPr>
            </a:lvl7pPr>
            <a:lvl8pPr marL="3506633" indent="-233776" algn="l" defTabSz="467551" rtl="0" eaLnBrk="1" latinLnBrk="0" hangingPunct="1">
              <a:spcBef>
                <a:spcPct val="20000"/>
              </a:spcBef>
              <a:buFont typeface="Arial"/>
              <a:buChar char="•"/>
              <a:defRPr sz="2000" kern="1200">
                <a:solidFill>
                  <a:schemeClr val="tx1"/>
                </a:solidFill>
                <a:latin typeface="+mn-lt"/>
                <a:ea typeface="+mn-ea"/>
                <a:cs typeface="+mn-cs"/>
              </a:defRPr>
            </a:lvl8pPr>
            <a:lvl9pPr marL="3974184" indent="-233776" algn="l" defTabSz="467551" rtl="0" eaLnBrk="1" latinLnBrk="0" hangingPunct="1">
              <a:spcBef>
                <a:spcPct val="20000"/>
              </a:spcBef>
              <a:buFont typeface="Arial"/>
              <a:buChar char="•"/>
              <a:defRPr sz="2000" kern="1200">
                <a:solidFill>
                  <a:schemeClr val="tx1"/>
                </a:solidFill>
                <a:latin typeface="+mn-lt"/>
                <a:ea typeface="+mn-ea"/>
                <a:cs typeface="+mn-cs"/>
              </a:defRPr>
            </a:lvl9pPr>
          </a:lstStyle>
          <a:p>
            <a:pPr marL="177800" indent="-177800">
              <a:buClr>
                <a:schemeClr val="accent2"/>
              </a:buClr>
              <a:defRPr/>
            </a:pPr>
            <a:r>
              <a:rPr lang="en-US" sz="1100" dirty="0"/>
              <a:t>NIIGATA 16V32CLX</a:t>
            </a:r>
          </a:p>
          <a:p>
            <a:pPr marL="177800" indent="-177800">
              <a:buClr>
                <a:schemeClr val="accent2"/>
              </a:buClr>
              <a:defRPr/>
            </a:pPr>
            <a:r>
              <a:rPr lang="en-US" sz="1100" dirty="0"/>
              <a:t>PIELSTICK 12PC2-5V*</a:t>
            </a:r>
          </a:p>
          <a:p>
            <a:pPr marL="177800" indent="-177800">
              <a:buClr>
                <a:schemeClr val="accent2"/>
              </a:buClr>
              <a:defRPr/>
            </a:pPr>
            <a:r>
              <a:rPr lang="en-US" sz="1100" dirty="0"/>
              <a:t>PIELSTICK 14VPC4**</a:t>
            </a:r>
          </a:p>
          <a:p>
            <a:pPr marL="177800" indent="-177800">
              <a:buClr>
                <a:schemeClr val="accent2"/>
              </a:buClr>
              <a:defRPr/>
            </a:pPr>
            <a:r>
              <a:rPr lang="en-US" sz="1100" dirty="0"/>
              <a:t>PIELSTICK SEMTPC2V12</a:t>
            </a:r>
          </a:p>
          <a:p>
            <a:pPr marL="177800" indent="-177800">
              <a:buClr>
                <a:schemeClr val="accent2"/>
              </a:buClr>
              <a:defRPr/>
            </a:pPr>
            <a:r>
              <a:rPr lang="en-US" sz="1100" dirty="0"/>
              <a:t>SULZER 12ZV40/48*</a:t>
            </a:r>
          </a:p>
          <a:p>
            <a:pPr marL="177800" indent="-177800">
              <a:buClr>
                <a:schemeClr val="accent2"/>
              </a:buClr>
              <a:defRPr/>
            </a:pPr>
            <a:r>
              <a:rPr lang="en-US" sz="1100" dirty="0"/>
              <a:t>SULZER 16ZAV40S**</a:t>
            </a:r>
          </a:p>
          <a:p>
            <a:pPr marL="177800" indent="-177800">
              <a:buClr>
                <a:schemeClr val="accent2"/>
              </a:buClr>
              <a:defRPr/>
            </a:pPr>
            <a:r>
              <a:rPr lang="en-US" sz="1100" dirty="0"/>
              <a:t>SULZER 18ZAV40S</a:t>
            </a:r>
          </a:p>
          <a:p>
            <a:pPr marL="177800" indent="-177800">
              <a:buClr>
                <a:schemeClr val="accent2"/>
              </a:buClr>
              <a:defRPr/>
            </a:pPr>
            <a:r>
              <a:rPr lang="en-US" sz="1100" dirty="0"/>
              <a:t>SULZER 6AL25/30*</a:t>
            </a:r>
          </a:p>
          <a:p>
            <a:pPr marL="177800" indent="-177800">
              <a:buClr>
                <a:schemeClr val="accent2"/>
              </a:buClr>
              <a:defRPr/>
            </a:pPr>
            <a:r>
              <a:rPr lang="en-US" sz="1100" dirty="0"/>
              <a:t>SULZER 8ZAL40**</a:t>
            </a:r>
          </a:p>
          <a:p>
            <a:pPr marL="177800" indent="-177800">
              <a:buClr>
                <a:schemeClr val="accent2"/>
              </a:buClr>
              <a:defRPr/>
            </a:pPr>
            <a:r>
              <a:rPr lang="en-US" sz="1100" dirty="0"/>
              <a:t>SWD / WARTSILA 6TM410</a:t>
            </a:r>
          </a:p>
          <a:p>
            <a:pPr marL="177800" indent="-177800">
              <a:buClr>
                <a:schemeClr val="accent2"/>
              </a:buClr>
              <a:defRPr/>
            </a:pPr>
            <a:r>
              <a:rPr lang="en-US" sz="1100" dirty="0"/>
              <a:t>SWD / WARTSILA 8L280**</a:t>
            </a:r>
          </a:p>
          <a:p>
            <a:pPr marL="177800" indent="-177800">
              <a:buClr>
                <a:schemeClr val="accent2"/>
              </a:buClr>
              <a:defRPr/>
            </a:pPr>
            <a:r>
              <a:rPr lang="en-US" sz="1100" dirty="0"/>
              <a:t>SWD / WARTSILA 8TM620</a:t>
            </a:r>
          </a:p>
          <a:p>
            <a:pPr marL="177800" indent="-177800">
              <a:buClr>
                <a:schemeClr val="accent2"/>
              </a:buClr>
              <a:defRPr/>
            </a:pPr>
            <a:r>
              <a:rPr lang="en-US" sz="1100" dirty="0"/>
              <a:t>WARTSILA 16V46</a:t>
            </a:r>
          </a:p>
          <a:p>
            <a:pPr marL="177800" indent="-177800">
              <a:buClr>
                <a:schemeClr val="accent2"/>
              </a:buClr>
              <a:defRPr/>
            </a:pPr>
            <a:r>
              <a:rPr lang="en-US" sz="1100" dirty="0"/>
              <a:t>WARTSILA 18V32**</a:t>
            </a:r>
          </a:p>
          <a:p>
            <a:pPr marL="177800" indent="-177800">
              <a:buClr>
                <a:schemeClr val="accent2"/>
              </a:buClr>
              <a:defRPr/>
            </a:pPr>
            <a:r>
              <a:rPr lang="en-US" sz="1100" dirty="0"/>
              <a:t>WARTSILA 18V38</a:t>
            </a:r>
          </a:p>
          <a:p>
            <a:pPr marL="177800" indent="-177800">
              <a:buClr>
                <a:schemeClr val="accent2"/>
              </a:buClr>
              <a:defRPr/>
            </a:pPr>
            <a:r>
              <a:rPr lang="en-US" sz="1100" dirty="0"/>
              <a:t>WARTSILA 18V46**</a:t>
            </a:r>
          </a:p>
          <a:p>
            <a:pPr marL="177800" indent="-177800">
              <a:buClr>
                <a:schemeClr val="accent2"/>
              </a:buClr>
              <a:defRPr/>
            </a:pPr>
            <a:r>
              <a:rPr lang="en-US" sz="1100" dirty="0"/>
              <a:t>WARTSILA 6L32*</a:t>
            </a:r>
          </a:p>
          <a:p>
            <a:pPr marL="177800" indent="-177800">
              <a:buClr>
                <a:schemeClr val="accent2"/>
              </a:buClr>
              <a:defRPr/>
            </a:pPr>
            <a:r>
              <a:rPr lang="en-US" sz="1100" dirty="0"/>
              <a:t>WARTSILA 6L46C</a:t>
            </a:r>
          </a:p>
          <a:p>
            <a:pPr marL="177800" indent="-177800">
              <a:buClr>
                <a:schemeClr val="accent2"/>
              </a:buClr>
              <a:defRPr/>
            </a:pPr>
            <a:r>
              <a:rPr lang="en-US" sz="1100" dirty="0"/>
              <a:t>WARTSILA 9L32</a:t>
            </a:r>
          </a:p>
          <a:p>
            <a:pPr marL="177800" indent="-177800">
              <a:buClr>
                <a:schemeClr val="accent2"/>
              </a:buClr>
              <a:defRPr/>
            </a:pPr>
            <a:r>
              <a:rPr lang="en-US" sz="1100" dirty="0"/>
              <a:t>WARTSILA 9L46B</a:t>
            </a:r>
            <a:endParaRPr lang="en-US" sz="1200" dirty="0" smtClean="0"/>
          </a:p>
        </p:txBody>
      </p:sp>
      <p:sp>
        <p:nvSpPr>
          <p:cNvPr id="2" name="TextBox 1"/>
          <p:cNvSpPr txBox="1"/>
          <p:nvPr/>
        </p:nvSpPr>
        <p:spPr>
          <a:xfrm>
            <a:off x="2032001" y="6333067"/>
            <a:ext cx="3810771" cy="400110"/>
          </a:xfrm>
          <a:prstGeom prst="rect">
            <a:avLst/>
          </a:prstGeom>
          <a:noFill/>
        </p:spPr>
        <p:txBody>
          <a:bodyPr wrap="none" rtlCol="0">
            <a:spAutoFit/>
          </a:bodyPr>
          <a:lstStyle/>
          <a:p>
            <a:r>
              <a:rPr lang="en-US" sz="1000" dirty="0" smtClean="0"/>
              <a:t>*Engine </a:t>
            </a:r>
            <a:r>
              <a:rPr lang="en-US" sz="1000" dirty="0"/>
              <a:t>Type has been successfully annealed </a:t>
            </a:r>
            <a:r>
              <a:rPr lang="en-US" sz="1000" dirty="0" smtClean="0"/>
              <a:t>twice</a:t>
            </a:r>
          </a:p>
          <a:p>
            <a:r>
              <a:rPr lang="en-US" sz="1000" dirty="0" smtClean="0"/>
              <a:t>*</a:t>
            </a:r>
            <a:r>
              <a:rPr lang="en-US" sz="1000" dirty="0"/>
              <a:t>* </a:t>
            </a:r>
            <a:r>
              <a:rPr lang="en-US" sz="1000" dirty="0" smtClean="0"/>
              <a:t>Engine </a:t>
            </a:r>
            <a:r>
              <a:rPr lang="en-US" sz="1000" dirty="0"/>
              <a:t>Type has been successfully annealed 3 or more times </a:t>
            </a:r>
          </a:p>
        </p:txBody>
      </p:sp>
    </p:spTree>
    <p:extLst>
      <p:ext uri="{BB962C8B-B14F-4D97-AF65-F5344CB8AC3E}">
        <p14:creationId xmlns:p14="http://schemas.microsoft.com/office/powerpoint/2010/main" val="1589781011"/>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1758952" y="152402"/>
            <a:ext cx="1250100" cy="1409039"/>
          </a:xfrm>
          <a:prstGeom prst="rect">
            <a:avLst/>
          </a:prstGeom>
          <a:ln>
            <a:noFill/>
          </a:ln>
          <a:effectLst>
            <a:outerShdw blurRad="50800" dist="38100" dir="13500000" algn="br" rotWithShape="0">
              <a:prstClr val="black">
                <a:alpha val="40000"/>
              </a:prstClr>
            </a:outerShdw>
          </a:effectLst>
        </p:spPr>
      </p:pic>
      <p:pic>
        <p:nvPicPr>
          <p:cNvPr id="9" name="Picture 8"/>
          <p:cNvPicPr/>
          <p:nvPr/>
        </p:nvPicPr>
        <p:blipFill rotWithShape="1">
          <a:blip r:embed="rId4" cstate="print">
            <a:extLst>
              <a:ext uri="{28A0092B-C50C-407E-A947-70E740481C1C}">
                <a14:useLocalDpi xmlns:a14="http://schemas.microsoft.com/office/drawing/2010/main"/>
              </a:ext>
            </a:extLst>
          </a:blip>
          <a:srcRect b="2414"/>
          <a:stretch/>
        </p:blipFill>
        <p:spPr bwMode="auto">
          <a:xfrm>
            <a:off x="2311900" y="1110540"/>
            <a:ext cx="1586949" cy="1789875"/>
          </a:xfrm>
          <a:prstGeom prst="rect">
            <a:avLst/>
          </a:prstGeom>
          <a:ln>
            <a:noFill/>
          </a:ln>
          <a:effectLst>
            <a:outerShdw blurRad="50800" dist="38100" dir="13500000" algn="br" rotWithShape="0">
              <a:prstClr val="black">
                <a:alpha val="40000"/>
              </a:prstClr>
            </a:outerShdw>
          </a:effectLst>
          <a:extLst>
            <a:ext uri="{53640926-AAD7-44d8-BBD7-CCE9431645EC}">
              <a14:shadowObscured xmlns:a14="http://schemas.microsoft.com/office/drawing/2010/main" xmlns=""/>
            </a:ext>
          </a:extLst>
        </p:spPr>
      </p:pic>
      <p:pic>
        <p:nvPicPr>
          <p:cNvPr id="10" name="Picture 9"/>
          <p:cNvPicPr/>
          <p:nvPr/>
        </p:nvPicPr>
        <p:blipFill rotWithShape="1">
          <a:blip r:embed="rId5" cstate="print">
            <a:extLst>
              <a:ext uri="{28A0092B-C50C-407E-A947-70E740481C1C}">
                <a14:useLocalDpi xmlns:a14="http://schemas.microsoft.com/office/drawing/2010/main"/>
              </a:ext>
            </a:extLst>
          </a:blip>
          <a:srcRect l="398" r="-1"/>
          <a:stretch/>
        </p:blipFill>
        <p:spPr bwMode="auto">
          <a:xfrm>
            <a:off x="2813050" y="2540001"/>
            <a:ext cx="1952470" cy="2167467"/>
          </a:xfrm>
          <a:prstGeom prst="rect">
            <a:avLst/>
          </a:prstGeom>
          <a:noFill/>
          <a:ln>
            <a:noFill/>
          </a:ln>
          <a:effectLst>
            <a:outerShdw blurRad="50800" dist="38100" dir="13500000" algn="br" rotWithShape="0">
              <a:prstClr val="black">
                <a:alpha val="40000"/>
              </a:prstClr>
            </a:outerShdw>
          </a:effectLst>
          <a:extLst>
            <a:ext uri="{53640926-AAD7-44d8-BBD7-CCE9431645EC}">
              <a14:shadowObscured xmlns:a14="http://schemas.microsoft.com/office/drawing/2010/main" xmlns=""/>
            </a:ext>
          </a:extLst>
        </p:spPr>
      </p:pic>
      <p:sp>
        <p:nvSpPr>
          <p:cNvPr id="3" name="Title 2"/>
          <p:cNvSpPr>
            <a:spLocks noGrp="1"/>
          </p:cNvSpPr>
          <p:nvPr>
            <p:ph type="title"/>
          </p:nvPr>
        </p:nvSpPr>
        <p:spPr/>
        <p:txBody>
          <a:bodyPr/>
          <a:lstStyle/>
          <a:p>
            <a:r>
              <a:rPr lang="en-US" dirty="0"/>
              <a:t>Crankshaft </a:t>
            </a:r>
            <a:r>
              <a:rPr lang="en-US" dirty="0" smtClean="0"/>
              <a:t>Annealing</a:t>
            </a:r>
            <a:endParaRPr lang="en-US" dirty="0"/>
          </a:p>
        </p:txBody>
      </p:sp>
      <p:sp>
        <p:nvSpPr>
          <p:cNvPr id="5" name="Content Placeholder 4"/>
          <p:cNvSpPr>
            <a:spLocks noGrp="1"/>
          </p:cNvSpPr>
          <p:nvPr>
            <p:ph sz="half" idx="2"/>
          </p:nvPr>
        </p:nvSpPr>
        <p:spPr/>
        <p:txBody>
          <a:bodyPr>
            <a:normAutofit/>
          </a:bodyPr>
          <a:lstStyle/>
          <a:p>
            <a:pPr marL="0" indent="0">
              <a:buNone/>
            </a:pPr>
            <a:r>
              <a:rPr lang="en-US" b="1" dirty="0"/>
              <a:t>The process</a:t>
            </a:r>
            <a:r>
              <a:rPr lang="en-US" dirty="0"/>
              <a:t/>
            </a:r>
            <a:br>
              <a:rPr lang="en-US" dirty="0"/>
            </a:br>
            <a:endParaRPr lang="en-US" dirty="0"/>
          </a:p>
          <a:p>
            <a:r>
              <a:rPr lang="en-US" dirty="0"/>
              <a:t>Factory Tempered </a:t>
            </a:r>
            <a:r>
              <a:rPr lang="en-US" dirty="0" smtClean="0"/>
              <a:t>State</a:t>
            </a:r>
          </a:p>
          <a:p>
            <a:pPr marL="539750" lvl="1" indent="-177800"/>
            <a:r>
              <a:rPr lang="en-US" sz="900" dirty="0" smtClean="0"/>
              <a:t>Hardness 250</a:t>
            </a:r>
            <a:r>
              <a:rPr lang="en-US" sz="900" dirty="0"/>
              <a:t>-</a:t>
            </a:r>
            <a:r>
              <a:rPr lang="en-US" sz="900" dirty="0" smtClean="0"/>
              <a:t>350 HB</a:t>
            </a:r>
          </a:p>
          <a:p>
            <a:r>
              <a:rPr lang="en-US" dirty="0" smtClean="0"/>
              <a:t>Crankshaft Casualties</a:t>
            </a:r>
          </a:p>
          <a:p>
            <a:pPr marL="539750" lvl="1" indent="-177800"/>
            <a:r>
              <a:rPr lang="en-US" sz="900" dirty="0" smtClean="0"/>
              <a:t>Uncontrolled heat and cooling result in hardness of 600 </a:t>
            </a:r>
            <a:r>
              <a:rPr lang="en-US" sz="900" dirty="0"/>
              <a:t>to 700+HB </a:t>
            </a:r>
          </a:p>
          <a:p>
            <a:r>
              <a:rPr lang="en-US" dirty="0"/>
              <a:t>Annealing the </a:t>
            </a:r>
            <a:r>
              <a:rPr lang="en-US" dirty="0" smtClean="0"/>
              <a:t>Shaft</a:t>
            </a:r>
          </a:p>
          <a:p>
            <a:pPr marL="539750" lvl="1" indent="-177800"/>
            <a:r>
              <a:rPr lang="en-US" sz="900" dirty="0" smtClean="0"/>
              <a:t>Molecules </a:t>
            </a:r>
            <a:r>
              <a:rPr lang="en-US" sz="900" dirty="0"/>
              <a:t>realign to a state consistent with its original ductility and hardness when it was delivered from the </a:t>
            </a:r>
            <a:r>
              <a:rPr lang="en-US" sz="900" dirty="0" smtClean="0"/>
              <a:t>factory </a:t>
            </a:r>
            <a:endParaRPr lang="en-US" sz="900" dirty="0"/>
          </a:p>
          <a:p>
            <a:r>
              <a:rPr lang="en-US" dirty="0"/>
              <a:t>Post </a:t>
            </a:r>
            <a:r>
              <a:rPr lang="en-US" dirty="0" smtClean="0"/>
              <a:t>Annealing</a:t>
            </a:r>
          </a:p>
          <a:p>
            <a:pPr marL="539750" lvl="1" indent="-177800"/>
            <a:r>
              <a:rPr lang="en-US" sz="900" dirty="0" smtClean="0"/>
              <a:t>Machined </a:t>
            </a:r>
            <a:r>
              <a:rPr lang="en-US" sz="900" dirty="0"/>
              <a:t>to finish diameter and </a:t>
            </a:r>
            <a:r>
              <a:rPr lang="en-US" sz="900" dirty="0" smtClean="0"/>
              <a:t>surface polished </a:t>
            </a:r>
            <a:r>
              <a:rPr lang="en-US" sz="900" dirty="0"/>
              <a:t>to a finish </a:t>
            </a:r>
            <a:r>
              <a:rPr lang="en-US" sz="900" dirty="0" smtClean="0"/>
              <a:t>of </a:t>
            </a:r>
            <a:r>
              <a:rPr lang="en-US" sz="900" dirty="0"/>
              <a:t>0.03Ra or </a:t>
            </a:r>
            <a:r>
              <a:rPr lang="en-US" sz="900" dirty="0" smtClean="0"/>
              <a:t>better</a:t>
            </a:r>
            <a:endParaRPr lang="en-US" sz="900" dirty="0"/>
          </a:p>
        </p:txBody>
      </p:sp>
      <p:pic>
        <p:nvPicPr>
          <p:cNvPr id="11" name="Picture 10"/>
          <p:cNvPicPr/>
          <p:nvPr/>
        </p:nvPicPr>
        <p:blipFill rotWithShape="1">
          <a:blip r:embed="rId6" cstate="print">
            <a:extLst>
              <a:ext uri="{28A0092B-C50C-407E-A947-70E740481C1C}">
                <a14:useLocalDpi xmlns:a14="http://schemas.microsoft.com/office/drawing/2010/main"/>
              </a:ext>
            </a:extLst>
          </a:blip>
          <a:srcRect l="5145" t="4698" r="12211" b="16272"/>
          <a:stretch/>
        </p:blipFill>
        <p:spPr>
          <a:xfrm>
            <a:off x="3232152" y="4461933"/>
            <a:ext cx="2235199" cy="2396067"/>
          </a:xfrm>
          <a:prstGeom prst="rect">
            <a:avLst/>
          </a:prstGeom>
          <a:ln>
            <a:no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408357483"/>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b="0" dirty="0"/>
              <a:t>Annealing Case </a:t>
            </a:r>
            <a:r>
              <a:rPr lang="en-US" sz="1400" b="0" dirty="0" smtClean="0"/>
              <a:t>Study</a:t>
            </a:r>
            <a:br>
              <a:rPr lang="en-US" sz="1400" b="0" dirty="0" smtClean="0"/>
            </a:br>
            <a:r>
              <a:rPr lang="en-US" sz="1800" dirty="0" smtClean="0"/>
              <a:t>MAN </a:t>
            </a:r>
            <a:r>
              <a:rPr lang="en-US" sz="1800" dirty="0"/>
              <a:t>B&amp;W 6L48/</a:t>
            </a:r>
            <a:r>
              <a:rPr lang="en-US" sz="1800" dirty="0" smtClean="0"/>
              <a:t>60</a:t>
            </a:r>
            <a:br>
              <a:rPr lang="en-US" sz="1800" dirty="0" smtClean="0"/>
            </a:br>
            <a:r>
              <a:rPr lang="en-US" sz="1400" b="0" dirty="0" smtClean="0"/>
              <a:t>415mm</a:t>
            </a:r>
            <a:endParaRPr lang="en-US" sz="1400" b="0" dirty="0"/>
          </a:p>
        </p:txBody>
      </p:sp>
      <p:sp>
        <p:nvSpPr>
          <p:cNvPr id="3" name="Content Placeholder 2"/>
          <p:cNvSpPr>
            <a:spLocks noGrp="1"/>
          </p:cNvSpPr>
          <p:nvPr>
            <p:ph type="body" sz="quarter" idx="11"/>
          </p:nvPr>
        </p:nvSpPr>
        <p:spPr>
          <a:xfrm>
            <a:off x="1771650" y="2573867"/>
            <a:ext cx="2730500" cy="4665133"/>
          </a:xfrm>
        </p:spPr>
        <p:txBody>
          <a:bodyPr/>
          <a:lstStyle/>
          <a:p>
            <a:pPr marL="177800" indent="-177800">
              <a:buFont typeface="Wingdings" pitchFamily="2" charset="2"/>
              <a:buChar char="§"/>
            </a:pPr>
            <a:r>
              <a:rPr lang="en-US" sz="1100" dirty="0" smtClean="0">
                <a:solidFill>
                  <a:schemeClr val="accent3">
                    <a:lumMod val="40000"/>
                    <a:lumOff val="60000"/>
                  </a:schemeClr>
                </a:solidFill>
              </a:rPr>
              <a:t>Crankpin </a:t>
            </a:r>
            <a:r>
              <a:rPr lang="en-US" sz="1100" dirty="0">
                <a:solidFill>
                  <a:schemeClr val="accent3">
                    <a:lumMod val="40000"/>
                    <a:lumOff val="60000"/>
                  </a:schemeClr>
                </a:solidFill>
              </a:rPr>
              <a:t>journal badly damaged by bearing </a:t>
            </a:r>
            <a:r>
              <a:rPr lang="en-US" sz="1100" dirty="0" smtClean="0">
                <a:solidFill>
                  <a:schemeClr val="accent3">
                    <a:lumMod val="40000"/>
                    <a:lumOff val="60000"/>
                  </a:schemeClr>
                </a:solidFill>
              </a:rPr>
              <a:t>failure</a:t>
            </a:r>
          </a:p>
          <a:p>
            <a:pPr marL="177800" indent="-177800">
              <a:buFont typeface="Wingdings" pitchFamily="2" charset="2"/>
              <a:buChar char="§"/>
            </a:pPr>
            <a:r>
              <a:rPr lang="en-US" sz="1100" dirty="0" smtClean="0">
                <a:solidFill>
                  <a:schemeClr val="accent3">
                    <a:lumMod val="40000"/>
                    <a:lumOff val="60000"/>
                  </a:schemeClr>
                </a:solidFill>
              </a:rPr>
              <a:t>Crankshaft condemned by the maker, </a:t>
            </a:r>
            <a:r>
              <a:rPr lang="en-US" sz="1100" dirty="0">
                <a:solidFill>
                  <a:schemeClr val="accent3">
                    <a:lumMod val="40000"/>
                    <a:lumOff val="60000"/>
                  </a:schemeClr>
                </a:solidFill>
              </a:rPr>
              <a:t>c</a:t>
            </a:r>
            <a:r>
              <a:rPr lang="en-US" sz="1100" dirty="0" smtClean="0">
                <a:solidFill>
                  <a:schemeClr val="accent3">
                    <a:lumMod val="40000"/>
                    <a:lumOff val="60000"/>
                  </a:schemeClr>
                </a:solidFill>
              </a:rPr>
              <a:t>ost </a:t>
            </a:r>
            <a:r>
              <a:rPr lang="en-US" sz="1100" dirty="0">
                <a:solidFill>
                  <a:schemeClr val="accent3">
                    <a:lumMod val="40000"/>
                    <a:lumOff val="60000"/>
                  </a:schemeClr>
                </a:solidFill>
              </a:rPr>
              <a:t>to </a:t>
            </a:r>
            <a:r>
              <a:rPr lang="en-US" sz="1100" dirty="0" smtClean="0">
                <a:solidFill>
                  <a:schemeClr val="accent3">
                    <a:lumMod val="40000"/>
                    <a:lumOff val="60000"/>
                  </a:schemeClr>
                </a:solidFill>
              </a:rPr>
              <a:t>replace above </a:t>
            </a:r>
            <a:br>
              <a:rPr lang="en-US" sz="1100" dirty="0" smtClean="0">
                <a:solidFill>
                  <a:schemeClr val="accent3">
                    <a:lumMod val="40000"/>
                    <a:lumOff val="60000"/>
                  </a:schemeClr>
                </a:solidFill>
              </a:rPr>
            </a:br>
            <a:r>
              <a:rPr lang="en-US" b="1" dirty="0" smtClean="0">
                <a:solidFill>
                  <a:schemeClr val="accent3">
                    <a:lumMod val="40000"/>
                    <a:lumOff val="60000"/>
                  </a:schemeClr>
                </a:solidFill>
              </a:rPr>
              <a:t>1.5M </a:t>
            </a:r>
            <a:r>
              <a:rPr lang="en-US" b="1" dirty="0">
                <a:solidFill>
                  <a:schemeClr val="accent3">
                    <a:lumMod val="40000"/>
                    <a:lumOff val="60000"/>
                  </a:schemeClr>
                </a:solidFill>
              </a:rPr>
              <a:t>USD</a:t>
            </a:r>
          </a:p>
          <a:p>
            <a:pPr marL="177800" indent="-177800">
              <a:buFont typeface="Wingdings" pitchFamily="2" charset="2"/>
              <a:buChar char="§"/>
            </a:pPr>
            <a:r>
              <a:rPr lang="en-US" sz="1100" dirty="0" smtClean="0">
                <a:solidFill>
                  <a:schemeClr val="accent3">
                    <a:lumMod val="40000"/>
                    <a:lumOff val="60000"/>
                  </a:schemeClr>
                </a:solidFill>
              </a:rPr>
              <a:t>Salvaged with a class approved permanent repair, cost approx. </a:t>
            </a:r>
            <a:br>
              <a:rPr lang="en-US" sz="1100" dirty="0" smtClean="0">
                <a:solidFill>
                  <a:schemeClr val="accent3">
                    <a:lumMod val="40000"/>
                    <a:lumOff val="60000"/>
                  </a:schemeClr>
                </a:solidFill>
              </a:rPr>
            </a:br>
            <a:r>
              <a:rPr lang="en-US" sz="1800" b="1" dirty="0" smtClean="0">
                <a:solidFill>
                  <a:schemeClr val="accent3">
                    <a:lumMod val="40000"/>
                    <a:lumOff val="60000"/>
                  </a:schemeClr>
                </a:solidFill>
              </a:rPr>
              <a:t>150K USD </a:t>
            </a:r>
          </a:p>
          <a:p>
            <a:pPr marL="177800" indent="-177800">
              <a:buFont typeface="Wingdings" pitchFamily="2" charset="2"/>
              <a:buChar char="§"/>
            </a:pPr>
            <a:r>
              <a:rPr lang="en-US" sz="1100" b="1" dirty="0" smtClean="0">
                <a:solidFill>
                  <a:schemeClr val="accent6"/>
                </a:solidFill>
              </a:rPr>
              <a:t>Major reduction in downtime</a:t>
            </a:r>
            <a:endParaRPr lang="en-US" sz="1200" b="1" dirty="0" smtClean="0">
              <a:solidFill>
                <a:schemeClr val="accent6"/>
              </a:solidFill>
            </a:endParaRPr>
          </a:p>
        </p:txBody>
      </p:sp>
      <p:pic>
        <p:nvPicPr>
          <p:cNvPr id="5" name="Picture 4" descr="InSituAnnealingMAN6L4860MainEngineTurkey4.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42368" y="0"/>
            <a:ext cx="4112683" cy="3403600"/>
          </a:xfrm>
          <a:prstGeom prst="rect">
            <a:avLst/>
          </a:prstGeom>
        </p:spPr>
      </p:pic>
      <p:pic>
        <p:nvPicPr>
          <p:cNvPr id="6" name="Picture 5" descr="InSituAnnealingMAN6L4860MainEngineTurkey8.jpg"/>
          <p:cNvPicPr>
            <a:picLocks noChangeAspect="1"/>
          </p:cNvPicPr>
          <p:nvPr/>
        </p:nvPicPr>
        <p:blipFill rotWithShape="1">
          <a:blip r:embed="rId4" cstate="print">
            <a:extLst>
              <a:ext uri="{28A0092B-C50C-407E-A947-70E740481C1C}">
                <a14:useLocalDpi xmlns:a14="http://schemas.microsoft.com/office/drawing/2010/main"/>
              </a:ext>
            </a:extLst>
          </a:blip>
          <a:srcRect l="5519"/>
          <a:stretch/>
        </p:blipFill>
        <p:spPr>
          <a:xfrm>
            <a:off x="4540250" y="3395976"/>
            <a:ext cx="4114800" cy="3462024"/>
          </a:xfrm>
          <a:prstGeom prst="rect">
            <a:avLst/>
          </a:prstGeom>
        </p:spPr>
      </p:pic>
    </p:spTree>
    <p:extLst>
      <p:ext uri="{BB962C8B-B14F-4D97-AF65-F5344CB8AC3E}">
        <p14:creationId xmlns:p14="http://schemas.microsoft.com/office/powerpoint/2010/main" val="67565332"/>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Crankshaft </a:t>
            </a:r>
            <a:r>
              <a:rPr lang="en-US" dirty="0"/>
              <a:t>Straightening and Twisting</a:t>
            </a:r>
          </a:p>
        </p:txBody>
      </p:sp>
      <p:sp>
        <p:nvSpPr>
          <p:cNvPr id="4" name="Text Placeholder 3"/>
          <p:cNvSpPr>
            <a:spLocks noGrp="1"/>
          </p:cNvSpPr>
          <p:nvPr>
            <p:ph type="body" sz="quarter" idx="11"/>
          </p:nvPr>
        </p:nvSpPr>
        <p:spPr>
          <a:xfrm>
            <a:off x="4832350" y="2286000"/>
            <a:ext cx="3517900" cy="3471333"/>
          </a:xfrm>
        </p:spPr>
        <p:txBody>
          <a:bodyPr/>
          <a:lstStyle/>
          <a:p>
            <a:pPr marL="0" indent="0">
              <a:buNone/>
            </a:pPr>
            <a:r>
              <a:rPr lang="en-US" dirty="0" smtClean="0"/>
              <a:t>Methods:</a:t>
            </a:r>
          </a:p>
          <a:p>
            <a:pPr eaLnBrk="1" hangingPunct="1"/>
            <a:r>
              <a:rPr lang="en-US" dirty="0" smtClean="0"/>
              <a:t>Annealing</a:t>
            </a:r>
          </a:p>
          <a:p>
            <a:pPr eaLnBrk="1" hangingPunct="1"/>
            <a:r>
              <a:rPr lang="en-US" dirty="0" smtClean="0"/>
              <a:t>Machining</a:t>
            </a:r>
            <a:endParaRPr lang="en-US" dirty="0"/>
          </a:p>
          <a:p>
            <a:pPr eaLnBrk="1" hangingPunct="1"/>
            <a:r>
              <a:rPr lang="en-US" dirty="0" smtClean="0"/>
              <a:t>Peening</a:t>
            </a:r>
            <a:endParaRPr lang="en-US" dirty="0"/>
          </a:p>
          <a:p>
            <a:pPr eaLnBrk="1" hangingPunct="1"/>
            <a:r>
              <a:rPr lang="en-US" dirty="0"/>
              <a:t>Cold </a:t>
            </a:r>
            <a:r>
              <a:rPr lang="en-US" dirty="0" smtClean="0"/>
              <a:t>Straightening</a:t>
            </a:r>
            <a:endParaRPr lang="en-US" dirty="0"/>
          </a:p>
          <a:p>
            <a:pPr eaLnBrk="1" hangingPunct="1"/>
            <a:r>
              <a:rPr lang="en-US" dirty="0"/>
              <a:t>Hot / Cold </a:t>
            </a:r>
            <a:r>
              <a:rPr lang="en-US" dirty="0" smtClean="0"/>
              <a:t>Process</a:t>
            </a:r>
            <a:endParaRPr lang="en-US" dirty="0"/>
          </a:p>
          <a:p>
            <a:pPr eaLnBrk="1" hangingPunct="1"/>
            <a:endParaRPr lang="en-US" dirty="0"/>
          </a:p>
        </p:txBody>
      </p:sp>
    </p:spTree>
    <p:extLst>
      <p:ext uri="{BB962C8B-B14F-4D97-AF65-F5344CB8AC3E}">
        <p14:creationId xmlns:p14="http://schemas.microsoft.com/office/powerpoint/2010/main" val="2996542786"/>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b="0" dirty="0" smtClean="0"/>
              <a:t>Case Study </a:t>
            </a:r>
            <a:r>
              <a:rPr lang="en-US" sz="1800" b="0" dirty="0" smtClean="0"/>
              <a:t/>
            </a:r>
            <a:br>
              <a:rPr lang="en-US" sz="1800" b="0" dirty="0" smtClean="0"/>
            </a:br>
            <a:r>
              <a:rPr lang="en-US" sz="1800" dirty="0" err="1"/>
              <a:t>Sulzer</a:t>
            </a:r>
            <a:r>
              <a:rPr lang="en-US" sz="1800" dirty="0"/>
              <a:t> </a:t>
            </a:r>
            <a:r>
              <a:rPr lang="en-US" sz="1800" dirty="0" smtClean="0"/>
              <a:t>8RND68</a:t>
            </a:r>
            <a:br>
              <a:rPr lang="en-US" sz="1800" dirty="0" smtClean="0"/>
            </a:br>
            <a:r>
              <a:rPr lang="en-US" sz="1400" b="0" dirty="0" smtClean="0"/>
              <a:t>Untwisting Crankshaft</a:t>
            </a:r>
            <a:br>
              <a:rPr lang="en-US" sz="1400" b="0" dirty="0" smtClean="0"/>
            </a:br>
            <a:endParaRPr lang="en-US" sz="1800" b="0" dirty="0"/>
          </a:p>
        </p:txBody>
      </p:sp>
      <p:sp>
        <p:nvSpPr>
          <p:cNvPr id="3" name="Content Placeholder 2"/>
          <p:cNvSpPr>
            <a:spLocks noGrp="1"/>
          </p:cNvSpPr>
          <p:nvPr>
            <p:ph type="body" sz="quarter" idx="11"/>
          </p:nvPr>
        </p:nvSpPr>
        <p:spPr>
          <a:xfrm>
            <a:off x="1771650" y="2573867"/>
            <a:ext cx="2730500" cy="4665133"/>
          </a:xfrm>
        </p:spPr>
        <p:txBody>
          <a:bodyPr/>
          <a:lstStyle/>
          <a:p>
            <a:pPr marL="177800" indent="-177800">
              <a:buFont typeface="Wingdings" pitchFamily="2" charset="2"/>
              <a:buChar char="§"/>
            </a:pPr>
            <a:r>
              <a:rPr lang="en-US" sz="1100" dirty="0" smtClean="0">
                <a:solidFill>
                  <a:schemeClr val="accent3">
                    <a:lumMod val="40000"/>
                    <a:lumOff val="60000"/>
                  </a:schemeClr>
                </a:solidFill>
              </a:rPr>
              <a:t>Piston </a:t>
            </a:r>
            <a:r>
              <a:rPr lang="en-US" sz="1100" dirty="0">
                <a:solidFill>
                  <a:schemeClr val="accent3">
                    <a:lumMod val="40000"/>
                    <a:lumOff val="60000"/>
                  </a:schemeClr>
                </a:solidFill>
              </a:rPr>
              <a:t>casualty in one cylinder and hydraulic lock in </a:t>
            </a:r>
            <a:r>
              <a:rPr lang="en-US" sz="1100" dirty="0" smtClean="0">
                <a:solidFill>
                  <a:schemeClr val="accent3">
                    <a:lumMod val="40000"/>
                    <a:lumOff val="60000"/>
                  </a:schemeClr>
                </a:solidFill>
              </a:rPr>
              <a:t>another</a:t>
            </a:r>
          </a:p>
          <a:p>
            <a:pPr marL="177800" indent="-177800">
              <a:buFont typeface="Wingdings" pitchFamily="2" charset="2"/>
              <a:buChar char="§"/>
            </a:pPr>
            <a:r>
              <a:rPr lang="en-US" sz="1100" dirty="0" smtClean="0">
                <a:solidFill>
                  <a:schemeClr val="accent3">
                    <a:lumMod val="40000"/>
                    <a:lumOff val="60000"/>
                  </a:schemeClr>
                </a:solidFill>
              </a:rPr>
              <a:t>Not a common repair, Goltens has done this ~10 times the past decade</a:t>
            </a:r>
            <a:endParaRPr lang="en-US" b="1" dirty="0">
              <a:solidFill>
                <a:schemeClr val="accent3">
                  <a:lumMod val="40000"/>
                  <a:lumOff val="60000"/>
                </a:schemeClr>
              </a:solidFill>
            </a:endParaRPr>
          </a:p>
          <a:p>
            <a:pPr marL="177800" indent="-177800">
              <a:buFont typeface="Wingdings" pitchFamily="2" charset="2"/>
              <a:buChar char="§"/>
            </a:pPr>
            <a:r>
              <a:rPr lang="en-US" sz="1100" dirty="0">
                <a:solidFill>
                  <a:schemeClr val="accent3">
                    <a:lumMod val="40000"/>
                    <a:lumOff val="60000"/>
                  </a:schemeClr>
                </a:solidFill>
              </a:rPr>
              <a:t>Proposal was accepted against competition from </a:t>
            </a:r>
            <a:r>
              <a:rPr lang="en-US" sz="1100" dirty="0" smtClean="0">
                <a:solidFill>
                  <a:schemeClr val="accent3">
                    <a:lumMod val="40000"/>
                    <a:lumOff val="60000"/>
                  </a:schemeClr>
                </a:solidFill>
              </a:rPr>
              <a:t>MAN</a:t>
            </a:r>
          </a:p>
          <a:p>
            <a:pPr marL="177800" indent="-177800">
              <a:buFont typeface="Wingdings" pitchFamily="2" charset="2"/>
              <a:buChar char="§"/>
            </a:pPr>
            <a:r>
              <a:rPr lang="en-US" sz="1100" dirty="0">
                <a:solidFill>
                  <a:schemeClr val="accent3">
                    <a:lumMod val="40000"/>
                    <a:lumOff val="60000"/>
                  </a:schemeClr>
                </a:solidFill>
              </a:rPr>
              <a:t>Crankshaft slippage was </a:t>
            </a:r>
            <a:r>
              <a:rPr lang="en-US" sz="1100" dirty="0" smtClean="0">
                <a:solidFill>
                  <a:schemeClr val="accent3">
                    <a:lumMod val="40000"/>
                    <a:lumOff val="60000"/>
                  </a:schemeClr>
                </a:solidFill>
              </a:rPr>
              <a:t>corrected within </a:t>
            </a:r>
            <a:r>
              <a:rPr lang="en-US" sz="1100" dirty="0">
                <a:solidFill>
                  <a:schemeClr val="accent3">
                    <a:lumMod val="40000"/>
                    <a:lumOff val="60000"/>
                  </a:schemeClr>
                </a:solidFill>
              </a:rPr>
              <a:t>5 days</a:t>
            </a:r>
          </a:p>
          <a:p>
            <a:pPr marL="177800" indent="-177800">
              <a:buFont typeface="Wingdings" pitchFamily="2" charset="2"/>
              <a:buChar char="§"/>
            </a:pPr>
            <a:r>
              <a:rPr lang="en-US" sz="1100" dirty="0" smtClean="0">
                <a:solidFill>
                  <a:schemeClr val="accent3">
                    <a:lumMod val="40000"/>
                    <a:lumOff val="60000"/>
                  </a:schemeClr>
                </a:solidFill>
              </a:rPr>
              <a:t>Engine </a:t>
            </a:r>
            <a:r>
              <a:rPr lang="en-US" sz="1100" dirty="0">
                <a:solidFill>
                  <a:schemeClr val="accent3">
                    <a:lumMod val="40000"/>
                    <a:lumOff val="60000"/>
                  </a:schemeClr>
                </a:solidFill>
              </a:rPr>
              <a:t>was rebuilt and restored to full </a:t>
            </a:r>
            <a:r>
              <a:rPr lang="en-US" sz="1100" dirty="0" smtClean="0">
                <a:solidFill>
                  <a:schemeClr val="accent3">
                    <a:lumMod val="40000"/>
                    <a:lumOff val="60000"/>
                  </a:schemeClr>
                </a:solidFill>
              </a:rPr>
              <a:t>operation</a:t>
            </a:r>
            <a:br>
              <a:rPr lang="en-US" sz="1100" dirty="0" smtClean="0">
                <a:solidFill>
                  <a:schemeClr val="accent3">
                    <a:lumMod val="40000"/>
                    <a:lumOff val="60000"/>
                  </a:schemeClr>
                </a:solidFill>
              </a:rPr>
            </a:br>
            <a:endParaRPr lang="en-US" sz="1100" dirty="0">
              <a:solidFill>
                <a:schemeClr val="accent3">
                  <a:lumMod val="40000"/>
                  <a:lumOff val="60000"/>
                </a:schemeClr>
              </a:solidFill>
            </a:endParaRPr>
          </a:p>
          <a:p>
            <a:pPr marL="177800" lvl="1" indent="-177800">
              <a:buFont typeface="Wingdings" pitchFamily="2" charset="2"/>
              <a:buChar char="§"/>
            </a:pPr>
            <a:r>
              <a:rPr lang="en-US" sz="1100" b="1" dirty="0" smtClean="0">
                <a:solidFill>
                  <a:srgbClr val="E5B746"/>
                </a:solidFill>
              </a:rPr>
              <a:t>Crankshaft </a:t>
            </a:r>
            <a:r>
              <a:rPr lang="en-US" sz="1100" b="1" dirty="0">
                <a:solidFill>
                  <a:srgbClr val="E5B746"/>
                </a:solidFill>
              </a:rPr>
              <a:t>purchase and costly </a:t>
            </a:r>
            <a:r>
              <a:rPr lang="en-US" sz="1100" b="1" dirty="0" smtClean="0">
                <a:solidFill>
                  <a:srgbClr val="E5B746"/>
                </a:solidFill>
              </a:rPr>
              <a:t>disassembly/reassembly, </a:t>
            </a:r>
            <a:r>
              <a:rPr lang="en-US" sz="1100" b="1" dirty="0">
                <a:solidFill>
                  <a:srgbClr val="E5B746"/>
                </a:solidFill>
              </a:rPr>
              <a:t>transport and </a:t>
            </a:r>
            <a:r>
              <a:rPr lang="en-US" sz="1100" b="1" dirty="0" smtClean="0">
                <a:solidFill>
                  <a:srgbClr val="E5B746"/>
                </a:solidFill>
              </a:rPr>
              <a:t>extensive </a:t>
            </a:r>
            <a:r>
              <a:rPr lang="en-US" sz="1100" b="1" dirty="0">
                <a:solidFill>
                  <a:srgbClr val="E5B746"/>
                </a:solidFill>
              </a:rPr>
              <a:t>off-hire was avoided</a:t>
            </a:r>
          </a:p>
          <a:p>
            <a:pPr marL="177800" indent="-177800">
              <a:buFont typeface="Wingdings" pitchFamily="2" charset="2"/>
              <a:buChar char="§"/>
            </a:pPr>
            <a:endParaRPr lang="en-US" sz="1100" dirty="0">
              <a:solidFill>
                <a:schemeClr val="accent3">
                  <a:lumMod val="40000"/>
                  <a:lumOff val="60000"/>
                </a:schemeClr>
              </a:solidFill>
            </a:endParaRPr>
          </a:p>
        </p:txBody>
      </p:sp>
      <p:grpSp>
        <p:nvGrpSpPr>
          <p:cNvPr id="4" name="Group 3"/>
          <p:cNvGrpSpPr/>
          <p:nvPr/>
        </p:nvGrpSpPr>
        <p:grpSpPr>
          <a:xfrm>
            <a:off x="4546601" y="0"/>
            <a:ext cx="4108448" cy="6858000"/>
            <a:chOff x="4464049" y="-149075"/>
            <a:chExt cx="4190999" cy="5246848"/>
          </a:xfrm>
        </p:grpSpPr>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3742"/>
            <a:stretch/>
          </p:blipFill>
          <p:spPr bwMode="auto">
            <a:xfrm>
              <a:off x="4464049" y="-149075"/>
              <a:ext cx="4190999" cy="2396976"/>
            </a:xfrm>
            <a:prstGeom prst="rect">
              <a:avLst/>
            </a:prstGeom>
            <a:noFill/>
            <a:ln w="9525">
              <a:noFill/>
              <a:miter lim="800000"/>
              <a:headEnd/>
              <a:tailEnd/>
            </a:ln>
            <a:effectLst/>
          </p:spPr>
        </p:pic>
        <p:pic>
          <p:nvPicPr>
            <p:cNvPr id="9" name="Picture 5"/>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3026" r="14967" b="1355"/>
            <a:stretch/>
          </p:blipFill>
          <p:spPr bwMode="auto">
            <a:xfrm>
              <a:off x="4464051" y="2241424"/>
              <a:ext cx="2393950" cy="2856349"/>
            </a:xfrm>
            <a:prstGeom prst="rect">
              <a:avLst/>
            </a:prstGeom>
            <a:noFill/>
            <a:ln w="9525">
              <a:noFill/>
              <a:miter lim="800000"/>
              <a:headEnd/>
              <a:tailEnd/>
            </a:ln>
            <a:effectLst/>
          </p:spPr>
        </p:pic>
        <p:pic>
          <p:nvPicPr>
            <p:cNvPr id="10"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6724" t="-1" b="2217"/>
            <a:stretch/>
          </p:blipFill>
          <p:spPr bwMode="auto">
            <a:xfrm>
              <a:off x="6828369" y="2241024"/>
              <a:ext cx="1824697" cy="2856749"/>
            </a:xfrm>
            <a:prstGeom prst="rect">
              <a:avLst/>
            </a:prstGeom>
            <a:noFill/>
            <a:ln w="9525">
              <a:noFill/>
              <a:miter lim="800000"/>
              <a:headEnd/>
              <a:tailEnd/>
            </a:ln>
            <a:effectLst/>
          </p:spPr>
        </p:pic>
      </p:grpSp>
    </p:spTree>
    <p:extLst>
      <p:ext uri="{BB962C8B-B14F-4D97-AF65-F5344CB8AC3E}">
        <p14:creationId xmlns:p14="http://schemas.microsoft.com/office/powerpoint/2010/main" val="2652153021"/>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 Stitching Repairs</a:t>
            </a:r>
          </a:p>
        </p:txBody>
      </p:sp>
      <p:sp>
        <p:nvSpPr>
          <p:cNvPr id="4" name="Text Placeholder 3"/>
          <p:cNvSpPr>
            <a:spLocks noGrp="1"/>
          </p:cNvSpPr>
          <p:nvPr>
            <p:ph type="body" sz="quarter" idx="11"/>
          </p:nvPr>
        </p:nvSpPr>
        <p:spPr>
          <a:xfrm>
            <a:off x="4832350" y="2286000"/>
            <a:ext cx="3517900" cy="3471333"/>
          </a:xfrm>
        </p:spPr>
        <p:txBody>
          <a:bodyPr/>
          <a:lstStyle/>
          <a:p>
            <a:r>
              <a:rPr lang="en-US" dirty="0" smtClean="0"/>
              <a:t>For </a:t>
            </a:r>
            <a:r>
              <a:rPr lang="en-US" dirty="0"/>
              <a:t>cast </a:t>
            </a:r>
            <a:r>
              <a:rPr lang="en-US" dirty="0" smtClean="0"/>
              <a:t>components, metal </a:t>
            </a:r>
            <a:r>
              <a:rPr lang="en-US" dirty="0"/>
              <a:t>stitching is often the only </a:t>
            </a:r>
            <a:r>
              <a:rPr lang="en-US" dirty="0" smtClean="0"/>
              <a:t>repair method</a:t>
            </a:r>
          </a:p>
          <a:p>
            <a:pPr eaLnBrk="1" hangingPunct="1"/>
            <a:r>
              <a:rPr lang="en-US" dirty="0" smtClean="0"/>
              <a:t>Welding of cast pieces is not generally an option </a:t>
            </a:r>
          </a:p>
          <a:p>
            <a:pPr eaLnBrk="1" hangingPunct="1"/>
            <a:r>
              <a:rPr lang="en-US" dirty="0" err="1" smtClean="0"/>
              <a:t>Goltens</a:t>
            </a:r>
            <a:r>
              <a:rPr lang="en-US" dirty="0" smtClean="0"/>
              <a:t> </a:t>
            </a:r>
            <a:r>
              <a:rPr lang="en-US" dirty="0"/>
              <a:t>stations around the world maintain an expertise in metal stitching </a:t>
            </a:r>
            <a:r>
              <a:rPr lang="en-US" dirty="0" smtClean="0"/>
              <a:t>repairs </a:t>
            </a:r>
            <a:endParaRPr lang="en-US" dirty="0"/>
          </a:p>
          <a:p>
            <a:pPr eaLnBrk="1" hangingPunct="1"/>
            <a:endParaRPr lang="en-US" dirty="0"/>
          </a:p>
        </p:txBody>
      </p:sp>
    </p:spTree>
    <p:extLst>
      <p:ext uri="{BB962C8B-B14F-4D97-AF65-F5344CB8AC3E}">
        <p14:creationId xmlns:p14="http://schemas.microsoft.com/office/powerpoint/2010/main" val="1657642492"/>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926" y="1016000"/>
            <a:ext cx="2625725" cy="2946400"/>
          </a:xfrm>
        </p:spPr>
        <p:txBody>
          <a:bodyPr/>
          <a:lstStyle/>
          <a:p>
            <a:r>
              <a:rPr lang="en-US" sz="1400" b="0" dirty="0" smtClean="0"/>
              <a:t>Case Study </a:t>
            </a:r>
            <a:r>
              <a:rPr lang="en-US" sz="1800" b="0" dirty="0" smtClean="0"/>
              <a:t/>
            </a:r>
            <a:br>
              <a:rPr lang="en-US" sz="1800" b="0" dirty="0" smtClean="0"/>
            </a:br>
            <a:r>
              <a:rPr lang="en-US" sz="1800" dirty="0" err="1"/>
              <a:t>MaK</a:t>
            </a:r>
            <a:r>
              <a:rPr lang="en-US" sz="1800" dirty="0"/>
              <a:t> 12M282 </a:t>
            </a:r>
            <a:r>
              <a:rPr lang="en-US" sz="1800" dirty="0" smtClean="0"/>
              <a:t/>
            </a:r>
            <a:br>
              <a:rPr lang="en-US" sz="1800" dirty="0" smtClean="0"/>
            </a:br>
            <a:r>
              <a:rPr lang="en-US" sz="1400" b="0" dirty="0" smtClean="0"/>
              <a:t>Engine </a:t>
            </a:r>
            <a:r>
              <a:rPr lang="en-US" sz="1400" b="0" dirty="0"/>
              <a:t>Block Metal Stitching</a:t>
            </a:r>
            <a:br>
              <a:rPr lang="en-US" sz="1400" b="0" dirty="0"/>
            </a:br>
            <a:endParaRPr lang="en-US" sz="1600" b="0" dirty="0"/>
          </a:p>
        </p:txBody>
      </p:sp>
      <p:sp>
        <p:nvSpPr>
          <p:cNvPr id="3" name="Content Placeholder 2"/>
          <p:cNvSpPr>
            <a:spLocks noGrp="1"/>
          </p:cNvSpPr>
          <p:nvPr>
            <p:ph type="body" sz="quarter" idx="11"/>
          </p:nvPr>
        </p:nvSpPr>
        <p:spPr>
          <a:xfrm>
            <a:off x="1771650" y="2573867"/>
            <a:ext cx="2730500" cy="4665133"/>
          </a:xfrm>
        </p:spPr>
        <p:txBody>
          <a:bodyPr/>
          <a:lstStyle/>
          <a:p>
            <a:pPr marL="177800" indent="-177800">
              <a:buFont typeface="Wingdings" pitchFamily="2" charset="2"/>
              <a:buChar char="§"/>
            </a:pPr>
            <a:r>
              <a:rPr lang="en-US" sz="1100" dirty="0">
                <a:solidFill>
                  <a:schemeClr val="accent3">
                    <a:lumMod val="40000"/>
                    <a:lumOff val="60000"/>
                  </a:schemeClr>
                </a:solidFill>
              </a:rPr>
              <a:t>Broken connecting rod resulting in severely damaged engine block </a:t>
            </a:r>
            <a:endParaRPr lang="en-US" sz="1100" dirty="0" smtClean="0">
              <a:solidFill>
                <a:schemeClr val="accent3">
                  <a:lumMod val="40000"/>
                  <a:lumOff val="60000"/>
                </a:schemeClr>
              </a:solidFill>
            </a:endParaRPr>
          </a:p>
          <a:p>
            <a:pPr marL="177800" indent="-177800">
              <a:buFont typeface="Wingdings" pitchFamily="2" charset="2"/>
              <a:buChar char="§"/>
            </a:pPr>
            <a:r>
              <a:rPr lang="en-US" sz="1100" dirty="0" err="1">
                <a:solidFill>
                  <a:schemeClr val="accent3">
                    <a:lumMod val="40000"/>
                    <a:lumOff val="60000"/>
                  </a:schemeClr>
                </a:solidFill>
              </a:rPr>
              <a:t>Goltens</a:t>
            </a:r>
            <a:r>
              <a:rPr lang="en-US" sz="1100" dirty="0">
                <a:solidFill>
                  <a:schemeClr val="accent3">
                    <a:lumMod val="40000"/>
                    <a:lumOff val="60000"/>
                  </a:schemeClr>
                </a:solidFill>
              </a:rPr>
              <a:t> recommended harvesting replacement pieces from a condemned block and stitching them into the </a:t>
            </a:r>
            <a:r>
              <a:rPr lang="en-US" sz="1100" dirty="0" smtClean="0">
                <a:solidFill>
                  <a:schemeClr val="accent3">
                    <a:lumMod val="40000"/>
                    <a:lumOff val="60000"/>
                  </a:schemeClr>
                </a:solidFill>
              </a:rPr>
              <a:t>block</a:t>
            </a:r>
          </a:p>
          <a:p>
            <a:pPr marL="177800" indent="-177800">
              <a:buFont typeface="Wingdings" pitchFamily="2" charset="2"/>
              <a:buChar char="§"/>
            </a:pPr>
            <a:r>
              <a:rPr lang="en-US" sz="1100" dirty="0">
                <a:solidFill>
                  <a:schemeClr val="accent3">
                    <a:lumMod val="40000"/>
                    <a:lumOff val="60000"/>
                  </a:schemeClr>
                </a:solidFill>
              </a:rPr>
              <a:t>Cost savings </a:t>
            </a:r>
            <a:r>
              <a:rPr lang="en-US" sz="1100" dirty="0" smtClean="0">
                <a:solidFill>
                  <a:schemeClr val="accent3">
                    <a:lumMod val="40000"/>
                    <a:lumOff val="60000"/>
                  </a:schemeClr>
                </a:solidFill>
              </a:rPr>
              <a:t>for repair compared to replacement more than</a:t>
            </a:r>
            <a:br>
              <a:rPr lang="en-US" sz="1100" dirty="0" smtClean="0">
                <a:solidFill>
                  <a:schemeClr val="accent3">
                    <a:lumMod val="40000"/>
                    <a:lumOff val="60000"/>
                  </a:schemeClr>
                </a:solidFill>
              </a:rPr>
            </a:br>
            <a:r>
              <a:rPr lang="en-US" b="1" dirty="0" smtClean="0">
                <a:solidFill>
                  <a:schemeClr val="accent3">
                    <a:lumMod val="40000"/>
                    <a:lumOff val="60000"/>
                  </a:schemeClr>
                </a:solidFill>
              </a:rPr>
              <a:t>500K </a:t>
            </a:r>
            <a:r>
              <a:rPr lang="en-US" b="1" dirty="0">
                <a:solidFill>
                  <a:schemeClr val="accent3">
                    <a:lumMod val="40000"/>
                    <a:lumOff val="60000"/>
                  </a:schemeClr>
                </a:solidFill>
              </a:rPr>
              <a:t>USD </a:t>
            </a:r>
            <a:r>
              <a:rPr lang="en-US" b="1" dirty="0" smtClean="0">
                <a:solidFill>
                  <a:schemeClr val="accent3">
                    <a:lumMod val="40000"/>
                    <a:lumOff val="60000"/>
                  </a:schemeClr>
                </a:solidFill>
              </a:rPr>
              <a:t/>
            </a:r>
            <a:br>
              <a:rPr lang="en-US" b="1" dirty="0" smtClean="0">
                <a:solidFill>
                  <a:schemeClr val="accent3">
                    <a:lumMod val="40000"/>
                    <a:lumOff val="60000"/>
                  </a:schemeClr>
                </a:solidFill>
              </a:rPr>
            </a:br>
            <a:endParaRPr lang="en-US" sz="1100" dirty="0">
              <a:solidFill>
                <a:schemeClr val="accent3">
                  <a:lumMod val="40000"/>
                  <a:lumOff val="60000"/>
                </a:schemeClr>
              </a:solidFill>
            </a:endParaRPr>
          </a:p>
          <a:p>
            <a:pPr marL="177800" lvl="1" indent="-177800">
              <a:buFont typeface="Wingdings" pitchFamily="2" charset="2"/>
              <a:buChar char="§"/>
            </a:pPr>
            <a:r>
              <a:rPr lang="en-US" sz="1100" b="1" dirty="0">
                <a:solidFill>
                  <a:srgbClr val="E5B746"/>
                </a:solidFill>
              </a:rPr>
              <a:t>Class approved permanent repair</a:t>
            </a:r>
          </a:p>
          <a:p>
            <a:pPr marL="177800" lvl="1" indent="-177800">
              <a:buFont typeface="Wingdings" pitchFamily="2" charset="2"/>
              <a:buChar char="§"/>
            </a:pPr>
            <a:r>
              <a:rPr lang="en-US" sz="1100" b="1" dirty="0">
                <a:solidFill>
                  <a:srgbClr val="E5B746"/>
                </a:solidFill>
              </a:rPr>
              <a:t>No multi-month delay due to OEM manufacturing replacement block </a:t>
            </a:r>
          </a:p>
        </p:txBody>
      </p:sp>
      <p:grpSp>
        <p:nvGrpSpPr>
          <p:cNvPr id="22" name="Group 21"/>
          <p:cNvGrpSpPr/>
          <p:nvPr/>
        </p:nvGrpSpPr>
        <p:grpSpPr>
          <a:xfrm>
            <a:off x="4721826" y="0"/>
            <a:ext cx="3857025" cy="6858000"/>
            <a:chOff x="4721825" y="0"/>
            <a:chExt cx="3857025" cy="5143500"/>
          </a:xfrm>
        </p:grpSpPr>
        <p:pic>
          <p:nvPicPr>
            <p:cNvPr id="11" name="Picture 10" descr="Screen Shot 2015-08-04 at 3.47.21 PM.png"/>
            <p:cNvPicPr>
              <a:picLocks noChangeAspect="1"/>
            </p:cNvPicPr>
            <p:nvPr/>
          </p:nvPicPr>
          <p:blipFill rotWithShape="1">
            <a:blip r:embed="rId3">
              <a:extLst>
                <a:ext uri="{28A0092B-C50C-407E-A947-70E740481C1C}">
                  <a14:useLocalDpi xmlns:a14="http://schemas.microsoft.com/office/drawing/2010/main"/>
                </a:ext>
              </a:extLst>
            </a:blip>
            <a:srcRect l="899" t="9807" r="1290" b="1488"/>
            <a:stretch/>
          </p:blipFill>
          <p:spPr>
            <a:xfrm>
              <a:off x="4722282" y="101599"/>
              <a:ext cx="3856568" cy="2319757"/>
            </a:xfrm>
            <a:prstGeom prst="rect">
              <a:avLst/>
            </a:prstGeom>
          </p:spPr>
        </p:pic>
        <p:pic>
          <p:nvPicPr>
            <p:cNvPr id="12" name="Picture 11" descr="Screen Shot 2015-08-04 at 3.47.45 PM.png"/>
            <p:cNvPicPr>
              <a:picLocks noChangeAspect="1"/>
            </p:cNvPicPr>
            <p:nvPr/>
          </p:nvPicPr>
          <p:blipFill rotWithShape="1">
            <a:blip r:embed="rId4">
              <a:extLst>
                <a:ext uri="{28A0092B-C50C-407E-A947-70E740481C1C}">
                  <a14:useLocalDpi xmlns:a14="http://schemas.microsoft.com/office/drawing/2010/main"/>
                </a:ext>
              </a:extLst>
            </a:blip>
            <a:srcRect l="715" t="10290" b="2019"/>
            <a:stretch/>
          </p:blipFill>
          <p:spPr>
            <a:xfrm>
              <a:off x="4721825" y="2679700"/>
              <a:ext cx="3857025" cy="2239438"/>
            </a:xfrm>
            <a:prstGeom prst="rect">
              <a:avLst/>
            </a:prstGeom>
          </p:spPr>
        </p:pic>
        <p:sp>
          <p:nvSpPr>
            <p:cNvPr id="5" name="Rectangle 4"/>
            <p:cNvSpPr/>
            <p:nvPr/>
          </p:nvSpPr>
          <p:spPr>
            <a:xfrm>
              <a:off x="6559550" y="0"/>
              <a:ext cx="146050"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895850" y="2400300"/>
              <a:ext cx="1498600" cy="173124"/>
            </a:xfrm>
            <a:prstGeom prst="rect">
              <a:avLst/>
            </a:prstGeom>
            <a:noFill/>
          </p:spPr>
          <p:txBody>
            <a:bodyPr wrap="square" rtlCol="0">
              <a:spAutoFit/>
            </a:bodyPr>
            <a:lstStyle/>
            <a:p>
              <a:pPr algn="ctr"/>
              <a:r>
                <a:rPr lang="en-US" sz="900" dirty="0" smtClean="0">
                  <a:solidFill>
                    <a:schemeClr val="accent3">
                      <a:lumMod val="40000"/>
                      <a:lumOff val="60000"/>
                    </a:schemeClr>
                  </a:solidFill>
                </a:rPr>
                <a:t>Initial block damage</a:t>
              </a:r>
              <a:endParaRPr lang="en-US" sz="900" dirty="0"/>
            </a:p>
          </p:txBody>
        </p:sp>
        <p:sp>
          <p:nvSpPr>
            <p:cNvPr id="19" name="TextBox 18"/>
            <p:cNvSpPr txBox="1"/>
            <p:nvPr/>
          </p:nvSpPr>
          <p:spPr>
            <a:xfrm>
              <a:off x="6705600" y="2406650"/>
              <a:ext cx="1873250" cy="173124"/>
            </a:xfrm>
            <a:prstGeom prst="rect">
              <a:avLst/>
            </a:prstGeom>
            <a:noFill/>
          </p:spPr>
          <p:txBody>
            <a:bodyPr wrap="square" rtlCol="0">
              <a:spAutoFit/>
            </a:bodyPr>
            <a:lstStyle/>
            <a:p>
              <a:pPr algn="ctr"/>
              <a:r>
                <a:rPr lang="en-US" sz="900" dirty="0" smtClean="0">
                  <a:solidFill>
                    <a:schemeClr val="accent3">
                      <a:lumMod val="40000"/>
                      <a:lumOff val="60000"/>
                    </a:schemeClr>
                  </a:solidFill>
                </a:rPr>
                <a:t>Damage section removed</a:t>
              </a:r>
              <a:endParaRPr lang="en-US" sz="900" dirty="0"/>
            </a:p>
          </p:txBody>
        </p:sp>
        <p:sp>
          <p:nvSpPr>
            <p:cNvPr id="20" name="TextBox 19"/>
            <p:cNvSpPr txBox="1"/>
            <p:nvPr/>
          </p:nvSpPr>
          <p:spPr>
            <a:xfrm>
              <a:off x="4724400" y="4912668"/>
              <a:ext cx="1841500" cy="173124"/>
            </a:xfrm>
            <a:prstGeom prst="rect">
              <a:avLst/>
            </a:prstGeom>
            <a:noFill/>
          </p:spPr>
          <p:txBody>
            <a:bodyPr wrap="square" rtlCol="0">
              <a:spAutoFit/>
            </a:bodyPr>
            <a:lstStyle/>
            <a:p>
              <a:pPr algn="ctr"/>
              <a:r>
                <a:rPr lang="en-US" sz="900" dirty="0" smtClean="0">
                  <a:solidFill>
                    <a:schemeClr val="accent3">
                      <a:lumMod val="40000"/>
                      <a:lumOff val="60000"/>
                    </a:schemeClr>
                  </a:solidFill>
                </a:rPr>
                <a:t>Shaping the patch piece</a:t>
              </a:r>
              <a:endParaRPr lang="en-US" sz="900" dirty="0"/>
            </a:p>
          </p:txBody>
        </p:sp>
        <p:sp>
          <p:nvSpPr>
            <p:cNvPr id="21" name="TextBox 20"/>
            <p:cNvSpPr txBox="1"/>
            <p:nvPr/>
          </p:nvSpPr>
          <p:spPr>
            <a:xfrm>
              <a:off x="6902450" y="4912668"/>
              <a:ext cx="1498600" cy="173124"/>
            </a:xfrm>
            <a:prstGeom prst="rect">
              <a:avLst/>
            </a:prstGeom>
            <a:noFill/>
          </p:spPr>
          <p:txBody>
            <a:bodyPr wrap="square" rtlCol="0">
              <a:spAutoFit/>
            </a:bodyPr>
            <a:lstStyle/>
            <a:p>
              <a:pPr algn="ctr"/>
              <a:r>
                <a:rPr lang="en-US" sz="900" dirty="0" smtClean="0">
                  <a:solidFill>
                    <a:schemeClr val="accent3">
                      <a:lumMod val="40000"/>
                      <a:lumOff val="60000"/>
                    </a:schemeClr>
                  </a:solidFill>
                </a:rPr>
                <a:t>Inserting the patch</a:t>
              </a:r>
              <a:endParaRPr lang="en-US" sz="900" dirty="0"/>
            </a:p>
          </p:txBody>
        </p:sp>
      </p:grpSp>
      <p:grpSp>
        <p:nvGrpSpPr>
          <p:cNvPr id="32" name="Group 31"/>
          <p:cNvGrpSpPr/>
          <p:nvPr/>
        </p:nvGrpSpPr>
        <p:grpSpPr>
          <a:xfrm>
            <a:off x="4546600" y="0"/>
            <a:ext cx="4114800" cy="6858248"/>
            <a:chOff x="4546600" y="0"/>
            <a:chExt cx="4102100" cy="5143686"/>
          </a:xfrm>
        </p:grpSpPr>
        <p:pic>
          <p:nvPicPr>
            <p:cNvPr id="14" name="Picture 13" descr="Screen Shot 2015-08-04 at 3.48.15 PM.png"/>
            <p:cNvPicPr>
              <a:picLocks noChangeAspect="1"/>
            </p:cNvPicPr>
            <p:nvPr/>
          </p:nvPicPr>
          <p:blipFill rotWithShape="1">
            <a:blip r:embed="rId5">
              <a:extLst>
                <a:ext uri="{28A0092B-C50C-407E-A947-70E740481C1C}">
                  <a14:useLocalDpi xmlns:a14="http://schemas.microsoft.com/office/drawing/2010/main"/>
                </a:ext>
              </a:extLst>
            </a:blip>
            <a:srcRect l="6913" t="9990" r="1382" b="1937"/>
            <a:stretch/>
          </p:blipFill>
          <p:spPr>
            <a:xfrm>
              <a:off x="4546600" y="0"/>
              <a:ext cx="4102100" cy="2633348"/>
            </a:xfrm>
            <a:prstGeom prst="rect">
              <a:avLst/>
            </a:prstGeom>
          </p:spPr>
        </p:pic>
        <p:pic>
          <p:nvPicPr>
            <p:cNvPr id="28" name="Picture 27" descr="Screen Shot 2015-08-04 at 3.48.03 PM.png"/>
            <p:cNvPicPr>
              <a:picLocks noChangeAspect="1"/>
            </p:cNvPicPr>
            <p:nvPr/>
          </p:nvPicPr>
          <p:blipFill rotWithShape="1">
            <a:blip r:embed="rId6">
              <a:extLst>
                <a:ext uri="{28A0092B-C50C-407E-A947-70E740481C1C}">
                  <a14:useLocalDpi xmlns:a14="http://schemas.microsoft.com/office/drawing/2010/main"/>
                </a:ext>
              </a:extLst>
            </a:blip>
            <a:srcRect l="5879" t="16229" r="1523" b="7416"/>
            <a:stretch/>
          </p:blipFill>
          <p:spPr>
            <a:xfrm>
              <a:off x="4546600" y="2603902"/>
              <a:ext cx="4102100" cy="2539784"/>
            </a:xfrm>
            <a:prstGeom prst="rect">
              <a:avLst/>
            </a:prstGeom>
          </p:spPr>
        </p:pic>
        <p:sp>
          <p:nvSpPr>
            <p:cNvPr id="30" name="TextBox 29"/>
            <p:cNvSpPr txBox="1"/>
            <p:nvPr/>
          </p:nvSpPr>
          <p:spPr>
            <a:xfrm>
              <a:off x="6248400" y="12700"/>
              <a:ext cx="2349500" cy="173124"/>
            </a:xfrm>
            <a:prstGeom prst="rect">
              <a:avLst/>
            </a:prstGeom>
            <a:noFill/>
          </p:spPr>
          <p:txBody>
            <a:bodyPr wrap="square" rtlCol="0">
              <a:spAutoFit/>
            </a:bodyPr>
            <a:lstStyle/>
            <a:p>
              <a:pPr algn="r"/>
              <a:r>
                <a:rPr lang="en-US" sz="900" dirty="0" smtClean="0">
                  <a:solidFill>
                    <a:srgbClr val="000000"/>
                  </a:solidFill>
                </a:rPr>
                <a:t>Stitching bolts in place along the seam</a:t>
              </a:r>
              <a:endParaRPr lang="en-US" sz="900" dirty="0">
                <a:solidFill>
                  <a:srgbClr val="000000"/>
                </a:solidFill>
              </a:endParaRPr>
            </a:p>
          </p:txBody>
        </p:sp>
        <p:sp>
          <p:nvSpPr>
            <p:cNvPr id="31" name="TextBox 30"/>
            <p:cNvSpPr txBox="1"/>
            <p:nvPr/>
          </p:nvSpPr>
          <p:spPr>
            <a:xfrm>
              <a:off x="6273800" y="2639368"/>
              <a:ext cx="2349500" cy="173124"/>
            </a:xfrm>
            <a:prstGeom prst="rect">
              <a:avLst/>
            </a:prstGeom>
            <a:noFill/>
          </p:spPr>
          <p:txBody>
            <a:bodyPr wrap="square" rtlCol="0">
              <a:spAutoFit/>
            </a:bodyPr>
            <a:lstStyle/>
            <a:p>
              <a:pPr algn="r"/>
              <a:r>
                <a:rPr lang="en-US" sz="900" dirty="0" smtClean="0"/>
                <a:t>Finishing up with the stitching of the patch</a:t>
              </a:r>
              <a:endParaRPr lang="en-US" sz="900" dirty="0"/>
            </a:p>
          </p:txBody>
        </p:sp>
      </p:grpSp>
      <p:grpSp>
        <p:nvGrpSpPr>
          <p:cNvPr id="39" name="Group 38"/>
          <p:cNvGrpSpPr/>
          <p:nvPr/>
        </p:nvGrpSpPr>
        <p:grpSpPr>
          <a:xfrm>
            <a:off x="4537486" y="1"/>
            <a:ext cx="4123915" cy="6858001"/>
            <a:chOff x="4531135" y="-78203"/>
            <a:chExt cx="4138731" cy="5143501"/>
          </a:xfrm>
        </p:grpSpPr>
        <p:pic>
          <p:nvPicPr>
            <p:cNvPr id="33" name="Picture 32" descr="Screen Shot 2015-08-04 at 3.49.23 PM.png"/>
            <p:cNvPicPr>
              <a:picLocks noChangeAspect="1"/>
            </p:cNvPicPr>
            <p:nvPr/>
          </p:nvPicPr>
          <p:blipFill rotWithShape="1">
            <a:blip r:embed="rId7">
              <a:extLst>
                <a:ext uri="{28A0092B-C50C-407E-A947-70E740481C1C}">
                  <a14:useLocalDpi xmlns:a14="http://schemas.microsoft.com/office/drawing/2010/main"/>
                </a:ext>
              </a:extLst>
            </a:blip>
            <a:srcRect l="1569" t="7590" r="1443"/>
            <a:stretch/>
          </p:blipFill>
          <p:spPr>
            <a:xfrm>
              <a:off x="4538133" y="2140153"/>
              <a:ext cx="4129617" cy="2925145"/>
            </a:xfrm>
            <a:prstGeom prst="rect">
              <a:avLst/>
            </a:prstGeom>
          </p:spPr>
        </p:pic>
        <p:pic>
          <p:nvPicPr>
            <p:cNvPr id="34" name="Picture 33" descr="Screen Shot 2015-08-04 at 3.48.58 PM.png"/>
            <p:cNvPicPr>
              <a:picLocks noChangeAspect="1"/>
            </p:cNvPicPr>
            <p:nvPr/>
          </p:nvPicPr>
          <p:blipFill rotWithShape="1">
            <a:blip r:embed="rId8">
              <a:extLst>
                <a:ext uri="{28A0092B-C50C-407E-A947-70E740481C1C}">
                  <a14:useLocalDpi xmlns:a14="http://schemas.microsoft.com/office/drawing/2010/main"/>
                </a:ext>
              </a:extLst>
            </a:blip>
            <a:srcRect l="1145" t="10386" r="1786" b="18157"/>
            <a:stretch/>
          </p:blipFill>
          <p:spPr>
            <a:xfrm>
              <a:off x="4531135" y="-78203"/>
              <a:ext cx="4138731" cy="2269067"/>
            </a:xfrm>
            <a:prstGeom prst="rect">
              <a:avLst/>
            </a:prstGeom>
          </p:spPr>
        </p:pic>
        <p:pic>
          <p:nvPicPr>
            <p:cNvPr id="35" name="Picture 34" descr="Screen Shot 2015-08-04 at 3.49.15 PM.png"/>
            <p:cNvPicPr>
              <a:picLocks noChangeAspect="1"/>
            </p:cNvPicPr>
            <p:nvPr/>
          </p:nvPicPr>
          <p:blipFill rotWithShape="1">
            <a:blip r:embed="rId9">
              <a:extLst>
                <a:ext uri="{28A0092B-C50C-407E-A947-70E740481C1C}">
                  <a14:useLocalDpi xmlns:a14="http://schemas.microsoft.com/office/drawing/2010/main"/>
                </a:ext>
              </a:extLst>
            </a:blip>
            <a:srcRect l="21208" t="24808" r="16898" b="2685"/>
            <a:stretch/>
          </p:blipFill>
          <p:spPr>
            <a:xfrm>
              <a:off x="4663017" y="1318799"/>
              <a:ext cx="1297915" cy="1143000"/>
            </a:xfrm>
            <a:prstGeom prst="rect">
              <a:avLst/>
            </a:prstGeom>
          </p:spPr>
        </p:pic>
        <p:sp>
          <p:nvSpPr>
            <p:cNvPr id="36" name="TextBox 35"/>
            <p:cNvSpPr txBox="1"/>
            <p:nvPr/>
          </p:nvSpPr>
          <p:spPr>
            <a:xfrm>
              <a:off x="4584700" y="0"/>
              <a:ext cx="2349500" cy="173124"/>
            </a:xfrm>
            <a:prstGeom prst="rect">
              <a:avLst/>
            </a:prstGeom>
            <a:noFill/>
          </p:spPr>
          <p:txBody>
            <a:bodyPr wrap="square" rtlCol="0">
              <a:spAutoFit/>
            </a:bodyPr>
            <a:lstStyle/>
            <a:p>
              <a:r>
                <a:rPr lang="en-US" sz="900" dirty="0" smtClean="0">
                  <a:solidFill>
                    <a:schemeClr val="accent3">
                      <a:lumMod val="40000"/>
                      <a:lumOff val="60000"/>
                    </a:schemeClr>
                  </a:solidFill>
                </a:rPr>
                <a:t>Drilling the hole pattern for the lock insert</a:t>
              </a:r>
              <a:endParaRPr lang="en-US" sz="900" dirty="0"/>
            </a:p>
          </p:txBody>
        </p:sp>
        <p:sp>
          <p:nvSpPr>
            <p:cNvPr id="37" name="TextBox 36"/>
            <p:cNvSpPr txBox="1"/>
            <p:nvPr/>
          </p:nvSpPr>
          <p:spPr>
            <a:xfrm>
              <a:off x="4677833" y="2432049"/>
              <a:ext cx="1253067" cy="276999"/>
            </a:xfrm>
            <a:prstGeom prst="rect">
              <a:avLst/>
            </a:prstGeom>
            <a:noFill/>
          </p:spPr>
          <p:txBody>
            <a:bodyPr wrap="square" rtlCol="0">
              <a:spAutoFit/>
            </a:bodyPr>
            <a:lstStyle/>
            <a:p>
              <a:pPr algn="ctr"/>
              <a:r>
                <a:rPr lang="en-US" sz="900" dirty="0" smtClean="0">
                  <a:solidFill>
                    <a:srgbClr val="000000"/>
                  </a:solidFill>
                </a:rPr>
                <a:t>Lock hammered into position</a:t>
              </a:r>
              <a:endParaRPr lang="en-US" sz="900" dirty="0">
                <a:solidFill>
                  <a:srgbClr val="000000"/>
                </a:solidFill>
              </a:endParaRPr>
            </a:p>
          </p:txBody>
        </p:sp>
        <p:sp>
          <p:nvSpPr>
            <p:cNvPr id="38" name="TextBox 37"/>
            <p:cNvSpPr txBox="1"/>
            <p:nvPr/>
          </p:nvSpPr>
          <p:spPr>
            <a:xfrm>
              <a:off x="5725584" y="4670566"/>
              <a:ext cx="1183216" cy="276999"/>
            </a:xfrm>
            <a:prstGeom prst="rect">
              <a:avLst/>
            </a:prstGeom>
            <a:noFill/>
          </p:spPr>
          <p:txBody>
            <a:bodyPr wrap="square" rtlCol="0">
              <a:spAutoFit/>
            </a:bodyPr>
            <a:lstStyle/>
            <a:p>
              <a:r>
                <a:rPr lang="en-US" sz="900" dirty="0" smtClean="0">
                  <a:solidFill>
                    <a:srgbClr val="000000"/>
                  </a:solidFill>
                </a:rPr>
                <a:t>Completed repair – no cracks present</a:t>
              </a:r>
              <a:endParaRPr lang="en-US" sz="900" dirty="0">
                <a:solidFill>
                  <a:srgbClr val="000000"/>
                </a:solidFill>
              </a:endParaRPr>
            </a:p>
          </p:txBody>
        </p:sp>
      </p:grpSp>
    </p:spTree>
    <p:extLst>
      <p:ext uri="{BB962C8B-B14F-4D97-AF65-F5344CB8AC3E}">
        <p14:creationId xmlns:p14="http://schemas.microsoft.com/office/powerpoint/2010/main" val="1657636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a:t>if the Crankshaft, Block or Bedplate cannot be saved?</a:t>
            </a:r>
          </a:p>
        </p:txBody>
      </p:sp>
      <p:sp>
        <p:nvSpPr>
          <p:cNvPr id="4" name="Text Placeholder 3"/>
          <p:cNvSpPr>
            <a:spLocks noGrp="1"/>
          </p:cNvSpPr>
          <p:nvPr>
            <p:ph type="body" sz="quarter" idx="11"/>
          </p:nvPr>
        </p:nvSpPr>
        <p:spPr>
          <a:xfrm>
            <a:off x="4832350" y="2286000"/>
            <a:ext cx="3803650" cy="3471333"/>
          </a:xfrm>
        </p:spPr>
        <p:txBody>
          <a:bodyPr/>
          <a:lstStyle/>
          <a:p>
            <a:r>
              <a:rPr lang="en-US" dirty="0"/>
              <a:t>1</a:t>
            </a:r>
            <a:r>
              <a:rPr lang="en-US" dirty="0" smtClean="0"/>
              <a:t>00 crankshaft replacements </a:t>
            </a:r>
            <a:r>
              <a:rPr lang="en-US" dirty="0"/>
              <a:t>a year all over the </a:t>
            </a:r>
            <a:r>
              <a:rPr lang="en-US" dirty="0" smtClean="0"/>
              <a:t>world</a:t>
            </a:r>
          </a:p>
          <a:p>
            <a:r>
              <a:rPr lang="en-US" dirty="0"/>
              <a:t>Block and bedplate replacements </a:t>
            </a:r>
            <a:r>
              <a:rPr lang="en-US" dirty="0" smtClean="0"/>
              <a:t>routinely </a:t>
            </a:r>
            <a:r>
              <a:rPr lang="en-US" dirty="0"/>
              <a:t>performed by all </a:t>
            </a:r>
            <a:r>
              <a:rPr lang="en-US" dirty="0" smtClean="0"/>
              <a:t>stations</a:t>
            </a:r>
          </a:p>
          <a:p>
            <a:r>
              <a:rPr lang="en-US" dirty="0" smtClean="0"/>
              <a:t>Cross</a:t>
            </a:r>
            <a:r>
              <a:rPr lang="en-US" dirty="0"/>
              <a:t>-discipline skill sets</a:t>
            </a:r>
          </a:p>
          <a:p>
            <a:pPr lvl="1"/>
            <a:r>
              <a:rPr lang="en-US" dirty="0"/>
              <a:t>In-situ line boring</a:t>
            </a:r>
          </a:p>
          <a:p>
            <a:pPr lvl="1"/>
            <a:r>
              <a:rPr lang="en-US" dirty="0"/>
              <a:t>Diesel</a:t>
            </a:r>
          </a:p>
          <a:p>
            <a:pPr lvl="1"/>
            <a:r>
              <a:rPr lang="en-US" dirty="0"/>
              <a:t>Metal stitching</a:t>
            </a:r>
          </a:p>
          <a:p>
            <a:pPr lvl="1"/>
            <a:r>
              <a:rPr lang="en-US" dirty="0"/>
              <a:t>Laser alignment etc.</a:t>
            </a:r>
          </a:p>
          <a:p>
            <a:r>
              <a:rPr lang="en-US" dirty="0"/>
              <a:t>Single point of service responsibility as an alternative to the OEM</a:t>
            </a:r>
          </a:p>
          <a:p>
            <a:endParaRPr lang="en-US" dirty="0"/>
          </a:p>
          <a:p>
            <a:endParaRPr lang="en-US" dirty="0"/>
          </a:p>
          <a:p>
            <a:endParaRPr lang="en-US" dirty="0"/>
          </a:p>
          <a:p>
            <a:pPr eaLnBrk="1" hangingPunct="1"/>
            <a:endParaRPr lang="en-US" dirty="0"/>
          </a:p>
        </p:txBody>
      </p:sp>
    </p:spTree>
    <p:extLst>
      <p:ext uri="{BB962C8B-B14F-4D97-AF65-F5344CB8AC3E}">
        <p14:creationId xmlns:p14="http://schemas.microsoft.com/office/powerpoint/2010/main" val="1262772835"/>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55 - Lifting engine block to allow for crankshaft removal.JPG"/>
          <p:cNvPicPr>
            <a:picLocks noChangeAspect="1"/>
          </p:cNvPicPr>
          <p:nvPr/>
        </p:nvPicPr>
        <p:blipFill rotWithShape="1">
          <a:blip r:embed="rId3" cstate="print">
            <a:extLst>
              <a:ext uri="{28A0092B-C50C-407E-A947-70E740481C1C}">
                <a14:useLocalDpi xmlns:a14="http://schemas.microsoft.com/office/drawing/2010/main"/>
              </a:ext>
            </a:extLst>
          </a:blip>
          <a:srcRect r="25021"/>
          <a:stretch/>
        </p:blipFill>
        <p:spPr>
          <a:xfrm>
            <a:off x="5808953" y="5217807"/>
            <a:ext cx="1088375" cy="1451167"/>
          </a:xfrm>
          <a:prstGeom prst="rect">
            <a:avLst/>
          </a:prstGeom>
          <a:noFill/>
          <a:ln>
            <a:noFill/>
          </a:ln>
        </p:spPr>
      </p:pic>
      <p:pic>
        <p:nvPicPr>
          <p:cNvPr id="10" name="Picture 9" descr="shaft.jp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061240" y="5207151"/>
            <a:ext cx="1095461" cy="1460615"/>
          </a:xfrm>
          <a:prstGeom prst="rect">
            <a:avLst/>
          </a:prstGeom>
          <a:noFill/>
          <a:ln>
            <a:noFill/>
          </a:ln>
          <a:extLst/>
        </p:spPr>
      </p:pic>
      <p:pic>
        <p:nvPicPr>
          <p:cNvPr id="11" name="Picture 10" descr="26feb download 132.jpg"/>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r="23926"/>
          <a:stretch/>
        </p:blipFill>
        <p:spPr>
          <a:xfrm>
            <a:off x="6935805" y="5213713"/>
            <a:ext cx="1086959" cy="1455201"/>
          </a:xfrm>
          <a:prstGeom prst="rect">
            <a:avLst/>
          </a:prstGeom>
          <a:noFill/>
          <a:ln>
            <a:noFill/>
          </a:ln>
        </p:spPr>
      </p:pic>
      <p:sp>
        <p:nvSpPr>
          <p:cNvPr id="2" name="Title 1"/>
          <p:cNvSpPr>
            <a:spLocks noGrp="1"/>
          </p:cNvSpPr>
          <p:nvPr>
            <p:ph type="title"/>
          </p:nvPr>
        </p:nvSpPr>
        <p:spPr/>
        <p:txBody>
          <a:bodyPr/>
          <a:lstStyle/>
          <a:p>
            <a:r>
              <a:rPr lang="en-US" dirty="0">
                <a:latin typeface="Arial Bold" charset="0"/>
              </a:rPr>
              <a:t>Diesel Engine Specialists</a:t>
            </a:r>
            <a:endParaRPr lang="en-US" dirty="0"/>
          </a:p>
        </p:txBody>
      </p:sp>
      <p:sp>
        <p:nvSpPr>
          <p:cNvPr id="4" name="Content Placeholder 3"/>
          <p:cNvSpPr>
            <a:spLocks noGrp="1"/>
          </p:cNvSpPr>
          <p:nvPr>
            <p:ph sz="half" idx="2"/>
          </p:nvPr>
        </p:nvSpPr>
        <p:spPr>
          <a:xfrm>
            <a:off x="5727700" y="1600203"/>
            <a:ext cx="3079750" cy="2607731"/>
          </a:xfrm>
        </p:spPr>
        <p:txBody>
          <a:bodyPr>
            <a:noAutofit/>
          </a:bodyPr>
          <a:lstStyle/>
          <a:p>
            <a:r>
              <a:rPr lang="en-US" dirty="0">
                <a:latin typeface="Arial Bold" charset="0"/>
              </a:rPr>
              <a:t>Troubleshooting and </a:t>
            </a:r>
            <a:r>
              <a:rPr lang="en-US" dirty="0" smtClean="0">
                <a:latin typeface="Arial Bold" charset="0"/>
              </a:rPr>
              <a:t>diagnostics</a:t>
            </a:r>
            <a:endParaRPr lang="en-US" dirty="0">
              <a:latin typeface="Arial Bold" charset="0"/>
            </a:endParaRPr>
          </a:p>
          <a:p>
            <a:r>
              <a:rPr lang="en-US" dirty="0" smtClean="0">
                <a:latin typeface="Arial Bold" charset="0"/>
              </a:rPr>
              <a:t>Afloat repairs and maintenance services</a:t>
            </a:r>
          </a:p>
          <a:p>
            <a:r>
              <a:rPr lang="en-US" dirty="0" smtClean="0">
                <a:latin typeface="Arial Bold" charset="0"/>
              </a:rPr>
              <a:t>Machine shop, overhaul and reconditioning services</a:t>
            </a:r>
            <a:endParaRPr lang="en-US" dirty="0">
              <a:latin typeface="Arial Bold" charset="0"/>
            </a:endParaRPr>
          </a:p>
        </p:txBody>
      </p:sp>
      <p:pic>
        <p:nvPicPr>
          <p:cNvPr id="6" name="Picture 5" descr="Diese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4651" y="0"/>
            <a:ext cx="2652713" cy="6858000"/>
          </a:xfrm>
          <a:prstGeom prst="rect">
            <a:avLst/>
          </a:prstGeom>
          <a:effectLst>
            <a:outerShdw blurRad="50800" dist="38100" dir="10800000" algn="r" rotWithShape="0">
              <a:prstClr val="black">
                <a:alpha val="40000"/>
              </a:prstClr>
            </a:outerShdw>
          </a:effectLst>
        </p:spPr>
      </p:pic>
      <p:pic>
        <p:nvPicPr>
          <p:cNvPr id="14" name="Picture 13" descr="removal of damaged block.jpg"/>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t="9338"/>
          <a:stretch/>
        </p:blipFill>
        <p:spPr>
          <a:xfrm>
            <a:off x="4667929" y="5215467"/>
            <a:ext cx="1102546" cy="1446916"/>
          </a:xfrm>
          <a:prstGeom prst="rect">
            <a:avLst/>
          </a:prstGeom>
          <a:noFill/>
          <a:ln>
            <a:noFill/>
          </a:ln>
        </p:spPr>
      </p:pic>
    </p:spTree>
    <p:extLst>
      <p:ext uri="{BB962C8B-B14F-4D97-AF65-F5344CB8AC3E}">
        <p14:creationId xmlns:p14="http://schemas.microsoft.com/office/powerpoint/2010/main" val="490982674"/>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png"/>
          <p:cNvPicPr>
            <a:picLocks noChangeAspect="1"/>
          </p:cNvPicPr>
          <p:nvPr/>
        </p:nvPicPr>
        <p:blipFill rotWithShape="1">
          <a:blip r:embed="rId3">
            <a:extLst>
              <a:ext uri="{28A0092B-C50C-407E-A947-70E740481C1C}">
                <a14:useLocalDpi xmlns:a14="http://schemas.microsoft.com/office/drawing/2010/main" val="0"/>
              </a:ext>
            </a:extLst>
          </a:blip>
          <a:srcRect l="6862" r="5834"/>
          <a:stretch/>
        </p:blipFill>
        <p:spPr>
          <a:xfrm>
            <a:off x="1993900" y="1376608"/>
            <a:ext cx="5406916" cy="4736325"/>
          </a:xfrm>
          <a:prstGeom prst="rect">
            <a:avLst/>
          </a:prstGeom>
        </p:spPr>
      </p:pic>
      <p:sp>
        <p:nvSpPr>
          <p:cNvPr id="2" name="Title 1"/>
          <p:cNvSpPr>
            <a:spLocks noGrp="1"/>
          </p:cNvSpPr>
          <p:nvPr>
            <p:ph type="title"/>
          </p:nvPr>
        </p:nvSpPr>
        <p:spPr/>
        <p:txBody>
          <a:bodyPr/>
          <a:lstStyle/>
          <a:p>
            <a:r>
              <a:rPr lang="en-US" dirty="0" smtClean="0"/>
              <a:t>Crankshaft removals and replacements</a:t>
            </a:r>
            <a:endParaRPr lang="en-US" dirty="0"/>
          </a:p>
        </p:txBody>
      </p:sp>
      <p:sp>
        <p:nvSpPr>
          <p:cNvPr id="5" name="TextBox 4"/>
          <p:cNvSpPr txBox="1"/>
          <p:nvPr/>
        </p:nvSpPr>
        <p:spPr>
          <a:xfrm>
            <a:off x="7442200" y="1083734"/>
            <a:ext cx="1498600" cy="4198071"/>
          </a:xfrm>
          <a:prstGeom prst="rect">
            <a:avLst/>
          </a:prstGeom>
          <a:noFill/>
        </p:spPr>
        <p:txBody>
          <a:bodyPr wrap="square" rtlCol="0">
            <a:spAutoFit/>
          </a:bodyPr>
          <a:lstStyle/>
          <a:p>
            <a:pPr marL="177800" indent="-177800"/>
            <a:r>
              <a:rPr lang="en-US" sz="920" dirty="0"/>
              <a:t>A	</a:t>
            </a:r>
            <a:r>
              <a:rPr lang="en-US" sz="920" b="1" dirty="0" err="1"/>
              <a:t>Yanmar</a:t>
            </a:r>
            <a:r>
              <a:rPr lang="en-US" sz="920" dirty="0"/>
              <a:t> 6N 280L</a:t>
            </a:r>
          </a:p>
          <a:p>
            <a:pPr marL="177800" indent="-177800"/>
            <a:r>
              <a:rPr lang="en-US" sz="920" dirty="0"/>
              <a:t>B	</a:t>
            </a:r>
            <a:r>
              <a:rPr lang="en-US" sz="920" b="1" dirty="0" err="1"/>
              <a:t>MaK</a:t>
            </a:r>
            <a:r>
              <a:rPr lang="en-US" sz="920" dirty="0"/>
              <a:t> 6M551AK</a:t>
            </a:r>
          </a:p>
          <a:p>
            <a:pPr marL="177800" indent="-177800"/>
            <a:r>
              <a:rPr lang="en-US" sz="920" dirty="0"/>
              <a:t>C	</a:t>
            </a:r>
            <a:r>
              <a:rPr lang="en-US" sz="920" b="1" dirty="0"/>
              <a:t>Daihatsu</a:t>
            </a:r>
            <a:r>
              <a:rPr lang="en-US" sz="920" dirty="0"/>
              <a:t> 8PS-26H</a:t>
            </a:r>
          </a:p>
          <a:p>
            <a:pPr marL="177800" indent="-177800"/>
            <a:r>
              <a:rPr lang="en-US" sz="920" dirty="0"/>
              <a:t>D	</a:t>
            </a:r>
            <a:r>
              <a:rPr lang="en-US" sz="920" b="1" dirty="0"/>
              <a:t>ABC</a:t>
            </a:r>
            <a:r>
              <a:rPr lang="en-US" sz="920" dirty="0"/>
              <a:t> 6 </a:t>
            </a:r>
            <a:r>
              <a:rPr lang="en-US" sz="920" dirty="0" smtClean="0"/>
              <a:t/>
            </a:r>
            <a:br>
              <a:rPr lang="en-US" sz="920" dirty="0" smtClean="0"/>
            </a:br>
            <a:r>
              <a:rPr lang="en-US" sz="920" dirty="0" smtClean="0"/>
              <a:t>BDXC720</a:t>
            </a:r>
            <a:r>
              <a:rPr lang="en-US" sz="920" dirty="0"/>
              <a:t>–100A</a:t>
            </a:r>
          </a:p>
          <a:p>
            <a:pPr marL="177800" indent="-177800"/>
            <a:r>
              <a:rPr lang="en-US" sz="920" dirty="0"/>
              <a:t>E	</a:t>
            </a:r>
            <a:r>
              <a:rPr lang="en-US" sz="920" b="1" dirty="0" err="1"/>
              <a:t>Yanmar</a:t>
            </a:r>
            <a:r>
              <a:rPr lang="en-US" sz="920" dirty="0"/>
              <a:t> 6ZL-UT</a:t>
            </a:r>
          </a:p>
          <a:p>
            <a:pPr marL="177800" indent="-177800"/>
            <a:r>
              <a:rPr lang="en-US" sz="920" dirty="0"/>
              <a:t>F	</a:t>
            </a:r>
            <a:r>
              <a:rPr lang="en-US" sz="920" b="1" dirty="0"/>
              <a:t>MAN</a:t>
            </a:r>
            <a:r>
              <a:rPr lang="en-US" sz="920" dirty="0"/>
              <a:t> 6L23/30H</a:t>
            </a:r>
          </a:p>
          <a:p>
            <a:pPr marL="177800" indent="-177800"/>
            <a:r>
              <a:rPr lang="en-US" sz="920" dirty="0"/>
              <a:t>G	</a:t>
            </a:r>
            <a:r>
              <a:rPr lang="en-US" sz="920" b="1" dirty="0"/>
              <a:t>MAN</a:t>
            </a:r>
            <a:r>
              <a:rPr lang="en-US" sz="920" dirty="0"/>
              <a:t> 6L23/30H</a:t>
            </a:r>
          </a:p>
          <a:p>
            <a:pPr marL="177800" indent="-177800"/>
            <a:r>
              <a:rPr lang="en-US" sz="920" dirty="0"/>
              <a:t>H	</a:t>
            </a:r>
            <a:r>
              <a:rPr lang="en-US" sz="920" b="1" dirty="0"/>
              <a:t>DEUTZ</a:t>
            </a:r>
            <a:r>
              <a:rPr lang="en-US" sz="920" dirty="0"/>
              <a:t> RBV12M350</a:t>
            </a:r>
          </a:p>
          <a:p>
            <a:pPr marL="177800" indent="-177800"/>
            <a:r>
              <a:rPr lang="en-US" sz="920" dirty="0"/>
              <a:t>I	</a:t>
            </a:r>
            <a:r>
              <a:rPr lang="en-US" sz="920" b="1" dirty="0" err="1"/>
              <a:t>MaK</a:t>
            </a:r>
            <a:r>
              <a:rPr lang="en-US" sz="920" dirty="0"/>
              <a:t> 6M601</a:t>
            </a:r>
          </a:p>
          <a:p>
            <a:pPr marL="177800" indent="-177800"/>
            <a:r>
              <a:rPr lang="en-US" sz="920" dirty="0"/>
              <a:t>J	</a:t>
            </a:r>
            <a:r>
              <a:rPr lang="en-US" sz="920" b="1" dirty="0"/>
              <a:t>MAN</a:t>
            </a:r>
            <a:r>
              <a:rPr lang="en-US" sz="920" dirty="0"/>
              <a:t> V6 40/54</a:t>
            </a:r>
          </a:p>
          <a:p>
            <a:pPr marL="177800" indent="-177800"/>
            <a:r>
              <a:rPr lang="en-US" sz="920" dirty="0"/>
              <a:t>K	</a:t>
            </a:r>
            <a:r>
              <a:rPr lang="en-US" sz="920" b="1" dirty="0" err="1"/>
              <a:t>MaK</a:t>
            </a:r>
            <a:r>
              <a:rPr lang="en-US" sz="920" dirty="0"/>
              <a:t> 12M43C</a:t>
            </a:r>
          </a:p>
          <a:p>
            <a:pPr marL="177800" indent="-177800"/>
            <a:r>
              <a:rPr lang="en-US" sz="920" dirty="0"/>
              <a:t>L	</a:t>
            </a:r>
            <a:r>
              <a:rPr lang="en-US" sz="920" b="1" dirty="0" err="1"/>
              <a:t>Sulzer</a:t>
            </a:r>
            <a:r>
              <a:rPr lang="en-US" sz="920" dirty="0"/>
              <a:t> 6AL 25</a:t>
            </a:r>
          </a:p>
          <a:p>
            <a:pPr marL="177800" indent="-177800"/>
            <a:r>
              <a:rPr lang="en-US" sz="920" dirty="0"/>
              <a:t>M	</a:t>
            </a:r>
            <a:r>
              <a:rPr lang="en-US" sz="920" b="1" dirty="0"/>
              <a:t>MAN B&amp;W </a:t>
            </a:r>
            <a:r>
              <a:rPr lang="en-US" sz="920" dirty="0"/>
              <a:t>5L 23/30</a:t>
            </a:r>
          </a:p>
          <a:p>
            <a:pPr marL="177800" indent="-177800"/>
            <a:r>
              <a:rPr lang="en-US" sz="920" dirty="0"/>
              <a:t>N	</a:t>
            </a:r>
            <a:r>
              <a:rPr lang="en-US" sz="920" b="1" dirty="0" err="1"/>
              <a:t>Yanmar</a:t>
            </a:r>
            <a:r>
              <a:rPr lang="en-US" sz="920" dirty="0"/>
              <a:t> M220AL-SN</a:t>
            </a:r>
          </a:p>
          <a:p>
            <a:pPr marL="177800" indent="-177800"/>
            <a:r>
              <a:rPr lang="en-US" sz="920" dirty="0"/>
              <a:t>O	</a:t>
            </a:r>
            <a:r>
              <a:rPr lang="en-US" sz="920" b="1" dirty="0" err="1"/>
              <a:t>Wartsila</a:t>
            </a:r>
            <a:r>
              <a:rPr lang="en-US" sz="920" dirty="0"/>
              <a:t> 18V46GD</a:t>
            </a:r>
          </a:p>
          <a:p>
            <a:pPr marL="177800" indent="-177800"/>
            <a:r>
              <a:rPr lang="en-US" sz="920" dirty="0"/>
              <a:t>P	</a:t>
            </a:r>
            <a:r>
              <a:rPr lang="en-US" sz="920" b="1" dirty="0" err="1"/>
              <a:t>Yanmar</a:t>
            </a:r>
            <a:r>
              <a:rPr lang="en-US" sz="920" dirty="0"/>
              <a:t> M220 ALSN</a:t>
            </a:r>
          </a:p>
          <a:p>
            <a:pPr marL="177800" indent="-177800"/>
            <a:r>
              <a:rPr lang="en-US" sz="920" dirty="0"/>
              <a:t>Q	</a:t>
            </a:r>
            <a:r>
              <a:rPr lang="en-US" sz="920" b="1" dirty="0"/>
              <a:t>B&amp;W </a:t>
            </a:r>
            <a:r>
              <a:rPr lang="en-US" sz="920" dirty="0"/>
              <a:t>6L 23/30H</a:t>
            </a:r>
          </a:p>
          <a:p>
            <a:pPr marL="177800" indent="-177800"/>
            <a:r>
              <a:rPr lang="en-US" sz="920" dirty="0"/>
              <a:t>R	</a:t>
            </a:r>
            <a:r>
              <a:rPr lang="en-US" sz="920" b="1" dirty="0"/>
              <a:t>MAN B&amp;W </a:t>
            </a:r>
            <a:r>
              <a:rPr lang="en-US" sz="920" dirty="0"/>
              <a:t>6L27/38</a:t>
            </a:r>
          </a:p>
          <a:p>
            <a:pPr marL="177800" indent="-177800"/>
            <a:r>
              <a:rPr lang="en-US" sz="920" dirty="0"/>
              <a:t>S	</a:t>
            </a:r>
            <a:r>
              <a:rPr lang="en-US" sz="920" b="1" dirty="0"/>
              <a:t>YANMAR</a:t>
            </a:r>
            <a:r>
              <a:rPr lang="en-US" sz="920" dirty="0"/>
              <a:t> 6M200AL</a:t>
            </a:r>
          </a:p>
          <a:p>
            <a:pPr marL="177800" indent="-177800"/>
            <a:r>
              <a:rPr lang="en-US" sz="920" dirty="0"/>
              <a:t>T	</a:t>
            </a:r>
            <a:r>
              <a:rPr lang="en-US" sz="920" b="1" dirty="0"/>
              <a:t>YANMAR</a:t>
            </a:r>
            <a:r>
              <a:rPr lang="en-US" sz="920" dirty="0"/>
              <a:t> 6M18AL</a:t>
            </a:r>
          </a:p>
          <a:p>
            <a:pPr marL="177800" indent="-177800"/>
            <a:r>
              <a:rPr lang="en-US" sz="920" dirty="0"/>
              <a:t>U	</a:t>
            </a:r>
            <a:r>
              <a:rPr lang="en-US" sz="920" b="1" dirty="0" err="1"/>
              <a:t>Wartsila</a:t>
            </a:r>
            <a:r>
              <a:rPr lang="en-US" sz="920" dirty="0"/>
              <a:t> 6R32D</a:t>
            </a:r>
          </a:p>
          <a:p>
            <a:pPr marL="177800" indent="-177800"/>
            <a:r>
              <a:rPr lang="en-US" sz="920" dirty="0"/>
              <a:t>V	</a:t>
            </a:r>
            <a:r>
              <a:rPr lang="en-US" sz="920" b="1" dirty="0"/>
              <a:t>Daihatsu</a:t>
            </a:r>
            <a:r>
              <a:rPr lang="en-US" sz="920" dirty="0"/>
              <a:t> 6PKT16</a:t>
            </a:r>
          </a:p>
          <a:p>
            <a:pPr marL="177800" indent="-177800"/>
            <a:r>
              <a:rPr lang="en-US" sz="920" dirty="0"/>
              <a:t>W	</a:t>
            </a:r>
            <a:r>
              <a:rPr lang="en-US" sz="920" b="1" dirty="0" err="1"/>
              <a:t>Mirrlees</a:t>
            </a:r>
            <a:r>
              <a:rPr lang="en-US" sz="920" b="1" dirty="0"/>
              <a:t> Blackstone </a:t>
            </a:r>
            <a:r>
              <a:rPr lang="en-US" sz="920" dirty="0" smtClean="0"/>
              <a:t/>
            </a:r>
            <a:br>
              <a:rPr lang="en-US" sz="920" dirty="0" smtClean="0"/>
            </a:br>
            <a:r>
              <a:rPr lang="en-US" sz="920" dirty="0" smtClean="0"/>
              <a:t>ESL </a:t>
            </a:r>
            <a:r>
              <a:rPr lang="en-US" sz="920" dirty="0"/>
              <a:t>16MK-2</a:t>
            </a:r>
          </a:p>
          <a:p>
            <a:pPr marL="177800" indent="-177800"/>
            <a:r>
              <a:rPr lang="en-US" sz="920" dirty="0"/>
              <a:t>X	</a:t>
            </a:r>
            <a:r>
              <a:rPr lang="en-US" sz="920" b="1" dirty="0" err="1"/>
              <a:t>Wartsila</a:t>
            </a:r>
            <a:r>
              <a:rPr lang="en-US" sz="920" dirty="0"/>
              <a:t> 6L20</a:t>
            </a:r>
          </a:p>
          <a:p>
            <a:pPr marL="177800" indent="-177800"/>
            <a:r>
              <a:rPr lang="en-US" sz="920" dirty="0"/>
              <a:t>Y	</a:t>
            </a:r>
            <a:r>
              <a:rPr lang="en-US" sz="920" b="1" dirty="0"/>
              <a:t>Bergen</a:t>
            </a:r>
            <a:r>
              <a:rPr lang="en-US" sz="920" dirty="0"/>
              <a:t> B32 40L9A</a:t>
            </a:r>
          </a:p>
          <a:p>
            <a:pPr marL="177800" indent="-177800"/>
            <a:r>
              <a:rPr lang="en-US" sz="920" dirty="0"/>
              <a:t>Z	</a:t>
            </a:r>
            <a:r>
              <a:rPr lang="en-US" sz="920" b="1" dirty="0"/>
              <a:t>MAN B&amp;W </a:t>
            </a:r>
            <a:r>
              <a:rPr lang="en-US" sz="920" dirty="0"/>
              <a:t>6L 23/30H</a:t>
            </a:r>
          </a:p>
        </p:txBody>
      </p:sp>
      <p:grpSp>
        <p:nvGrpSpPr>
          <p:cNvPr id="10" name="Group 9"/>
          <p:cNvGrpSpPr/>
          <p:nvPr/>
        </p:nvGrpSpPr>
        <p:grpSpPr>
          <a:xfrm>
            <a:off x="3149602" y="5520269"/>
            <a:ext cx="1924049" cy="825500"/>
            <a:chOff x="2273301" y="4279900"/>
            <a:chExt cx="1924049" cy="619125"/>
          </a:xfrm>
        </p:grpSpPr>
        <p:pic>
          <p:nvPicPr>
            <p:cNvPr id="7" name="Picture 6" descr="lege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301" y="4381500"/>
              <a:ext cx="74464" cy="517525"/>
            </a:xfrm>
            <a:prstGeom prst="rect">
              <a:avLst/>
            </a:prstGeom>
          </p:spPr>
        </p:pic>
        <p:sp>
          <p:nvSpPr>
            <p:cNvPr id="11" name="TextBox 10"/>
            <p:cNvSpPr txBox="1"/>
            <p:nvPr/>
          </p:nvSpPr>
          <p:spPr>
            <a:xfrm>
              <a:off x="2349500" y="4279900"/>
              <a:ext cx="1847850" cy="553998"/>
            </a:xfrm>
            <a:prstGeom prst="rect">
              <a:avLst/>
            </a:prstGeom>
            <a:noFill/>
          </p:spPr>
          <p:txBody>
            <a:bodyPr wrap="square" rtlCol="0">
              <a:spAutoFit/>
            </a:bodyPr>
            <a:lstStyle/>
            <a:p>
              <a:pPr marL="177800" indent="-177800"/>
              <a:r>
                <a:rPr lang="en-US" sz="1050" dirty="0"/>
                <a:t>On-shore repair</a:t>
              </a:r>
            </a:p>
            <a:p>
              <a:pPr marL="177800" indent="-177800"/>
              <a:r>
                <a:rPr lang="en-US" sz="1050" dirty="0"/>
                <a:t>Voyage repair</a:t>
              </a:r>
            </a:p>
            <a:p>
              <a:pPr marL="177800" indent="-177800"/>
              <a:r>
                <a:rPr lang="en-US" sz="1050" dirty="0"/>
                <a:t>Voyage start/end point</a:t>
              </a:r>
            </a:p>
            <a:p>
              <a:pPr marL="177800" indent="-177800"/>
              <a:r>
                <a:rPr lang="en-US" sz="1050" dirty="0"/>
                <a:t>Voyage</a:t>
              </a:r>
            </a:p>
          </p:txBody>
        </p:sp>
      </p:grpSp>
      <p:sp>
        <p:nvSpPr>
          <p:cNvPr id="13" name="Title 1"/>
          <p:cNvSpPr txBox="1">
            <a:spLocks/>
          </p:cNvSpPr>
          <p:nvPr/>
        </p:nvSpPr>
        <p:spPr bwMode="auto">
          <a:xfrm>
            <a:off x="2016126" y="999067"/>
            <a:ext cx="6564313" cy="355600"/>
          </a:xfrm>
          <a:prstGeom prst="rect">
            <a:avLst/>
          </a:prstGeom>
          <a:noFill/>
          <a:ln w="9525">
            <a:noFill/>
            <a:miter lim="800000"/>
            <a:headEnd/>
            <a:tailEnd/>
          </a:ln>
        </p:spPr>
        <p:txBody>
          <a:bodyPr vert="horz" wrap="square" lIns="0" tIns="46755" rIns="93510" bIns="46755" numCol="1" anchor="b" anchorCtr="0" compatLnSpc="1">
            <a:prstTxWarp prst="textNoShape">
              <a:avLst/>
            </a:prstTxWarp>
          </a:bodyPr>
          <a:lstStyle>
            <a:lvl1pPr algn="l" defTabSz="466725" rtl="0" fontAlgn="base">
              <a:spcBef>
                <a:spcPct val="0"/>
              </a:spcBef>
              <a:spcAft>
                <a:spcPct val="0"/>
              </a:spcAft>
              <a:defRPr sz="2000" b="1" kern="1200">
                <a:solidFill>
                  <a:schemeClr val="accent1"/>
                </a:solidFill>
                <a:latin typeface="Arial Bold"/>
                <a:ea typeface="ＭＳ Ｐゴシック" pitchFamily="34" charset="-128"/>
                <a:cs typeface="Arial Bold"/>
              </a:defRPr>
            </a:lvl1pPr>
            <a:lvl2pPr algn="l" defTabSz="466725" rtl="0" fontAlgn="base">
              <a:spcBef>
                <a:spcPct val="0"/>
              </a:spcBef>
              <a:spcAft>
                <a:spcPct val="0"/>
              </a:spcAft>
              <a:defRPr sz="2000" b="1">
                <a:solidFill>
                  <a:schemeClr val="accent1"/>
                </a:solidFill>
                <a:latin typeface="Arial Bold" charset="0"/>
                <a:ea typeface="ＭＳ Ｐゴシック" pitchFamily="34" charset="-128"/>
              </a:defRPr>
            </a:lvl2pPr>
            <a:lvl3pPr algn="l" defTabSz="466725" rtl="0" fontAlgn="base">
              <a:spcBef>
                <a:spcPct val="0"/>
              </a:spcBef>
              <a:spcAft>
                <a:spcPct val="0"/>
              </a:spcAft>
              <a:defRPr sz="2000" b="1">
                <a:solidFill>
                  <a:schemeClr val="accent1"/>
                </a:solidFill>
                <a:latin typeface="Arial Bold" charset="0"/>
                <a:ea typeface="ＭＳ Ｐゴシック" pitchFamily="34" charset="-128"/>
              </a:defRPr>
            </a:lvl3pPr>
            <a:lvl4pPr algn="l" defTabSz="466725" rtl="0" fontAlgn="base">
              <a:spcBef>
                <a:spcPct val="0"/>
              </a:spcBef>
              <a:spcAft>
                <a:spcPct val="0"/>
              </a:spcAft>
              <a:defRPr sz="2000" b="1">
                <a:solidFill>
                  <a:schemeClr val="accent1"/>
                </a:solidFill>
                <a:latin typeface="Arial Bold" charset="0"/>
                <a:ea typeface="ＭＳ Ｐゴシック" pitchFamily="34" charset="-128"/>
              </a:defRPr>
            </a:lvl4pPr>
            <a:lvl5pPr algn="l" defTabSz="466725" rtl="0" fontAlgn="base">
              <a:spcBef>
                <a:spcPct val="0"/>
              </a:spcBef>
              <a:spcAft>
                <a:spcPct val="0"/>
              </a:spcAft>
              <a:defRPr sz="2000" b="1">
                <a:solidFill>
                  <a:schemeClr val="accent1"/>
                </a:solidFill>
                <a:latin typeface="Arial Bold" charset="0"/>
                <a:ea typeface="ＭＳ Ｐゴシック" pitchFamily="34" charset="-128"/>
              </a:defRPr>
            </a:lvl5pPr>
            <a:lvl6pPr marL="457200" algn="l" defTabSz="466725" rtl="0" fontAlgn="base">
              <a:spcBef>
                <a:spcPct val="0"/>
              </a:spcBef>
              <a:spcAft>
                <a:spcPct val="0"/>
              </a:spcAft>
              <a:defRPr sz="2000" b="1">
                <a:solidFill>
                  <a:schemeClr val="accent1"/>
                </a:solidFill>
                <a:latin typeface="Arial Bold" charset="0"/>
                <a:ea typeface="ＭＳ Ｐゴシック" pitchFamily="34" charset="-128"/>
              </a:defRPr>
            </a:lvl6pPr>
            <a:lvl7pPr marL="914400" algn="l" defTabSz="466725" rtl="0" fontAlgn="base">
              <a:spcBef>
                <a:spcPct val="0"/>
              </a:spcBef>
              <a:spcAft>
                <a:spcPct val="0"/>
              </a:spcAft>
              <a:defRPr sz="2000" b="1">
                <a:solidFill>
                  <a:schemeClr val="accent1"/>
                </a:solidFill>
                <a:latin typeface="Arial Bold" charset="0"/>
                <a:ea typeface="ＭＳ Ｐゴシック" pitchFamily="34" charset="-128"/>
              </a:defRPr>
            </a:lvl7pPr>
            <a:lvl8pPr marL="1371600" algn="l" defTabSz="466725" rtl="0" fontAlgn="base">
              <a:spcBef>
                <a:spcPct val="0"/>
              </a:spcBef>
              <a:spcAft>
                <a:spcPct val="0"/>
              </a:spcAft>
              <a:defRPr sz="2000" b="1">
                <a:solidFill>
                  <a:schemeClr val="accent1"/>
                </a:solidFill>
                <a:latin typeface="Arial Bold" charset="0"/>
                <a:ea typeface="ＭＳ Ｐゴシック" pitchFamily="34" charset="-128"/>
              </a:defRPr>
            </a:lvl8pPr>
            <a:lvl9pPr marL="1828800" algn="l" defTabSz="466725" rtl="0" fontAlgn="base">
              <a:spcBef>
                <a:spcPct val="0"/>
              </a:spcBef>
              <a:spcAft>
                <a:spcPct val="0"/>
              </a:spcAft>
              <a:defRPr sz="2000" b="1">
                <a:solidFill>
                  <a:schemeClr val="accent1"/>
                </a:solidFill>
                <a:latin typeface="Arial Bold" charset="0"/>
                <a:ea typeface="ＭＳ Ｐゴシック" pitchFamily="34" charset="-128"/>
              </a:defRPr>
            </a:lvl9pPr>
          </a:lstStyle>
          <a:p>
            <a:r>
              <a:rPr lang="en-US" sz="1800" b="0" dirty="0" smtClean="0"/>
              <a:t>A small sampling over a 12 month period</a:t>
            </a:r>
            <a:endParaRPr lang="en-US" sz="1800" b="0" dirty="0"/>
          </a:p>
        </p:txBody>
      </p:sp>
    </p:spTree>
    <p:extLst>
      <p:ext uri="{BB962C8B-B14F-4D97-AF65-F5344CB8AC3E}">
        <p14:creationId xmlns:p14="http://schemas.microsoft.com/office/powerpoint/2010/main" val="3030011822"/>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926" y="1016000"/>
            <a:ext cx="2663825" cy="2946400"/>
          </a:xfrm>
        </p:spPr>
        <p:txBody>
          <a:bodyPr/>
          <a:lstStyle/>
          <a:p>
            <a:r>
              <a:rPr lang="en-US" sz="1800" b="0" dirty="0" smtClean="0"/>
              <a:t>Case Study</a:t>
            </a:r>
            <a:br>
              <a:rPr lang="en-US" sz="1800" b="0" dirty="0" smtClean="0"/>
            </a:br>
            <a:r>
              <a:rPr lang="en-US" sz="1800" dirty="0" err="1" smtClean="0"/>
              <a:t>W</a:t>
            </a:r>
            <a:r>
              <a:rPr lang="en-US" sz="1800" dirty="0" err="1"/>
              <a:t>a</a:t>
            </a:r>
            <a:r>
              <a:rPr lang="en-US" sz="1800" dirty="0" err="1" smtClean="0"/>
              <a:t>rtsila</a:t>
            </a:r>
            <a:r>
              <a:rPr lang="en-US" sz="1800" dirty="0" smtClean="0"/>
              <a:t> </a:t>
            </a:r>
            <a:r>
              <a:rPr lang="en-US" sz="1800" dirty="0"/>
              <a:t>12V46 </a:t>
            </a:r>
            <a:r>
              <a:rPr lang="en-US" sz="1800" dirty="0" smtClean="0"/>
              <a:t/>
            </a:r>
            <a:br>
              <a:rPr lang="en-US" sz="1800" dirty="0" smtClean="0"/>
            </a:br>
            <a:r>
              <a:rPr lang="en-US" sz="1800" b="0" dirty="0"/>
              <a:t>Crankshaft </a:t>
            </a:r>
            <a:r>
              <a:rPr lang="en-US" sz="1800" b="0" dirty="0" smtClean="0"/>
              <a:t>Replacement</a:t>
            </a:r>
            <a:endParaRPr lang="en-US" sz="1800" b="0" dirty="0"/>
          </a:p>
        </p:txBody>
      </p:sp>
      <p:sp>
        <p:nvSpPr>
          <p:cNvPr id="3" name="Content Placeholder 2"/>
          <p:cNvSpPr>
            <a:spLocks noGrp="1"/>
          </p:cNvSpPr>
          <p:nvPr>
            <p:ph type="body" sz="quarter" idx="11"/>
          </p:nvPr>
        </p:nvSpPr>
        <p:spPr>
          <a:xfrm>
            <a:off x="1771650" y="2573867"/>
            <a:ext cx="2730500" cy="4106333"/>
          </a:xfrm>
        </p:spPr>
        <p:txBody>
          <a:bodyPr/>
          <a:lstStyle/>
          <a:p>
            <a:pPr marL="177800" indent="-177800">
              <a:buFont typeface="Wingdings" pitchFamily="2" charset="2"/>
              <a:buChar char="§"/>
            </a:pPr>
            <a:r>
              <a:rPr lang="en-US" sz="1100" dirty="0" smtClean="0">
                <a:solidFill>
                  <a:schemeClr val="accent3">
                    <a:lumMod val="40000"/>
                    <a:lumOff val="60000"/>
                  </a:schemeClr>
                </a:solidFill>
              </a:rPr>
              <a:t>Major </a:t>
            </a:r>
            <a:r>
              <a:rPr lang="en-US" sz="1100" dirty="0">
                <a:solidFill>
                  <a:schemeClr val="accent3">
                    <a:lumMod val="40000"/>
                    <a:lumOff val="60000"/>
                  </a:schemeClr>
                </a:solidFill>
              </a:rPr>
              <a:t>crankshaft </a:t>
            </a:r>
            <a:r>
              <a:rPr lang="en-US" sz="1100" dirty="0" smtClean="0">
                <a:solidFill>
                  <a:schemeClr val="accent3">
                    <a:lumMod val="40000"/>
                    <a:lumOff val="60000"/>
                  </a:schemeClr>
                </a:solidFill>
              </a:rPr>
              <a:t>failure</a:t>
            </a:r>
          </a:p>
          <a:p>
            <a:pPr marL="177800" indent="-177800">
              <a:buFont typeface="Wingdings" pitchFamily="2" charset="2"/>
              <a:buChar char="§"/>
            </a:pPr>
            <a:r>
              <a:rPr lang="en-US" sz="1100" dirty="0">
                <a:solidFill>
                  <a:schemeClr val="accent3">
                    <a:lumMod val="40000"/>
                    <a:lumOff val="60000"/>
                  </a:schemeClr>
                </a:solidFill>
              </a:rPr>
              <a:t>Cruise ship had full schedule with no options for delay</a:t>
            </a:r>
          </a:p>
          <a:p>
            <a:pPr marL="177800" indent="-177800">
              <a:buFont typeface="Wingdings" pitchFamily="2" charset="2"/>
              <a:buChar char="§"/>
            </a:pPr>
            <a:r>
              <a:rPr lang="en-US" sz="1100" dirty="0" smtClean="0">
                <a:solidFill>
                  <a:schemeClr val="accent3">
                    <a:lumMod val="40000"/>
                    <a:lumOff val="60000"/>
                  </a:schemeClr>
                </a:solidFill>
              </a:rPr>
              <a:t>Engine line boring due to excessive heat transfer</a:t>
            </a:r>
          </a:p>
          <a:p>
            <a:pPr marL="177800" indent="-177800">
              <a:buFont typeface="Wingdings" pitchFamily="2" charset="2"/>
              <a:buChar char="§"/>
            </a:pPr>
            <a:r>
              <a:rPr lang="en-US" sz="1100" dirty="0" smtClean="0">
                <a:solidFill>
                  <a:schemeClr val="accent3">
                    <a:lumMod val="40000"/>
                    <a:lumOff val="60000"/>
                  </a:schemeClr>
                </a:solidFill>
              </a:rPr>
              <a:t>Route</a:t>
            </a:r>
            <a:r>
              <a:rPr lang="en-US" sz="1100" dirty="0">
                <a:solidFill>
                  <a:schemeClr val="accent3">
                    <a:lumMod val="40000"/>
                    <a:lumOff val="60000"/>
                  </a:schemeClr>
                </a:solidFill>
              </a:rPr>
              <a:t>, timing and </a:t>
            </a:r>
            <a:r>
              <a:rPr lang="en-US" sz="1100" dirty="0" smtClean="0">
                <a:solidFill>
                  <a:schemeClr val="accent3">
                    <a:lumMod val="40000"/>
                    <a:lumOff val="60000"/>
                  </a:schemeClr>
                </a:solidFill>
              </a:rPr>
              <a:t>logistics for loading </a:t>
            </a:r>
            <a:r>
              <a:rPr lang="en-US" sz="1100" dirty="0">
                <a:solidFill>
                  <a:schemeClr val="accent3">
                    <a:lumMod val="40000"/>
                    <a:lumOff val="60000"/>
                  </a:schemeClr>
                </a:solidFill>
              </a:rPr>
              <a:t>the replacement </a:t>
            </a:r>
            <a:r>
              <a:rPr lang="en-US" sz="1100" dirty="0" smtClean="0">
                <a:solidFill>
                  <a:schemeClr val="accent3">
                    <a:lumMod val="40000"/>
                    <a:lumOff val="60000"/>
                  </a:schemeClr>
                </a:solidFill>
              </a:rPr>
              <a:t>shaft with </a:t>
            </a:r>
            <a:r>
              <a:rPr lang="en-US" sz="1100" dirty="0">
                <a:solidFill>
                  <a:schemeClr val="accent3">
                    <a:lumMod val="40000"/>
                    <a:lumOff val="60000"/>
                  </a:schemeClr>
                </a:solidFill>
              </a:rPr>
              <a:t>zero interruption to the vessel’s </a:t>
            </a:r>
            <a:r>
              <a:rPr lang="en-US" sz="1100" dirty="0" smtClean="0">
                <a:solidFill>
                  <a:schemeClr val="accent3">
                    <a:lumMod val="40000"/>
                    <a:lumOff val="60000"/>
                  </a:schemeClr>
                </a:solidFill>
              </a:rPr>
              <a:t>schedule</a:t>
            </a:r>
          </a:p>
          <a:p>
            <a:pPr marL="177800" indent="-177800">
              <a:buFont typeface="Wingdings" pitchFamily="2" charset="2"/>
              <a:buChar char="§"/>
            </a:pPr>
            <a:r>
              <a:rPr lang="en-US" sz="1100" dirty="0" smtClean="0">
                <a:solidFill>
                  <a:schemeClr val="accent3">
                    <a:lumMod val="40000"/>
                    <a:lumOff val="60000"/>
                  </a:schemeClr>
                </a:solidFill>
              </a:rPr>
              <a:t>All </a:t>
            </a:r>
            <a:r>
              <a:rPr lang="en-US" sz="1100" dirty="0">
                <a:solidFill>
                  <a:schemeClr val="accent3">
                    <a:lumMod val="40000"/>
                    <a:lumOff val="60000"/>
                  </a:schemeClr>
                </a:solidFill>
              </a:rPr>
              <a:t>repairs were approved by vessel’s class </a:t>
            </a:r>
            <a:r>
              <a:rPr lang="en-US" sz="1100" dirty="0" smtClean="0">
                <a:solidFill>
                  <a:schemeClr val="accent3">
                    <a:lumMod val="40000"/>
                    <a:lumOff val="60000"/>
                  </a:schemeClr>
                </a:solidFill>
              </a:rPr>
              <a:t>DNV</a:t>
            </a:r>
            <a:endParaRPr lang="en-US" sz="1100" dirty="0">
              <a:solidFill>
                <a:schemeClr val="accent3">
                  <a:lumMod val="40000"/>
                  <a:lumOff val="60000"/>
                </a:schemeClr>
              </a:solidFill>
            </a:endParaRPr>
          </a:p>
          <a:p>
            <a:pPr marL="177800" indent="-177800">
              <a:buFont typeface="Wingdings" pitchFamily="2" charset="2"/>
              <a:buChar char="§"/>
            </a:pPr>
            <a:endParaRPr lang="en-US" sz="1100" dirty="0" smtClean="0">
              <a:solidFill>
                <a:schemeClr val="accent3">
                  <a:lumMod val="40000"/>
                  <a:lumOff val="60000"/>
                </a:schemeClr>
              </a:solidFill>
            </a:endParaRPr>
          </a:p>
          <a:p>
            <a:pPr marL="177800" indent="-177800">
              <a:buFont typeface="Wingdings" pitchFamily="2" charset="2"/>
              <a:buChar char="§"/>
            </a:pPr>
            <a:r>
              <a:rPr lang="en-US" sz="1100" b="1" dirty="0" smtClean="0">
                <a:solidFill>
                  <a:schemeClr val="accent6"/>
                </a:solidFill>
              </a:rPr>
              <a:t>Major savings compared to the OEM</a:t>
            </a:r>
            <a:endParaRPr lang="en-US" sz="1200" b="1" dirty="0" smtClean="0">
              <a:solidFill>
                <a:schemeClr val="accent6"/>
              </a:solidFill>
            </a:endParaRPr>
          </a:p>
        </p:txBody>
      </p:sp>
      <p:pic>
        <p:nvPicPr>
          <p:cNvPr id="8" name="Picture 7" descr="IMG_0113.jpg"/>
          <p:cNvPicPr>
            <a:picLocks noChangeAspect="1"/>
          </p:cNvPicPr>
          <p:nvPr/>
        </p:nvPicPr>
        <p:blipFill rotWithShape="1">
          <a:blip r:embed="rId3" cstate="print">
            <a:extLst>
              <a:ext uri="{28A0092B-C50C-407E-A947-70E740481C1C}">
                <a14:useLocalDpi xmlns:a14="http://schemas.microsoft.com/office/drawing/2010/main"/>
              </a:ext>
            </a:extLst>
          </a:blip>
          <a:srcRect l="16554"/>
          <a:stretch/>
        </p:blipFill>
        <p:spPr>
          <a:xfrm>
            <a:off x="4546601" y="1951565"/>
            <a:ext cx="4106971" cy="4921691"/>
          </a:xfrm>
          <a:prstGeom prst="rect">
            <a:avLst/>
          </a:prstGeom>
        </p:spPr>
      </p:pic>
      <p:pic>
        <p:nvPicPr>
          <p:cNvPr id="10" name="Picture 9" descr="IMG_0081.JPG"/>
          <p:cNvPicPr>
            <a:picLocks noChangeAspect="1"/>
          </p:cNvPicPr>
          <p:nvPr/>
        </p:nvPicPr>
        <p:blipFill rotWithShape="1">
          <a:blip r:embed="rId4" cstate="print">
            <a:extLst>
              <a:ext uri="{28A0092B-C50C-407E-A947-70E740481C1C}">
                <a14:useLocalDpi xmlns:a14="http://schemas.microsoft.com/office/drawing/2010/main"/>
              </a:ext>
            </a:extLst>
          </a:blip>
          <a:srcRect t="17805" b="24878"/>
          <a:stretch/>
        </p:blipFill>
        <p:spPr>
          <a:xfrm>
            <a:off x="4543860" y="0"/>
            <a:ext cx="4109073" cy="1989667"/>
          </a:xfrm>
          <a:prstGeom prst="rect">
            <a:avLst/>
          </a:prstGeom>
        </p:spPr>
      </p:pic>
      <p:sp>
        <p:nvSpPr>
          <p:cNvPr id="11" name="TextBox 10"/>
          <p:cNvSpPr txBox="1"/>
          <p:nvPr/>
        </p:nvSpPr>
        <p:spPr>
          <a:xfrm>
            <a:off x="7105651" y="2034670"/>
            <a:ext cx="1518989" cy="507831"/>
          </a:xfrm>
          <a:prstGeom prst="rect">
            <a:avLst/>
          </a:prstGeom>
          <a:noFill/>
        </p:spPr>
        <p:txBody>
          <a:bodyPr wrap="square" rtlCol="0">
            <a:spAutoFit/>
          </a:bodyPr>
          <a:lstStyle/>
          <a:p>
            <a:pPr algn="r"/>
            <a:r>
              <a:rPr lang="en-US" sz="900" dirty="0">
                <a:solidFill>
                  <a:srgbClr val="000000"/>
                </a:solidFill>
              </a:rPr>
              <a:t>9 meter/15 ton crankshaft was </a:t>
            </a:r>
            <a:r>
              <a:rPr lang="en-US" sz="900" dirty="0" err="1">
                <a:solidFill>
                  <a:srgbClr val="000000"/>
                </a:solidFill>
              </a:rPr>
              <a:t>onboarded</a:t>
            </a:r>
            <a:r>
              <a:rPr lang="en-US" sz="900" dirty="0">
                <a:solidFill>
                  <a:srgbClr val="000000"/>
                </a:solidFill>
              </a:rPr>
              <a:t> during </a:t>
            </a:r>
            <a:r>
              <a:rPr lang="en-US" sz="900" dirty="0" smtClean="0">
                <a:solidFill>
                  <a:srgbClr val="000000"/>
                </a:solidFill>
              </a:rPr>
              <a:t/>
            </a:r>
            <a:br>
              <a:rPr lang="en-US" sz="900" dirty="0" smtClean="0">
                <a:solidFill>
                  <a:srgbClr val="000000"/>
                </a:solidFill>
              </a:rPr>
            </a:br>
            <a:r>
              <a:rPr lang="en-US" sz="900" dirty="0" smtClean="0">
                <a:solidFill>
                  <a:srgbClr val="000000"/>
                </a:solidFill>
              </a:rPr>
              <a:t>10 </a:t>
            </a:r>
            <a:r>
              <a:rPr lang="en-US" sz="900" dirty="0">
                <a:solidFill>
                  <a:srgbClr val="000000"/>
                </a:solidFill>
              </a:rPr>
              <a:t>hour port call </a:t>
            </a:r>
          </a:p>
        </p:txBody>
      </p:sp>
      <p:pic>
        <p:nvPicPr>
          <p:cNvPr id="12" name="Picture 11" descr="IMG_0183.jpg"/>
          <p:cNvPicPr>
            <a:picLocks noChangeAspect="1"/>
          </p:cNvPicPr>
          <p:nvPr/>
        </p:nvPicPr>
        <p:blipFill rotWithShape="1">
          <a:blip r:embed="rId5" cstate="print">
            <a:extLst>
              <a:ext uri="{28A0092B-C50C-407E-A947-70E740481C1C}">
                <a14:useLocalDpi xmlns:a14="http://schemas.microsoft.com/office/drawing/2010/main"/>
              </a:ext>
            </a:extLst>
          </a:blip>
          <a:srcRect l="27332" r="13020"/>
          <a:stretch/>
        </p:blipFill>
        <p:spPr>
          <a:xfrm>
            <a:off x="4550832" y="0"/>
            <a:ext cx="4102100" cy="6877051"/>
          </a:xfrm>
          <a:prstGeom prst="rect">
            <a:avLst/>
          </a:prstGeom>
        </p:spPr>
      </p:pic>
      <p:pic>
        <p:nvPicPr>
          <p:cNvPr id="13" name="Picture 12" descr="IMG_2629.JPG"/>
          <p:cNvPicPr>
            <a:picLocks noChangeAspect="1"/>
          </p:cNvPicPr>
          <p:nvPr/>
        </p:nvPicPr>
        <p:blipFill rotWithShape="1">
          <a:blip r:embed="rId6">
            <a:extLst>
              <a:ext uri="{28A0092B-C50C-407E-A947-70E740481C1C}">
                <a14:useLocalDpi xmlns:a14="http://schemas.microsoft.com/office/drawing/2010/main"/>
              </a:ext>
            </a:extLst>
          </a:blip>
          <a:srcRect b="6539"/>
          <a:stretch/>
        </p:blipFill>
        <p:spPr>
          <a:xfrm>
            <a:off x="4538132" y="0"/>
            <a:ext cx="4127500" cy="6858000"/>
          </a:xfrm>
          <a:prstGeom prst="rect">
            <a:avLst/>
          </a:prstGeom>
        </p:spPr>
      </p:pic>
      <p:grpSp>
        <p:nvGrpSpPr>
          <p:cNvPr id="4" name="Group 3"/>
          <p:cNvGrpSpPr/>
          <p:nvPr/>
        </p:nvGrpSpPr>
        <p:grpSpPr>
          <a:xfrm>
            <a:off x="4522258" y="-8467"/>
            <a:ext cx="4143375" cy="6858001"/>
            <a:chOff x="4522257" y="-1"/>
            <a:chExt cx="4143375" cy="5143501"/>
          </a:xfrm>
        </p:grpSpPr>
        <p:pic>
          <p:nvPicPr>
            <p:cNvPr id="14" name="Picture 13" descr="Lowering crankshaft via access hole cut in alley way.JPG"/>
            <p:cNvPicPr>
              <a:picLocks noChangeAspect="1"/>
            </p:cNvPicPr>
            <p:nvPr/>
          </p:nvPicPr>
          <p:blipFill rotWithShape="1">
            <a:blip r:embed="rId7" cstate="print">
              <a:extLst>
                <a:ext uri="{28A0092B-C50C-407E-A947-70E740481C1C}">
                  <a14:useLocalDpi xmlns:a14="http://schemas.microsoft.com/office/drawing/2010/main"/>
                </a:ext>
              </a:extLst>
            </a:blip>
            <a:srcRect t="6897"/>
            <a:stretch/>
          </p:blipFill>
          <p:spPr>
            <a:xfrm>
              <a:off x="4522257" y="-1"/>
              <a:ext cx="4143375" cy="5143501"/>
            </a:xfrm>
            <a:prstGeom prst="rect">
              <a:avLst/>
            </a:prstGeom>
          </p:spPr>
        </p:pic>
        <p:sp>
          <p:nvSpPr>
            <p:cNvPr id="16" name="TextBox 15"/>
            <p:cNvSpPr txBox="1"/>
            <p:nvPr/>
          </p:nvSpPr>
          <p:spPr>
            <a:xfrm>
              <a:off x="7562850" y="4088021"/>
              <a:ext cx="1099889" cy="796372"/>
            </a:xfrm>
            <a:prstGeom prst="rect">
              <a:avLst/>
            </a:prstGeom>
            <a:solidFill>
              <a:schemeClr val="bg1">
                <a:alpha val="39000"/>
              </a:schemeClr>
            </a:solidFill>
          </p:spPr>
          <p:txBody>
            <a:bodyPr wrap="square" rtlCol="0">
              <a:spAutoFit/>
            </a:bodyPr>
            <a:lstStyle/>
            <a:p>
              <a:pPr algn="ctr"/>
              <a:r>
                <a:rPr lang="en-US" sz="900" dirty="0">
                  <a:solidFill>
                    <a:srgbClr val="000000"/>
                  </a:solidFill>
                </a:rPr>
                <a:t>Shaft had to be moved along 80meter passage and lowered through a hole cut in the deck to the engine rooms</a:t>
              </a:r>
            </a:p>
          </p:txBody>
        </p:sp>
      </p:grpSp>
    </p:spTree>
    <p:extLst>
      <p:ext uri="{BB962C8B-B14F-4D97-AF65-F5344CB8AC3E}">
        <p14:creationId xmlns:p14="http://schemas.microsoft.com/office/powerpoint/2010/main" val="17892397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926" y="1016000"/>
            <a:ext cx="2663825" cy="2946400"/>
          </a:xfrm>
        </p:spPr>
        <p:txBody>
          <a:bodyPr/>
          <a:lstStyle/>
          <a:p>
            <a:r>
              <a:rPr lang="en-US" sz="1800" b="0" dirty="0" smtClean="0"/>
              <a:t>Case Study</a:t>
            </a:r>
            <a:br>
              <a:rPr lang="en-US" sz="1800" b="0" dirty="0" smtClean="0"/>
            </a:br>
            <a:r>
              <a:rPr lang="en-US" sz="1800" dirty="0" err="1" smtClean="0"/>
              <a:t>W</a:t>
            </a:r>
            <a:r>
              <a:rPr lang="en-US" sz="1800" dirty="0" err="1"/>
              <a:t>a</a:t>
            </a:r>
            <a:r>
              <a:rPr lang="en-US" sz="1800" dirty="0" err="1" smtClean="0"/>
              <a:t>rtsila</a:t>
            </a:r>
            <a:r>
              <a:rPr lang="en-US" sz="1800" dirty="0" smtClean="0"/>
              <a:t> </a:t>
            </a:r>
            <a:r>
              <a:rPr lang="en-US" sz="1800" dirty="0"/>
              <a:t>12V46 </a:t>
            </a:r>
            <a:r>
              <a:rPr lang="en-US" sz="1800" dirty="0" smtClean="0"/>
              <a:t/>
            </a:r>
            <a:br>
              <a:rPr lang="en-US" sz="1800" dirty="0" smtClean="0"/>
            </a:br>
            <a:r>
              <a:rPr lang="en-US" sz="1800" b="0" dirty="0"/>
              <a:t>Crankshaft </a:t>
            </a:r>
            <a:r>
              <a:rPr lang="en-US" sz="1800" b="0" dirty="0" smtClean="0"/>
              <a:t>Replacement</a:t>
            </a:r>
            <a:endParaRPr lang="en-US" sz="1800" b="0" dirty="0"/>
          </a:p>
        </p:txBody>
      </p:sp>
      <p:sp>
        <p:nvSpPr>
          <p:cNvPr id="3" name="Content Placeholder 2"/>
          <p:cNvSpPr>
            <a:spLocks noGrp="1"/>
          </p:cNvSpPr>
          <p:nvPr>
            <p:ph type="body" sz="quarter" idx="11"/>
          </p:nvPr>
        </p:nvSpPr>
        <p:spPr>
          <a:xfrm>
            <a:off x="1771650" y="2573867"/>
            <a:ext cx="2730500" cy="4106333"/>
          </a:xfrm>
        </p:spPr>
        <p:txBody>
          <a:bodyPr/>
          <a:lstStyle/>
          <a:p>
            <a:pPr marL="177800" indent="-177800">
              <a:buFont typeface="Wingdings" pitchFamily="2" charset="2"/>
              <a:buChar char="§"/>
            </a:pPr>
            <a:r>
              <a:rPr lang="en-US" sz="1100" dirty="0" smtClean="0">
                <a:solidFill>
                  <a:schemeClr val="accent3">
                    <a:lumMod val="40000"/>
                    <a:lumOff val="60000"/>
                  </a:schemeClr>
                </a:solidFill>
              </a:rPr>
              <a:t>Major </a:t>
            </a:r>
            <a:r>
              <a:rPr lang="en-US" sz="1100" dirty="0">
                <a:solidFill>
                  <a:schemeClr val="accent3">
                    <a:lumMod val="40000"/>
                    <a:lumOff val="60000"/>
                  </a:schemeClr>
                </a:solidFill>
              </a:rPr>
              <a:t>crankshaft </a:t>
            </a:r>
            <a:r>
              <a:rPr lang="en-US" sz="1100" dirty="0" smtClean="0">
                <a:solidFill>
                  <a:schemeClr val="accent3">
                    <a:lumMod val="40000"/>
                    <a:lumOff val="60000"/>
                  </a:schemeClr>
                </a:solidFill>
              </a:rPr>
              <a:t>failure</a:t>
            </a:r>
          </a:p>
          <a:p>
            <a:pPr marL="177800" indent="-177800">
              <a:buFont typeface="Wingdings" pitchFamily="2" charset="2"/>
              <a:buChar char="§"/>
            </a:pPr>
            <a:r>
              <a:rPr lang="en-US" sz="1100" dirty="0">
                <a:solidFill>
                  <a:schemeClr val="accent3">
                    <a:lumMod val="40000"/>
                    <a:lumOff val="60000"/>
                  </a:schemeClr>
                </a:solidFill>
              </a:rPr>
              <a:t>Cruise ship had full schedule with no options for delay</a:t>
            </a:r>
          </a:p>
          <a:p>
            <a:pPr marL="177800" indent="-177800">
              <a:buFont typeface="Wingdings" pitchFamily="2" charset="2"/>
              <a:buChar char="§"/>
            </a:pPr>
            <a:r>
              <a:rPr lang="en-US" sz="1100" dirty="0" smtClean="0">
                <a:solidFill>
                  <a:schemeClr val="accent3">
                    <a:lumMod val="40000"/>
                    <a:lumOff val="60000"/>
                  </a:schemeClr>
                </a:solidFill>
              </a:rPr>
              <a:t>Engine line boring due to excessive heat transfer</a:t>
            </a:r>
          </a:p>
          <a:p>
            <a:pPr marL="177800" indent="-177800">
              <a:buFont typeface="Wingdings" pitchFamily="2" charset="2"/>
              <a:buChar char="§"/>
            </a:pPr>
            <a:r>
              <a:rPr lang="en-US" sz="1100" dirty="0" smtClean="0">
                <a:solidFill>
                  <a:schemeClr val="accent3">
                    <a:lumMod val="40000"/>
                    <a:lumOff val="60000"/>
                  </a:schemeClr>
                </a:solidFill>
              </a:rPr>
              <a:t>Route</a:t>
            </a:r>
            <a:r>
              <a:rPr lang="en-US" sz="1100" dirty="0">
                <a:solidFill>
                  <a:schemeClr val="accent3">
                    <a:lumMod val="40000"/>
                    <a:lumOff val="60000"/>
                  </a:schemeClr>
                </a:solidFill>
              </a:rPr>
              <a:t>, timing and </a:t>
            </a:r>
            <a:r>
              <a:rPr lang="en-US" sz="1100" dirty="0" smtClean="0">
                <a:solidFill>
                  <a:schemeClr val="accent3">
                    <a:lumMod val="40000"/>
                    <a:lumOff val="60000"/>
                  </a:schemeClr>
                </a:solidFill>
              </a:rPr>
              <a:t>logistics for loading </a:t>
            </a:r>
            <a:r>
              <a:rPr lang="en-US" sz="1100" dirty="0">
                <a:solidFill>
                  <a:schemeClr val="accent3">
                    <a:lumMod val="40000"/>
                    <a:lumOff val="60000"/>
                  </a:schemeClr>
                </a:solidFill>
              </a:rPr>
              <a:t>the replacement </a:t>
            </a:r>
            <a:r>
              <a:rPr lang="en-US" sz="1100" dirty="0" smtClean="0">
                <a:solidFill>
                  <a:schemeClr val="accent3">
                    <a:lumMod val="40000"/>
                    <a:lumOff val="60000"/>
                  </a:schemeClr>
                </a:solidFill>
              </a:rPr>
              <a:t>shaft with </a:t>
            </a:r>
            <a:r>
              <a:rPr lang="en-US" sz="1100" dirty="0">
                <a:solidFill>
                  <a:schemeClr val="accent3">
                    <a:lumMod val="40000"/>
                    <a:lumOff val="60000"/>
                  </a:schemeClr>
                </a:solidFill>
              </a:rPr>
              <a:t>zero interruption to the vessel’s </a:t>
            </a:r>
            <a:r>
              <a:rPr lang="en-US" sz="1100" dirty="0" smtClean="0">
                <a:solidFill>
                  <a:schemeClr val="accent3">
                    <a:lumMod val="40000"/>
                    <a:lumOff val="60000"/>
                  </a:schemeClr>
                </a:solidFill>
              </a:rPr>
              <a:t>schedule</a:t>
            </a:r>
          </a:p>
          <a:p>
            <a:pPr marL="177800" indent="-177800">
              <a:buFont typeface="Wingdings" pitchFamily="2" charset="2"/>
              <a:buChar char="§"/>
            </a:pPr>
            <a:r>
              <a:rPr lang="en-US" sz="1100" dirty="0" smtClean="0">
                <a:solidFill>
                  <a:schemeClr val="accent3">
                    <a:lumMod val="40000"/>
                    <a:lumOff val="60000"/>
                  </a:schemeClr>
                </a:solidFill>
              </a:rPr>
              <a:t>All </a:t>
            </a:r>
            <a:r>
              <a:rPr lang="en-US" sz="1100" dirty="0">
                <a:solidFill>
                  <a:schemeClr val="accent3">
                    <a:lumMod val="40000"/>
                    <a:lumOff val="60000"/>
                  </a:schemeClr>
                </a:solidFill>
              </a:rPr>
              <a:t>repairs were approved by vessel’s class </a:t>
            </a:r>
            <a:r>
              <a:rPr lang="en-US" sz="1100" dirty="0" smtClean="0">
                <a:solidFill>
                  <a:schemeClr val="accent3">
                    <a:lumMod val="40000"/>
                    <a:lumOff val="60000"/>
                  </a:schemeClr>
                </a:solidFill>
              </a:rPr>
              <a:t>DNV</a:t>
            </a:r>
            <a:endParaRPr lang="en-US" sz="1100" dirty="0">
              <a:solidFill>
                <a:schemeClr val="accent3">
                  <a:lumMod val="40000"/>
                  <a:lumOff val="60000"/>
                </a:schemeClr>
              </a:solidFill>
            </a:endParaRPr>
          </a:p>
          <a:p>
            <a:pPr marL="177800" indent="-177800">
              <a:buFont typeface="Wingdings" pitchFamily="2" charset="2"/>
              <a:buChar char="§"/>
            </a:pPr>
            <a:endParaRPr lang="en-US" sz="1100" dirty="0" smtClean="0">
              <a:solidFill>
                <a:schemeClr val="accent3">
                  <a:lumMod val="40000"/>
                  <a:lumOff val="60000"/>
                </a:schemeClr>
              </a:solidFill>
            </a:endParaRPr>
          </a:p>
          <a:p>
            <a:pPr marL="177800" indent="-177800">
              <a:buFont typeface="Wingdings" pitchFamily="2" charset="2"/>
              <a:buChar char="§"/>
            </a:pPr>
            <a:r>
              <a:rPr lang="en-US" sz="1100" b="1" dirty="0" smtClean="0">
                <a:solidFill>
                  <a:schemeClr val="accent6"/>
                </a:solidFill>
              </a:rPr>
              <a:t>Major savings compared to the OEM</a:t>
            </a:r>
            <a:endParaRPr lang="en-US" sz="1200" b="1" dirty="0" smtClean="0">
              <a:solidFill>
                <a:schemeClr val="accent6"/>
              </a:solidFill>
            </a:endParaRPr>
          </a:p>
        </p:txBody>
      </p:sp>
      <p:grpSp>
        <p:nvGrpSpPr>
          <p:cNvPr id="22" name="Group 21"/>
          <p:cNvGrpSpPr/>
          <p:nvPr/>
        </p:nvGrpSpPr>
        <p:grpSpPr>
          <a:xfrm>
            <a:off x="1631950" y="0"/>
            <a:ext cx="7008282" cy="6880499"/>
            <a:chOff x="1640397" y="0"/>
            <a:chExt cx="7009423" cy="5161213"/>
          </a:xfrm>
        </p:grpSpPr>
        <p:pic>
          <p:nvPicPr>
            <p:cNvPr id="19" name="Picture 18" descr="IMG_012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40397" y="0"/>
              <a:ext cx="7009423" cy="5161213"/>
            </a:xfrm>
            <a:prstGeom prst="rect">
              <a:avLst/>
            </a:prstGeom>
          </p:spPr>
        </p:pic>
        <p:sp>
          <p:nvSpPr>
            <p:cNvPr id="21" name="TextBox 20"/>
            <p:cNvSpPr txBox="1"/>
            <p:nvPr/>
          </p:nvSpPr>
          <p:spPr>
            <a:xfrm>
              <a:off x="7548827" y="4509869"/>
              <a:ext cx="1099889" cy="484827"/>
            </a:xfrm>
            <a:prstGeom prst="rect">
              <a:avLst/>
            </a:prstGeom>
            <a:solidFill>
              <a:schemeClr val="bg1">
                <a:alpha val="39000"/>
              </a:schemeClr>
            </a:solidFill>
          </p:spPr>
          <p:txBody>
            <a:bodyPr wrap="square" rtlCol="0">
              <a:spAutoFit/>
            </a:bodyPr>
            <a:lstStyle/>
            <a:p>
              <a:pPr algn="ctr"/>
              <a:r>
                <a:rPr lang="en-US" sz="900" dirty="0">
                  <a:solidFill>
                    <a:srgbClr val="000000"/>
                  </a:solidFill>
                </a:rPr>
                <a:t>Shaft was then rigged through the engine room into the engine</a:t>
              </a:r>
            </a:p>
          </p:txBody>
        </p:sp>
      </p:grpSp>
      <p:grpSp>
        <p:nvGrpSpPr>
          <p:cNvPr id="28" name="Group 27"/>
          <p:cNvGrpSpPr/>
          <p:nvPr/>
        </p:nvGrpSpPr>
        <p:grpSpPr>
          <a:xfrm>
            <a:off x="1631950" y="0"/>
            <a:ext cx="7008282" cy="6858000"/>
            <a:chOff x="1663700" y="0"/>
            <a:chExt cx="7008282" cy="5143500"/>
          </a:xfrm>
        </p:grpSpPr>
        <p:grpSp>
          <p:nvGrpSpPr>
            <p:cNvPr id="26" name="Group 25"/>
            <p:cNvGrpSpPr/>
            <p:nvPr/>
          </p:nvGrpSpPr>
          <p:grpSpPr>
            <a:xfrm>
              <a:off x="1663700" y="0"/>
              <a:ext cx="7008282" cy="5143500"/>
              <a:chOff x="1640418" y="0"/>
              <a:chExt cx="7008282" cy="5143500"/>
            </a:xfrm>
          </p:grpSpPr>
          <p:pic>
            <p:nvPicPr>
              <p:cNvPr id="23" name="Picture 22" descr="Maneuvering crankshaft into position.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40418" y="0"/>
                <a:ext cx="7008282" cy="5143500"/>
              </a:xfrm>
              <a:prstGeom prst="rect">
                <a:avLst/>
              </a:prstGeom>
            </p:spPr>
          </p:pic>
          <p:sp>
            <p:nvSpPr>
              <p:cNvPr id="25" name="TextBox 24"/>
              <p:cNvSpPr txBox="1"/>
              <p:nvPr/>
            </p:nvSpPr>
            <p:spPr>
              <a:xfrm>
                <a:off x="7548811" y="4081671"/>
                <a:ext cx="1099889" cy="796372"/>
              </a:xfrm>
              <a:prstGeom prst="rect">
                <a:avLst/>
              </a:prstGeom>
              <a:solidFill>
                <a:schemeClr val="bg1">
                  <a:alpha val="39000"/>
                </a:schemeClr>
              </a:solidFill>
            </p:spPr>
            <p:txBody>
              <a:bodyPr wrap="square" rtlCol="0">
                <a:spAutoFit/>
              </a:bodyPr>
              <a:lstStyle/>
              <a:p>
                <a:pPr algn="ctr"/>
                <a:r>
                  <a:rPr lang="en-US" sz="900" dirty="0">
                    <a:solidFill>
                      <a:srgbClr val="000000"/>
                    </a:solidFill>
                  </a:rPr>
                  <a:t>Crankshaft was rigged into position and the engine rebuilt, aligned and operationally tested</a:t>
                </a:r>
              </a:p>
            </p:txBody>
          </p:sp>
        </p:grpSp>
        <p:pic>
          <p:nvPicPr>
            <p:cNvPr id="27" name="Picture 26" descr="Alignment of engine and Alternator.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200" y="2904067"/>
              <a:ext cx="1631950" cy="2175933"/>
            </a:xfrm>
            <a:prstGeom prst="rect">
              <a:avLst/>
            </a:prstGeom>
          </p:spPr>
        </p:pic>
      </p:grpSp>
    </p:spTree>
    <p:extLst>
      <p:ext uri="{BB962C8B-B14F-4D97-AF65-F5344CB8AC3E}">
        <p14:creationId xmlns:p14="http://schemas.microsoft.com/office/powerpoint/2010/main" val="316037897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b="0" dirty="0" smtClean="0"/>
              <a:t>Case Study Engine </a:t>
            </a:r>
            <a:br>
              <a:rPr lang="en-US" sz="1400" b="0" dirty="0" smtClean="0"/>
            </a:br>
            <a:r>
              <a:rPr lang="en-US" sz="1800" dirty="0" err="1" smtClean="0"/>
              <a:t>Wartsila</a:t>
            </a:r>
            <a:r>
              <a:rPr lang="en-US" sz="1800" dirty="0" smtClean="0"/>
              <a:t> </a:t>
            </a:r>
            <a:r>
              <a:rPr lang="en-US" sz="1800" dirty="0"/>
              <a:t>12V46DF </a:t>
            </a:r>
            <a:r>
              <a:rPr lang="en-US" sz="1800" dirty="0" smtClean="0"/>
              <a:t/>
            </a:r>
            <a:br>
              <a:rPr lang="en-US" sz="1800" dirty="0" smtClean="0"/>
            </a:br>
            <a:r>
              <a:rPr lang="en-US" sz="1400" b="0" dirty="0"/>
              <a:t>Block Replacement</a:t>
            </a:r>
            <a:br>
              <a:rPr lang="en-US" sz="1400" b="0" dirty="0"/>
            </a:br>
            <a:endParaRPr lang="en-US" sz="1800" b="0" dirty="0"/>
          </a:p>
        </p:txBody>
      </p:sp>
      <p:sp>
        <p:nvSpPr>
          <p:cNvPr id="3" name="Content Placeholder 2"/>
          <p:cNvSpPr>
            <a:spLocks noGrp="1"/>
          </p:cNvSpPr>
          <p:nvPr>
            <p:ph type="body" sz="quarter" idx="11"/>
          </p:nvPr>
        </p:nvSpPr>
        <p:spPr>
          <a:xfrm>
            <a:off x="1771650" y="2573867"/>
            <a:ext cx="2730500" cy="4665133"/>
          </a:xfrm>
        </p:spPr>
        <p:txBody>
          <a:bodyPr/>
          <a:lstStyle/>
          <a:p>
            <a:pPr marL="177800" indent="-177800">
              <a:buFont typeface="Wingdings" pitchFamily="2" charset="2"/>
              <a:buChar char="§"/>
            </a:pPr>
            <a:r>
              <a:rPr lang="en-US" sz="1100" dirty="0">
                <a:solidFill>
                  <a:schemeClr val="accent3">
                    <a:lumMod val="40000"/>
                    <a:lumOff val="60000"/>
                  </a:schemeClr>
                </a:solidFill>
              </a:rPr>
              <a:t>Large </a:t>
            </a:r>
            <a:r>
              <a:rPr lang="en-US" sz="1100" dirty="0" smtClean="0">
                <a:solidFill>
                  <a:schemeClr val="accent3">
                    <a:lumMod val="40000"/>
                    <a:lumOff val="60000"/>
                  </a:schemeClr>
                </a:solidFill>
              </a:rPr>
              <a:t>power plant </a:t>
            </a:r>
            <a:r>
              <a:rPr lang="en-US" sz="1100" dirty="0">
                <a:solidFill>
                  <a:schemeClr val="accent3">
                    <a:lumMod val="40000"/>
                    <a:lumOff val="60000"/>
                  </a:schemeClr>
                </a:solidFill>
              </a:rPr>
              <a:t>in Bangladesh suffered major casualty </a:t>
            </a:r>
            <a:endParaRPr lang="en-US" sz="1100" dirty="0" smtClean="0">
              <a:solidFill>
                <a:schemeClr val="accent3">
                  <a:lumMod val="40000"/>
                  <a:lumOff val="60000"/>
                </a:schemeClr>
              </a:solidFill>
            </a:endParaRPr>
          </a:p>
          <a:p>
            <a:pPr marL="177800" indent="-177800">
              <a:buFont typeface="Wingdings" pitchFamily="2" charset="2"/>
              <a:buChar char="§"/>
            </a:pPr>
            <a:r>
              <a:rPr lang="en-US" sz="1100" dirty="0">
                <a:solidFill>
                  <a:schemeClr val="accent3">
                    <a:lumMod val="40000"/>
                    <a:lumOff val="60000"/>
                  </a:schemeClr>
                </a:solidFill>
              </a:rPr>
              <a:t>Insurance underwriter contacted </a:t>
            </a:r>
            <a:r>
              <a:rPr lang="en-US" sz="1100" dirty="0" err="1">
                <a:solidFill>
                  <a:schemeClr val="accent3">
                    <a:lumMod val="40000"/>
                    <a:lumOff val="60000"/>
                  </a:schemeClr>
                </a:solidFill>
              </a:rPr>
              <a:t>Goltens</a:t>
            </a:r>
            <a:r>
              <a:rPr lang="en-US" sz="1100" dirty="0">
                <a:solidFill>
                  <a:schemeClr val="accent3">
                    <a:lumMod val="40000"/>
                    <a:lumOff val="60000"/>
                  </a:schemeClr>
                </a:solidFill>
              </a:rPr>
              <a:t> to propose a </a:t>
            </a:r>
            <a:r>
              <a:rPr lang="en-US" sz="1100" dirty="0" smtClean="0">
                <a:solidFill>
                  <a:schemeClr val="accent3">
                    <a:lumMod val="40000"/>
                    <a:lumOff val="60000"/>
                  </a:schemeClr>
                </a:solidFill>
              </a:rPr>
              <a:t>repair</a:t>
            </a:r>
          </a:p>
          <a:p>
            <a:pPr marL="177800" indent="-177800">
              <a:buFont typeface="Wingdings" pitchFamily="2" charset="2"/>
              <a:buChar char="§"/>
            </a:pPr>
            <a:r>
              <a:rPr lang="en-US" sz="1100" dirty="0" smtClean="0">
                <a:solidFill>
                  <a:schemeClr val="accent3">
                    <a:lumMod val="40000"/>
                    <a:lumOff val="60000"/>
                  </a:schemeClr>
                </a:solidFill>
              </a:rPr>
              <a:t>Suitable </a:t>
            </a:r>
            <a:r>
              <a:rPr lang="en-US" sz="1100" dirty="0">
                <a:solidFill>
                  <a:schemeClr val="accent3">
                    <a:lumMod val="40000"/>
                    <a:lumOff val="60000"/>
                  </a:schemeClr>
                </a:solidFill>
              </a:rPr>
              <a:t>used block in Philippines </a:t>
            </a:r>
            <a:r>
              <a:rPr lang="en-US" sz="1100" dirty="0" smtClean="0">
                <a:solidFill>
                  <a:schemeClr val="accent3">
                    <a:lumMod val="40000"/>
                    <a:lumOff val="60000"/>
                  </a:schemeClr>
                </a:solidFill>
              </a:rPr>
              <a:t>was </a:t>
            </a:r>
            <a:r>
              <a:rPr lang="en-US" sz="1100" dirty="0">
                <a:solidFill>
                  <a:schemeClr val="accent3">
                    <a:lumMod val="40000"/>
                    <a:lumOff val="60000"/>
                  </a:schemeClr>
                </a:solidFill>
              </a:rPr>
              <a:t>overhauled and converted to DF at fraction of the cost of new</a:t>
            </a:r>
          </a:p>
          <a:p>
            <a:pPr marL="0" indent="0">
              <a:buNone/>
            </a:pPr>
            <a:endParaRPr lang="en-US" sz="1100" dirty="0" smtClean="0">
              <a:solidFill>
                <a:schemeClr val="accent3">
                  <a:lumMod val="40000"/>
                  <a:lumOff val="60000"/>
                </a:schemeClr>
              </a:solidFill>
            </a:endParaRPr>
          </a:p>
        </p:txBody>
      </p:sp>
      <p:pic>
        <p:nvPicPr>
          <p:cNvPr id="27" name="Picture 26" descr="removal of damaged block.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12457" r="853"/>
          <a:stretch/>
        </p:blipFill>
        <p:spPr>
          <a:xfrm>
            <a:off x="4544483" y="0"/>
            <a:ext cx="4110567" cy="6858000"/>
          </a:xfrm>
          <a:prstGeom prst="rect">
            <a:avLst/>
          </a:prstGeom>
        </p:spPr>
      </p:pic>
      <p:sp>
        <p:nvSpPr>
          <p:cNvPr id="40" name="TextBox 39"/>
          <p:cNvSpPr txBox="1"/>
          <p:nvPr/>
        </p:nvSpPr>
        <p:spPr>
          <a:xfrm>
            <a:off x="7325783" y="1"/>
            <a:ext cx="1331383" cy="1200329"/>
          </a:xfrm>
          <a:prstGeom prst="rect">
            <a:avLst/>
          </a:prstGeom>
          <a:solidFill>
            <a:schemeClr val="bg1">
              <a:alpha val="39000"/>
            </a:schemeClr>
          </a:solidFill>
        </p:spPr>
        <p:txBody>
          <a:bodyPr wrap="square" rtlCol="0">
            <a:spAutoFit/>
          </a:bodyPr>
          <a:lstStyle/>
          <a:p>
            <a:pPr algn="ctr"/>
            <a:r>
              <a:rPr lang="en-US" sz="900" dirty="0">
                <a:solidFill>
                  <a:srgbClr val="000000"/>
                </a:solidFill>
              </a:rPr>
              <a:t>The damaged block was removed from the </a:t>
            </a:r>
            <a:r>
              <a:rPr lang="en-US" sz="900" dirty="0" smtClean="0">
                <a:solidFill>
                  <a:srgbClr val="000000"/>
                </a:solidFill>
              </a:rPr>
              <a:t>power house </a:t>
            </a:r>
            <a:r>
              <a:rPr lang="en-US" sz="900" dirty="0">
                <a:solidFill>
                  <a:srgbClr val="000000"/>
                </a:solidFill>
              </a:rPr>
              <a:t>in Bangladesh and the new block was installed, engine reassembled and put into service</a:t>
            </a:r>
          </a:p>
        </p:txBody>
      </p:sp>
    </p:spTree>
    <p:extLst>
      <p:ext uri="{BB962C8B-B14F-4D97-AF65-F5344CB8AC3E}">
        <p14:creationId xmlns:p14="http://schemas.microsoft.com/office/powerpoint/2010/main" val="4069025709"/>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663700" y="1"/>
            <a:ext cx="6993466" cy="6856951"/>
            <a:chOff x="1663700" y="0"/>
            <a:chExt cx="6993466" cy="5142713"/>
          </a:xfrm>
        </p:grpSpPr>
        <p:pic>
          <p:nvPicPr>
            <p:cNvPr id="18" name="Picture 17" descr="80tonne10.jpg"/>
            <p:cNvPicPr>
              <a:picLocks noChangeAspect="1"/>
            </p:cNvPicPr>
            <p:nvPr/>
          </p:nvPicPr>
          <p:blipFill rotWithShape="1">
            <a:blip r:embed="rId3" cstate="print">
              <a:extLst>
                <a:ext uri="{28A0092B-C50C-407E-A947-70E740481C1C}">
                  <a14:useLocalDpi xmlns:a14="http://schemas.microsoft.com/office/drawing/2010/main"/>
                </a:ext>
              </a:extLst>
            </a:blip>
            <a:srcRect l="2420" r="9833"/>
            <a:stretch/>
          </p:blipFill>
          <p:spPr>
            <a:xfrm>
              <a:off x="1663700" y="0"/>
              <a:ext cx="6984999" cy="5142713"/>
            </a:xfrm>
            <a:prstGeom prst="rect">
              <a:avLst/>
            </a:prstGeom>
          </p:spPr>
        </p:pic>
        <p:sp>
          <p:nvSpPr>
            <p:cNvPr id="19" name="TextBox 18"/>
            <p:cNvSpPr txBox="1"/>
            <p:nvPr/>
          </p:nvSpPr>
          <p:spPr>
            <a:xfrm>
              <a:off x="7325783" y="0"/>
              <a:ext cx="1331383" cy="1004121"/>
            </a:xfrm>
            <a:prstGeom prst="rect">
              <a:avLst/>
            </a:prstGeom>
            <a:solidFill>
              <a:schemeClr val="bg1">
                <a:alpha val="39000"/>
              </a:schemeClr>
            </a:solidFill>
          </p:spPr>
          <p:txBody>
            <a:bodyPr wrap="square" rtlCol="0">
              <a:spAutoFit/>
            </a:bodyPr>
            <a:lstStyle/>
            <a:p>
              <a:pPr algn="ctr"/>
              <a:r>
                <a:rPr lang="en-US" sz="900" dirty="0" err="1">
                  <a:solidFill>
                    <a:srgbClr val="000000"/>
                  </a:solidFill>
                </a:rPr>
                <a:t>Goltens</a:t>
              </a:r>
              <a:r>
                <a:rPr lang="en-US" sz="900" dirty="0">
                  <a:solidFill>
                    <a:srgbClr val="000000"/>
                  </a:solidFill>
                </a:rPr>
                <a:t> located a replacement block in Philippines and completed disassembly and transport to </a:t>
              </a:r>
              <a:r>
                <a:rPr lang="en-US" sz="900" dirty="0" err="1">
                  <a:solidFill>
                    <a:srgbClr val="000000"/>
                  </a:solidFill>
                </a:rPr>
                <a:t>Goltens</a:t>
              </a:r>
              <a:r>
                <a:rPr lang="en-US" sz="900" dirty="0">
                  <a:solidFill>
                    <a:srgbClr val="000000"/>
                  </a:solidFill>
                </a:rPr>
                <a:t> Singapore for reconditioning and conversion</a:t>
              </a:r>
            </a:p>
          </p:txBody>
        </p:sp>
      </p:grpSp>
      <p:grpSp>
        <p:nvGrpSpPr>
          <p:cNvPr id="22" name="Group 21"/>
          <p:cNvGrpSpPr/>
          <p:nvPr/>
        </p:nvGrpSpPr>
        <p:grpSpPr>
          <a:xfrm>
            <a:off x="1663701" y="0"/>
            <a:ext cx="6996297" cy="6858000"/>
            <a:chOff x="1663700" y="0"/>
            <a:chExt cx="6996297" cy="5143500"/>
          </a:xfrm>
        </p:grpSpPr>
        <p:pic>
          <p:nvPicPr>
            <p:cNvPr id="4" name="Picture 3" descr="HARIPUR (1).jpg"/>
            <p:cNvPicPr>
              <a:picLocks noChangeAspect="1"/>
            </p:cNvPicPr>
            <p:nvPr/>
          </p:nvPicPr>
          <p:blipFill rotWithShape="1">
            <a:blip r:embed="rId4">
              <a:extLst>
                <a:ext uri="{28A0092B-C50C-407E-A947-70E740481C1C}">
                  <a14:useLocalDpi xmlns:a14="http://schemas.microsoft.com/office/drawing/2010/main"/>
                </a:ext>
              </a:extLst>
            </a:blip>
            <a:srcRect l="4147"/>
            <a:stretch/>
          </p:blipFill>
          <p:spPr>
            <a:xfrm>
              <a:off x="1663700" y="0"/>
              <a:ext cx="6996297" cy="5143500"/>
            </a:xfrm>
            <a:prstGeom prst="rect">
              <a:avLst/>
            </a:prstGeom>
          </p:spPr>
        </p:pic>
        <p:sp>
          <p:nvSpPr>
            <p:cNvPr id="21" name="TextBox 20"/>
            <p:cNvSpPr txBox="1"/>
            <p:nvPr/>
          </p:nvSpPr>
          <p:spPr>
            <a:xfrm>
              <a:off x="7327900" y="0"/>
              <a:ext cx="1331383" cy="692498"/>
            </a:xfrm>
            <a:prstGeom prst="rect">
              <a:avLst/>
            </a:prstGeom>
            <a:solidFill>
              <a:schemeClr val="bg1">
                <a:alpha val="39000"/>
              </a:schemeClr>
            </a:solidFill>
          </p:spPr>
          <p:txBody>
            <a:bodyPr wrap="square" rtlCol="0">
              <a:spAutoFit/>
            </a:bodyPr>
            <a:lstStyle/>
            <a:p>
              <a:pPr algn="ctr"/>
              <a:r>
                <a:rPr lang="en-US" sz="900" dirty="0" err="1">
                  <a:solidFill>
                    <a:srgbClr val="000000"/>
                  </a:solidFill>
                </a:rPr>
                <a:t>Goltens</a:t>
              </a:r>
              <a:r>
                <a:rPr lang="en-US" sz="900" dirty="0">
                  <a:solidFill>
                    <a:srgbClr val="000000"/>
                  </a:solidFill>
                </a:rPr>
                <a:t> completely overhauled the block, performed in-situ machining to convert from HFO to GAS and MDO</a:t>
              </a:r>
            </a:p>
          </p:txBody>
        </p:sp>
      </p:grpSp>
      <p:pic>
        <p:nvPicPr>
          <p:cNvPr id="14" name="Picture 13" descr="Side by Side old and new.jpg"/>
          <p:cNvPicPr>
            <a:picLocks noChangeAspect="1"/>
          </p:cNvPicPr>
          <p:nvPr/>
        </p:nvPicPr>
        <p:blipFill rotWithShape="1">
          <a:blip r:embed="rId5">
            <a:extLst>
              <a:ext uri="{28A0092B-C50C-407E-A947-70E740481C1C}">
                <a14:useLocalDpi xmlns:a14="http://schemas.microsoft.com/office/drawing/2010/main"/>
              </a:ext>
            </a:extLst>
          </a:blip>
          <a:srcRect l="5649" r="2517"/>
          <a:stretch/>
        </p:blipFill>
        <p:spPr>
          <a:xfrm>
            <a:off x="1663701" y="0"/>
            <a:ext cx="6997699" cy="6858000"/>
          </a:xfrm>
          <a:prstGeom prst="rect">
            <a:avLst/>
          </a:prstGeom>
        </p:spPr>
      </p:pic>
      <p:pic>
        <p:nvPicPr>
          <p:cNvPr id="23" name="Picture 22" descr="HARIPUR (2).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09480" y="50800"/>
            <a:ext cx="3988391" cy="3572933"/>
          </a:xfrm>
          <a:prstGeom prst="rect">
            <a:avLst/>
          </a:prstGeom>
        </p:spPr>
      </p:pic>
    </p:spTree>
    <p:extLst>
      <p:ext uri="{BB962C8B-B14F-4D97-AF65-F5344CB8AC3E}">
        <p14:creationId xmlns:p14="http://schemas.microsoft.com/office/powerpoint/2010/main" val="20153064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Alternate </a:t>
            </a:r>
            <a:r>
              <a:rPr lang="en-US" dirty="0"/>
              <a:t>Sources for Parts</a:t>
            </a:r>
          </a:p>
        </p:txBody>
      </p:sp>
      <p:sp>
        <p:nvSpPr>
          <p:cNvPr id="4" name="Text Placeholder 3"/>
          <p:cNvSpPr>
            <a:spLocks noGrp="1"/>
          </p:cNvSpPr>
          <p:nvPr>
            <p:ph type="body" sz="quarter" idx="11"/>
          </p:nvPr>
        </p:nvSpPr>
        <p:spPr>
          <a:xfrm>
            <a:off x="4832350" y="2286000"/>
            <a:ext cx="3517900" cy="3471333"/>
          </a:xfrm>
        </p:spPr>
        <p:txBody>
          <a:bodyPr/>
          <a:lstStyle/>
          <a:p>
            <a:r>
              <a:rPr lang="en-US" dirty="0" smtClean="0"/>
              <a:t>Second hand, </a:t>
            </a:r>
            <a:r>
              <a:rPr lang="en-US" dirty="0"/>
              <a:t>class stamped components</a:t>
            </a:r>
            <a:endParaRPr lang="en-US" dirty="0" smtClean="0"/>
          </a:p>
          <a:p>
            <a:pPr lvl="1"/>
            <a:r>
              <a:rPr lang="en-US" dirty="0"/>
              <a:t>Crankshafts</a:t>
            </a:r>
          </a:p>
          <a:p>
            <a:pPr lvl="1"/>
            <a:r>
              <a:rPr lang="en-US" dirty="0"/>
              <a:t>Blocks</a:t>
            </a:r>
          </a:p>
          <a:p>
            <a:pPr lvl="1"/>
            <a:r>
              <a:rPr lang="en-US" dirty="0" smtClean="0"/>
              <a:t>Bedplates</a:t>
            </a:r>
          </a:p>
          <a:p>
            <a:r>
              <a:rPr lang="en-US" dirty="0" smtClean="0"/>
              <a:t>High quality replacement parts</a:t>
            </a:r>
          </a:p>
          <a:p>
            <a:pPr lvl="1"/>
            <a:r>
              <a:rPr lang="en-US" dirty="0"/>
              <a:t>Pistons</a:t>
            </a:r>
          </a:p>
          <a:p>
            <a:pPr lvl="1"/>
            <a:r>
              <a:rPr lang="en-US" dirty="0"/>
              <a:t>Con Rods</a:t>
            </a:r>
          </a:p>
          <a:p>
            <a:pPr lvl="1"/>
            <a:r>
              <a:rPr lang="en-US" dirty="0"/>
              <a:t>Bearings</a:t>
            </a:r>
          </a:p>
          <a:p>
            <a:pPr lvl="1"/>
            <a:r>
              <a:rPr lang="en-US" dirty="0"/>
              <a:t>Other repair parts</a:t>
            </a:r>
          </a:p>
          <a:p>
            <a:endParaRPr lang="en-US" dirty="0"/>
          </a:p>
        </p:txBody>
      </p:sp>
    </p:spTree>
    <p:extLst>
      <p:ext uri="{BB962C8B-B14F-4D97-AF65-F5344CB8AC3E}">
        <p14:creationId xmlns:p14="http://schemas.microsoft.com/office/powerpoint/2010/main" val="931119143"/>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Warranty</a:t>
            </a:r>
            <a:endParaRPr lang="en-US" dirty="0"/>
          </a:p>
        </p:txBody>
      </p:sp>
      <p:sp>
        <p:nvSpPr>
          <p:cNvPr id="4" name="Text Placeholder 3"/>
          <p:cNvSpPr>
            <a:spLocks noGrp="1"/>
          </p:cNvSpPr>
          <p:nvPr>
            <p:ph type="body" sz="quarter" idx="11"/>
          </p:nvPr>
        </p:nvSpPr>
        <p:spPr>
          <a:xfrm>
            <a:off x="4832350" y="2286000"/>
            <a:ext cx="3517900" cy="3471333"/>
          </a:xfrm>
        </p:spPr>
        <p:txBody>
          <a:bodyPr/>
          <a:lstStyle/>
          <a:p>
            <a:r>
              <a:rPr lang="en-US" dirty="0" err="1"/>
              <a:t>Goltens</a:t>
            </a:r>
            <a:r>
              <a:rPr lang="en-US" dirty="0"/>
              <a:t> is fully insured with a $20M Marine General Liability policy that covers consequential damages resulting from our work</a:t>
            </a:r>
          </a:p>
        </p:txBody>
      </p:sp>
      <p:sp>
        <p:nvSpPr>
          <p:cNvPr id="5" name="Title 1"/>
          <p:cNvSpPr txBox="1">
            <a:spLocks/>
          </p:cNvSpPr>
          <p:nvPr/>
        </p:nvSpPr>
        <p:spPr bwMode="auto">
          <a:xfrm>
            <a:off x="4746626" y="1016000"/>
            <a:ext cx="2555875" cy="1490133"/>
          </a:xfrm>
          <a:prstGeom prst="rect">
            <a:avLst/>
          </a:prstGeom>
          <a:noFill/>
          <a:ln w="9525">
            <a:noFill/>
            <a:miter lim="800000"/>
            <a:headEnd/>
            <a:tailEnd/>
          </a:ln>
        </p:spPr>
        <p:txBody>
          <a:bodyPr vert="horz" wrap="square" lIns="0" tIns="46755" rIns="93510" bIns="46755" numCol="1" anchor="t" anchorCtr="0" compatLnSpc="1">
            <a:prstTxWarp prst="textNoShape">
              <a:avLst/>
            </a:prstTxWarp>
          </a:bodyPr>
          <a:lstStyle>
            <a:lvl1pPr algn="l" defTabSz="466725" rtl="0" fontAlgn="base">
              <a:spcBef>
                <a:spcPct val="0"/>
              </a:spcBef>
              <a:spcAft>
                <a:spcPct val="0"/>
              </a:spcAft>
              <a:defRPr sz="2000" b="1" kern="1200">
                <a:solidFill>
                  <a:srgbClr val="FFFFFF"/>
                </a:solidFill>
                <a:latin typeface="Arial Bold"/>
                <a:ea typeface="ＭＳ Ｐゴシック" pitchFamily="34" charset="-128"/>
                <a:cs typeface="Arial Bold"/>
              </a:defRPr>
            </a:lvl1pPr>
            <a:lvl2pPr algn="l" defTabSz="466725" rtl="0" fontAlgn="base">
              <a:spcBef>
                <a:spcPct val="0"/>
              </a:spcBef>
              <a:spcAft>
                <a:spcPct val="0"/>
              </a:spcAft>
              <a:defRPr sz="2000" b="1">
                <a:solidFill>
                  <a:schemeClr val="accent1"/>
                </a:solidFill>
                <a:latin typeface="Arial Bold" charset="0"/>
                <a:ea typeface="ＭＳ Ｐゴシック" pitchFamily="34" charset="-128"/>
              </a:defRPr>
            </a:lvl2pPr>
            <a:lvl3pPr algn="l" defTabSz="466725" rtl="0" fontAlgn="base">
              <a:spcBef>
                <a:spcPct val="0"/>
              </a:spcBef>
              <a:spcAft>
                <a:spcPct val="0"/>
              </a:spcAft>
              <a:defRPr sz="2000" b="1">
                <a:solidFill>
                  <a:schemeClr val="accent1"/>
                </a:solidFill>
                <a:latin typeface="Arial Bold" charset="0"/>
                <a:ea typeface="ＭＳ Ｐゴシック" pitchFamily="34" charset="-128"/>
              </a:defRPr>
            </a:lvl3pPr>
            <a:lvl4pPr algn="l" defTabSz="466725" rtl="0" fontAlgn="base">
              <a:spcBef>
                <a:spcPct val="0"/>
              </a:spcBef>
              <a:spcAft>
                <a:spcPct val="0"/>
              </a:spcAft>
              <a:defRPr sz="2000" b="1">
                <a:solidFill>
                  <a:schemeClr val="accent1"/>
                </a:solidFill>
                <a:latin typeface="Arial Bold" charset="0"/>
                <a:ea typeface="ＭＳ Ｐゴシック" pitchFamily="34" charset="-128"/>
              </a:defRPr>
            </a:lvl4pPr>
            <a:lvl5pPr algn="l" defTabSz="466725" rtl="0" fontAlgn="base">
              <a:spcBef>
                <a:spcPct val="0"/>
              </a:spcBef>
              <a:spcAft>
                <a:spcPct val="0"/>
              </a:spcAft>
              <a:defRPr sz="2000" b="1">
                <a:solidFill>
                  <a:schemeClr val="accent1"/>
                </a:solidFill>
                <a:latin typeface="Arial Bold" charset="0"/>
                <a:ea typeface="ＭＳ Ｐゴシック" pitchFamily="34" charset="-128"/>
              </a:defRPr>
            </a:lvl5pPr>
            <a:lvl6pPr marL="457200" algn="l" defTabSz="466725" rtl="0" fontAlgn="base">
              <a:spcBef>
                <a:spcPct val="0"/>
              </a:spcBef>
              <a:spcAft>
                <a:spcPct val="0"/>
              </a:spcAft>
              <a:defRPr sz="2000" b="1">
                <a:solidFill>
                  <a:schemeClr val="accent1"/>
                </a:solidFill>
                <a:latin typeface="Arial Bold" charset="0"/>
                <a:ea typeface="ＭＳ Ｐゴシック" pitchFamily="34" charset="-128"/>
              </a:defRPr>
            </a:lvl6pPr>
            <a:lvl7pPr marL="914400" algn="l" defTabSz="466725" rtl="0" fontAlgn="base">
              <a:spcBef>
                <a:spcPct val="0"/>
              </a:spcBef>
              <a:spcAft>
                <a:spcPct val="0"/>
              </a:spcAft>
              <a:defRPr sz="2000" b="1">
                <a:solidFill>
                  <a:schemeClr val="accent1"/>
                </a:solidFill>
                <a:latin typeface="Arial Bold" charset="0"/>
                <a:ea typeface="ＭＳ Ｐゴシック" pitchFamily="34" charset="-128"/>
              </a:defRPr>
            </a:lvl7pPr>
            <a:lvl8pPr marL="1371600" algn="l" defTabSz="466725" rtl="0" fontAlgn="base">
              <a:spcBef>
                <a:spcPct val="0"/>
              </a:spcBef>
              <a:spcAft>
                <a:spcPct val="0"/>
              </a:spcAft>
              <a:defRPr sz="2000" b="1">
                <a:solidFill>
                  <a:schemeClr val="accent1"/>
                </a:solidFill>
                <a:latin typeface="Arial Bold" charset="0"/>
                <a:ea typeface="ＭＳ Ｐゴシック" pitchFamily="34" charset="-128"/>
              </a:defRPr>
            </a:lvl8pPr>
            <a:lvl9pPr marL="1828800" algn="l" defTabSz="466725" rtl="0" fontAlgn="base">
              <a:spcBef>
                <a:spcPct val="0"/>
              </a:spcBef>
              <a:spcAft>
                <a:spcPct val="0"/>
              </a:spcAft>
              <a:defRPr sz="2000" b="1">
                <a:solidFill>
                  <a:schemeClr val="accent1"/>
                </a:solidFill>
                <a:latin typeface="Arial Bold" charset="0"/>
                <a:ea typeface="ＭＳ Ｐゴシック" pitchFamily="34" charset="-128"/>
              </a:defRPr>
            </a:lvl9pPr>
          </a:lstStyle>
          <a:p>
            <a:r>
              <a:rPr lang="en-US" dirty="0" smtClean="0"/>
              <a:t>Insurance</a:t>
            </a:r>
            <a:endParaRPr lang="en-US" dirty="0"/>
          </a:p>
        </p:txBody>
      </p:sp>
      <p:sp>
        <p:nvSpPr>
          <p:cNvPr id="6" name="Text Placeholder 3"/>
          <p:cNvSpPr txBox="1">
            <a:spLocks/>
          </p:cNvSpPr>
          <p:nvPr/>
        </p:nvSpPr>
        <p:spPr bwMode="auto">
          <a:xfrm>
            <a:off x="1822450" y="2286000"/>
            <a:ext cx="2609850" cy="3471333"/>
          </a:xfrm>
          <a:prstGeom prst="rect">
            <a:avLst/>
          </a:prstGeom>
          <a:noFill/>
          <a:ln w="9525">
            <a:noFill/>
            <a:miter lim="800000"/>
            <a:headEnd/>
            <a:tailEnd/>
          </a:ln>
        </p:spPr>
        <p:txBody>
          <a:bodyPr vert="horz" wrap="square" lIns="0" tIns="46755" rIns="93510" bIns="46755" numCol="1" anchor="t" anchorCtr="0" compatLnSpc="1">
            <a:prstTxWarp prst="textNoShape">
              <a:avLst/>
            </a:prstTxWarp>
          </a:bodyPr>
          <a:lstStyle>
            <a:lvl1pPr marL="349250" indent="-349250" algn="l" defTabSz="466725" rtl="0" fontAlgn="base">
              <a:spcBef>
                <a:spcPct val="20000"/>
              </a:spcBef>
              <a:spcAft>
                <a:spcPct val="0"/>
              </a:spcAft>
              <a:buClr>
                <a:schemeClr val="accent3">
                  <a:lumMod val="40000"/>
                  <a:lumOff val="60000"/>
                </a:schemeClr>
              </a:buClr>
              <a:buFont typeface="Lucida Grande" charset="0"/>
              <a:buChar char="◼"/>
              <a:defRPr sz="1600" kern="1200">
                <a:solidFill>
                  <a:srgbClr val="FFFFFF"/>
                </a:solidFill>
                <a:latin typeface="Arial Bold"/>
                <a:ea typeface="ＭＳ Ｐゴシック" pitchFamily="34" charset="-128"/>
                <a:cs typeface="Arial Bold"/>
              </a:defRPr>
            </a:lvl1pPr>
            <a:lvl2pPr marL="758825" indent="-292100" algn="l" defTabSz="466725" rtl="0" fontAlgn="base">
              <a:spcBef>
                <a:spcPct val="20000"/>
              </a:spcBef>
              <a:spcAft>
                <a:spcPct val="0"/>
              </a:spcAft>
              <a:buClr>
                <a:schemeClr val="accent3">
                  <a:lumMod val="40000"/>
                  <a:lumOff val="60000"/>
                </a:schemeClr>
              </a:buClr>
              <a:buFont typeface="Arial" pitchFamily="34" charset="0"/>
              <a:buChar char="–"/>
              <a:defRPr sz="1200" kern="1200">
                <a:solidFill>
                  <a:srgbClr val="FFFFFF"/>
                </a:solidFill>
                <a:latin typeface="Arial Bold"/>
                <a:ea typeface="ＭＳ Ｐゴシック" pitchFamily="34" charset="-128"/>
                <a:cs typeface="Arial Bold"/>
              </a:defRPr>
            </a:lvl2pPr>
            <a:lvl3pPr marL="1168400" indent="-233363" algn="l" defTabSz="466725" rtl="0" fontAlgn="base">
              <a:spcBef>
                <a:spcPct val="20000"/>
              </a:spcBef>
              <a:spcAft>
                <a:spcPct val="0"/>
              </a:spcAft>
              <a:buClr>
                <a:schemeClr val="accent3">
                  <a:lumMod val="40000"/>
                  <a:lumOff val="60000"/>
                </a:schemeClr>
              </a:buClr>
              <a:buFont typeface="Arial" pitchFamily="34" charset="0"/>
              <a:buChar char="•"/>
              <a:defRPr sz="1200" kern="1200">
                <a:solidFill>
                  <a:srgbClr val="FFFFFF"/>
                </a:solidFill>
                <a:latin typeface="Arial Bold"/>
                <a:ea typeface="ＭＳ Ｐゴシック" pitchFamily="34" charset="-128"/>
                <a:cs typeface="Arial Bold"/>
              </a:defRPr>
            </a:lvl3pPr>
            <a:lvl4pPr marL="1635125" indent="-233363" algn="l" defTabSz="466725" rtl="0" fontAlgn="base">
              <a:spcBef>
                <a:spcPct val="20000"/>
              </a:spcBef>
              <a:spcAft>
                <a:spcPct val="0"/>
              </a:spcAft>
              <a:buClr>
                <a:schemeClr val="accent3">
                  <a:lumMod val="40000"/>
                  <a:lumOff val="60000"/>
                </a:schemeClr>
              </a:buClr>
              <a:buFont typeface="Arial" pitchFamily="34" charset="0"/>
              <a:buChar char="–"/>
              <a:defRPr sz="1100" kern="1200">
                <a:solidFill>
                  <a:srgbClr val="FFFFFF"/>
                </a:solidFill>
                <a:latin typeface="Arial Bold"/>
                <a:ea typeface="ＭＳ Ｐゴシック" pitchFamily="34" charset="-128"/>
                <a:cs typeface="Arial Bold"/>
              </a:defRPr>
            </a:lvl4pPr>
            <a:lvl5pPr marL="2103438" indent="-233363" algn="l" defTabSz="466725" rtl="0" fontAlgn="base">
              <a:spcBef>
                <a:spcPct val="20000"/>
              </a:spcBef>
              <a:spcAft>
                <a:spcPct val="0"/>
              </a:spcAft>
              <a:buClr>
                <a:schemeClr val="accent3">
                  <a:lumMod val="40000"/>
                  <a:lumOff val="60000"/>
                </a:schemeClr>
              </a:buClr>
              <a:buFont typeface="Arial" pitchFamily="34" charset="0"/>
              <a:buChar char="»"/>
              <a:defRPr sz="1100" kern="1200">
                <a:solidFill>
                  <a:srgbClr val="FFFFFF"/>
                </a:solidFill>
                <a:latin typeface="Arial Bold"/>
                <a:ea typeface="ＭＳ Ｐゴシック" pitchFamily="34" charset="-128"/>
                <a:cs typeface="Arial Bold"/>
              </a:defRPr>
            </a:lvl5pPr>
            <a:lvl6pPr marL="2571531" indent="-233776" algn="l" defTabSz="467551" rtl="0" eaLnBrk="1" latinLnBrk="0" hangingPunct="1">
              <a:spcBef>
                <a:spcPct val="20000"/>
              </a:spcBef>
              <a:buFont typeface="Arial"/>
              <a:buChar char="•"/>
              <a:defRPr sz="2000" kern="1200">
                <a:solidFill>
                  <a:schemeClr val="tx1"/>
                </a:solidFill>
                <a:latin typeface="+mn-lt"/>
                <a:ea typeface="+mn-ea"/>
                <a:cs typeface="+mn-cs"/>
              </a:defRPr>
            </a:lvl6pPr>
            <a:lvl7pPr marL="3039082" indent="-233776" algn="l" defTabSz="467551" rtl="0" eaLnBrk="1" latinLnBrk="0" hangingPunct="1">
              <a:spcBef>
                <a:spcPct val="20000"/>
              </a:spcBef>
              <a:buFont typeface="Arial"/>
              <a:buChar char="•"/>
              <a:defRPr sz="2000" kern="1200">
                <a:solidFill>
                  <a:schemeClr val="tx1"/>
                </a:solidFill>
                <a:latin typeface="+mn-lt"/>
                <a:ea typeface="+mn-ea"/>
                <a:cs typeface="+mn-cs"/>
              </a:defRPr>
            </a:lvl7pPr>
            <a:lvl8pPr marL="3506633" indent="-233776" algn="l" defTabSz="467551" rtl="0" eaLnBrk="1" latinLnBrk="0" hangingPunct="1">
              <a:spcBef>
                <a:spcPct val="20000"/>
              </a:spcBef>
              <a:buFont typeface="Arial"/>
              <a:buChar char="•"/>
              <a:defRPr sz="2000" kern="1200">
                <a:solidFill>
                  <a:schemeClr val="tx1"/>
                </a:solidFill>
                <a:latin typeface="+mn-lt"/>
                <a:ea typeface="+mn-ea"/>
                <a:cs typeface="+mn-cs"/>
              </a:defRPr>
            </a:lvl8pPr>
            <a:lvl9pPr marL="3974184" indent="-233776" algn="l" defTabSz="467551"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err="1"/>
              <a:t>Goltens</a:t>
            </a:r>
            <a:r>
              <a:rPr lang="en-US" sz="1400" dirty="0"/>
              <a:t> will match the warranty provided by the </a:t>
            </a:r>
            <a:r>
              <a:rPr lang="en-US" sz="1400" dirty="0" smtClean="0"/>
              <a:t>engine manufacturer parts and services</a:t>
            </a:r>
          </a:p>
          <a:p>
            <a:r>
              <a:rPr lang="en-US" sz="1400" dirty="0" err="1"/>
              <a:t>Goltens</a:t>
            </a:r>
            <a:r>
              <a:rPr lang="en-US" sz="1400" dirty="0"/>
              <a:t> will provide the same warranty for its repairs whether the maker or </a:t>
            </a:r>
            <a:r>
              <a:rPr lang="en-US" sz="1400" dirty="0" err="1"/>
              <a:t>Goltens</a:t>
            </a:r>
            <a:r>
              <a:rPr lang="en-US" sz="1400" dirty="0"/>
              <a:t> </a:t>
            </a:r>
            <a:r>
              <a:rPr lang="en-US" sz="1400" dirty="0" smtClean="0"/>
              <a:t>supplies </a:t>
            </a:r>
            <a:r>
              <a:rPr lang="en-US" sz="1400" dirty="0"/>
              <a:t>the </a:t>
            </a:r>
            <a:r>
              <a:rPr lang="en-US" sz="1400" dirty="0" smtClean="0"/>
              <a:t>spares</a:t>
            </a:r>
            <a:endParaRPr lang="en-US" sz="1400" dirty="0"/>
          </a:p>
        </p:txBody>
      </p:sp>
    </p:spTree>
    <p:extLst>
      <p:ext uri="{BB962C8B-B14F-4D97-AF65-F5344CB8AC3E}">
        <p14:creationId xmlns:p14="http://schemas.microsoft.com/office/powerpoint/2010/main" val="941638510"/>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Conclusions/Questions	</a:t>
            </a:r>
            <a:endParaRPr lang="en-US" dirty="0"/>
          </a:p>
        </p:txBody>
      </p:sp>
      <p:sp>
        <p:nvSpPr>
          <p:cNvPr id="3" name="Content Placeholder 2"/>
          <p:cNvSpPr>
            <a:spLocks noGrp="1"/>
          </p:cNvSpPr>
          <p:nvPr>
            <p:ph idx="1"/>
          </p:nvPr>
        </p:nvSpPr>
        <p:spPr>
          <a:xfrm>
            <a:off x="2143126" y="1206501"/>
            <a:ext cx="6564313" cy="4451351"/>
          </a:xfrm>
        </p:spPr>
        <p:txBody>
          <a:bodyPr/>
          <a:lstStyle/>
          <a:p>
            <a:pPr>
              <a:buFont typeface="Wingdings" pitchFamily="2" charset="2"/>
              <a:buChar char="§"/>
            </a:pPr>
            <a:r>
              <a:rPr lang="en-US" sz="1800" dirty="0" err="1" smtClean="0"/>
              <a:t>Goltens</a:t>
            </a:r>
            <a:r>
              <a:rPr lang="en-US" sz="1800" dirty="0" smtClean="0"/>
              <a:t> is eager to work with insurance underwriters to continue to provide viable repair alternatives in casualty restoration. </a:t>
            </a:r>
          </a:p>
          <a:p>
            <a:pPr>
              <a:buFont typeface="Wingdings" pitchFamily="2" charset="2"/>
              <a:buChar char="§"/>
            </a:pPr>
            <a:r>
              <a:rPr lang="en-US" sz="1800" dirty="0" smtClean="0"/>
              <a:t>Cost effective alternatives are available in many cases for repairs and parts but second opinions are not always pursued.</a:t>
            </a:r>
          </a:p>
          <a:p>
            <a:pPr lvl="1">
              <a:buFont typeface="Wingdings" pitchFamily="2" charset="2"/>
              <a:buChar char="§"/>
            </a:pPr>
            <a:endParaRPr lang="en-US" sz="1400" dirty="0" smtClean="0"/>
          </a:p>
          <a:p>
            <a:pPr lvl="1">
              <a:buFont typeface="Wingdings" pitchFamily="2" charset="2"/>
              <a:buChar char="§"/>
            </a:pPr>
            <a:endParaRPr lang="en-US" sz="1400" dirty="0" smtClean="0"/>
          </a:p>
          <a:p>
            <a:pPr marL="0" indent="0">
              <a:buNone/>
            </a:pPr>
            <a:endParaRPr lang="en-US" sz="1800" dirty="0" smtClean="0"/>
          </a:p>
          <a:p>
            <a:pPr lvl="1">
              <a:buNone/>
            </a:pPr>
            <a:endParaRPr lang="en-US" sz="1200" dirty="0"/>
          </a:p>
        </p:txBody>
      </p:sp>
    </p:spTree>
    <p:extLst>
      <p:ext uri="{BB962C8B-B14F-4D97-AF65-F5344CB8AC3E}">
        <p14:creationId xmlns:p14="http://schemas.microsoft.com/office/powerpoint/2010/main" val="3407650931"/>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28600" y="182034"/>
            <a:ext cx="1382034" cy="276999"/>
          </a:xfrm>
          <a:prstGeom prst="rect">
            <a:avLst/>
          </a:prstGeom>
          <a:noFill/>
        </p:spPr>
        <p:txBody>
          <a:bodyPr wrap="none" rtlCol="0">
            <a:spAutoFit/>
          </a:bodyPr>
          <a:lstStyle/>
          <a:p>
            <a:pPr algn="r"/>
            <a:r>
              <a:rPr lang="en-US" sz="1200" dirty="0" smtClean="0">
                <a:solidFill>
                  <a:schemeClr val="bg1">
                    <a:lumMod val="50000"/>
                  </a:schemeClr>
                </a:solidFill>
              </a:rPr>
              <a:t>www.goltens.com</a:t>
            </a:r>
            <a:endParaRPr lang="en-US" sz="1200" dirty="0">
              <a:solidFill>
                <a:schemeClr val="bg1">
                  <a:lumMod val="50000"/>
                </a:schemeClr>
              </a:solidFill>
            </a:endParaRPr>
          </a:p>
        </p:txBody>
      </p:sp>
      <p:sp>
        <p:nvSpPr>
          <p:cNvPr id="8" name="Title 1"/>
          <p:cNvSpPr>
            <a:spLocks noGrp="1"/>
          </p:cNvSpPr>
          <p:nvPr>
            <p:ph type="title"/>
          </p:nvPr>
        </p:nvSpPr>
        <p:spPr>
          <a:xfrm>
            <a:off x="6245225" y="1032933"/>
            <a:ext cx="2898775" cy="3793067"/>
          </a:xfrm>
        </p:spPr>
        <p:txBody>
          <a:bodyPr/>
          <a:lstStyle/>
          <a:p>
            <a:r>
              <a:rPr lang="en-US" dirty="0" smtClean="0">
                <a:solidFill>
                  <a:schemeClr val="bg1"/>
                </a:solidFill>
              </a:rPr>
              <a:t>Presence</a:t>
            </a:r>
            <a:br>
              <a:rPr lang="en-US" dirty="0" smtClean="0">
                <a:solidFill>
                  <a:schemeClr val="bg1"/>
                </a:solidFill>
              </a:rPr>
            </a:br>
            <a:r>
              <a:rPr lang="en-US" sz="1200" b="0" dirty="0" smtClean="0">
                <a:solidFill>
                  <a:schemeClr val="accent3"/>
                </a:solidFill>
              </a:rPr>
              <a:t>We are right where you need us</a:t>
            </a:r>
            <a:br>
              <a:rPr lang="en-US" sz="1200" b="0" dirty="0" smtClean="0">
                <a:solidFill>
                  <a:schemeClr val="accent3"/>
                </a:solidFill>
              </a:rPr>
            </a:br>
            <a:r>
              <a:rPr lang="en-US" sz="1200" b="0" dirty="0" smtClean="0">
                <a:solidFill>
                  <a:schemeClr val="bg1"/>
                </a:solidFill>
              </a:rPr>
              <a:t/>
            </a:r>
            <a:br>
              <a:rPr lang="en-US" sz="1200" b="0" dirty="0" smtClean="0">
                <a:solidFill>
                  <a:schemeClr val="bg1"/>
                </a:solidFill>
              </a:rPr>
            </a:br>
            <a:r>
              <a:rPr lang="en-US" dirty="0" err="1" smtClean="0">
                <a:solidFill>
                  <a:schemeClr val="bg1"/>
                </a:solidFill>
              </a:rPr>
              <a:t>Reponse</a:t>
            </a:r>
            <a:r>
              <a:rPr lang="en-US" dirty="0" smtClean="0">
                <a:solidFill>
                  <a:srgbClr val="92C5ED"/>
                </a:solidFill>
              </a:rPr>
              <a:t/>
            </a:r>
            <a:br>
              <a:rPr lang="en-US" dirty="0" smtClean="0">
                <a:solidFill>
                  <a:srgbClr val="92C5ED"/>
                </a:solidFill>
              </a:rPr>
            </a:br>
            <a:r>
              <a:rPr lang="en-US" sz="1200" b="0" dirty="0" smtClean="0">
                <a:solidFill>
                  <a:srgbClr val="92C5ED"/>
                </a:solidFill>
              </a:rPr>
              <a:t>We’re always reared up to respond</a:t>
            </a:r>
            <a:br>
              <a:rPr lang="en-US" sz="1200" b="0" dirty="0" smtClean="0">
                <a:solidFill>
                  <a:srgbClr val="92C5ED"/>
                </a:solidFill>
              </a:rPr>
            </a:br>
            <a:r>
              <a:rPr lang="en-US" sz="1600" b="0" dirty="0">
                <a:solidFill>
                  <a:schemeClr val="bg1"/>
                </a:solidFill>
              </a:rPr>
              <a:t/>
            </a:r>
            <a:br>
              <a:rPr lang="en-US" sz="1600" b="0" dirty="0">
                <a:solidFill>
                  <a:schemeClr val="bg1"/>
                </a:solidFill>
              </a:rPr>
            </a:br>
            <a:r>
              <a:rPr lang="en-US" dirty="0" smtClean="0">
                <a:solidFill>
                  <a:schemeClr val="bg1"/>
                </a:solidFill>
              </a:rPr>
              <a:t>Precision</a:t>
            </a:r>
            <a:br>
              <a:rPr lang="en-US" dirty="0" smtClean="0">
                <a:solidFill>
                  <a:schemeClr val="bg1"/>
                </a:solidFill>
              </a:rPr>
            </a:br>
            <a:r>
              <a:rPr lang="en-US" sz="1200" b="0" dirty="0" smtClean="0">
                <a:solidFill>
                  <a:srgbClr val="92C5ED"/>
                </a:solidFill>
              </a:rPr>
              <a:t>We get it right the first time</a:t>
            </a:r>
            <a:endParaRPr lang="en-US" sz="1200" dirty="0">
              <a:solidFill>
                <a:srgbClr val="92C5ED"/>
              </a:solidFill>
            </a:endParaRPr>
          </a:p>
        </p:txBody>
      </p:sp>
      <p:pic>
        <p:nvPicPr>
          <p:cNvPr id="6" name="Picture 5" descr="corpIns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300" y="0"/>
            <a:ext cx="4248150" cy="6858000"/>
          </a:xfrm>
          <a:prstGeom prst="rect">
            <a:avLst/>
          </a:prstGeom>
        </p:spPr>
      </p:pic>
      <p:pic>
        <p:nvPicPr>
          <p:cNvPr id="7" name="Picture 6" descr="sloganWhite.png"/>
          <p:cNvPicPr>
            <a:picLocks noChangeAspect="1"/>
          </p:cNvPicPr>
          <p:nvPr/>
        </p:nvPicPr>
        <p:blipFill>
          <a:blip r:embed="rId4">
            <a:biLevel thresh="75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38307" y="5080000"/>
            <a:ext cx="1213736" cy="1405467"/>
          </a:xfrm>
          <a:prstGeom prst="rect">
            <a:avLst/>
          </a:prstGeom>
        </p:spPr>
      </p:pic>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nsitu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300" y="5223934"/>
            <a:ext cx="1079500" cy="1439333"/>
          </a:xfrm>
          <a:prstGeom prst="rect">
            <a:avLst/>
          </a:prstGeom>
        </p:spPr>
      </p:pic>
      <p:pic>
        <p:nvPicPr>
          <p:cNvPr id="3" name="Picture 2" descr="inditu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8150" y="5215467"/>
            <a:ext cx="1085850" cy="1447800"/>
          </a:xfrm>
          <a:prstGeom prst="rect">
            <a:avLst/>
          </a:prstGeom>
        </p:spPr>
      </p:pic>
      <p:pic>
        <p:nvPicPr>
          <p:cNvPr id="5" name="Picture 4" descr="insit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4651" y="0"/>
            <a:ext cx="2652713" cy="6858000"/>
          </a:xfrm>
          <a:prstGeom prst="rect">
            <a:avLst/>
          </a:prstGeom>
          <a:effectLst>
            <a:outerShdw blurRad="50800" dist="38100" dir="10800000" algn="r" rotWithShape="0">
              <a:prstClr val="black">
                <a:alpha val="40000"/>
              </a:prstClr>
            </a:outerShdw>
          </a:effectLst>
        </p:spPr>
      </p:pic>
      <p:sp>
        <p:nvSpPr>
          <p:cNvPr id="2" name="Title 1"/>
          <p:cNvSpPr>
            <a:spLocks noGrp="1"/>
          </p:cNvSpPr>
          <p:nvPr>
            <p:ph type="title"/>
          </p:nvPr>
        </p:nvSpPr>
        <p:spPr/>
        <p:txBody>
          <a:bodyPr/>
          <a:lstStyle/>
          <a:p>
            <a:r>
              <a:rPr lang="en-US" dirty="0"/>
              <a:t>In-Situ </a:t>
            </a:r>
            <a:r>
              <a:rPr lang="en-US" dirty="0" smtClean="0"/>
              <a:t>Machining</a:t>
            </a:r>
            <a:endParaRPr lang="en-US" dirty="0"/>
          </a:p>
        </p:txBody>
      </p:sp>
      <p:sp>
        <p:nvSpPr>
          <p:cNvPr id="15" name="Content Placeholder 14"/>
          <p:cNvSpPr>
            <a:spLocks noGrp="1"/>
          </p:cNvSpPr>
          <p:nvPr>
            <p:ph sz="half" idx="2"/>
          </p:nvPr>
        </p:nvSpPr>
        <p:spPr/>
        <p:txBody>
          <a:bodyPr/>
          <a:lstStyle/>
          <a:p>
            <a:r>
              <a:rPr lang="en-US" dirty="0"/>
              <a:t>Crankshaft </a:t>
            </a:r>
            <a:r>
              <a:rPr lang="en-US" dirty="0" smtClean="0"/>
              <a:t>repairs</a:t>
            </a:r>
          </a:p>
          <a:p>
            <a:r>
              <a:rPr lang="en-US" dirty="0" smtClean="0"/>
              <a:t>Metal </a:t>
            </a:r>
            <a:r>
              <a:rPr lang="en-US" dirty="0"/>
              <a:t>stitching </a:t>
            </a:r>
          </a:p>
          <a:p>
            <a:r>
              <a:rPr lang="en-US" dirty="0"/>
              <a:t>Line boring</a:t>
            </a:r>
          </a:p>
          <a:p>
            <a:r>
              <a:rPr lang="en-US" dirty="0"/>
              <a:t>Boring of stern tubes</a:t>
            </a:r>
          </a:p>
          <a:p>
            <a:r>
              <a:rPr lang="en-US" dirty="0"/>
              <a:t>Surface machining</a:t>
            </a:r>
          </a:p>
          <a:p>
            <a:r>
              <a:rPr lang="en-US" dirty="0"/>
              <a:t>Laser Alignment</a:t>
            </a:r>
          </a:p>
          <a:p>
            <a:pPr marL="0" indent="0">
              <a:buNone/>
            </a:pPr>
            <a:endParaRPr lang="en-US" dirty="0"/>
          </a:p>
        </p:txBody>
      </p:sp>
      <p:pic>
        <p:nvPicPr>
          <p:cNvPr id="13" name="Picture 12" descr="insitu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017" y="5215467"/>
            <a:ext cx="1085850" cy="1447800"/>
          </a:xfrm>
          <a:prstGeom prst="rect">
            <a:avLst/>
          </a:prstGeom>
        </p:spPr>
      </p:pic>
      <p:pic>
        <p:nvPicPr>
          <p:cNvPr id="14" name="Picture 13" descr="insitu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2084" y="5215467"/>
            <a:ext cx="1085850" cy="1447800"/>
          </a:xfrm>
          <a:prstGeom prst="rect">
            <a:avLst/>
          </a:prstGeom>
        </p:spPr>
      </p:pic>
    </p:spTree>
    <p:extLst>
      <p:ext uri="{BB962C8B-B14F-4D97-AF65-F5344CB8AC3E}">
        <p14:creationId xmlns:p14="http://schemas.microsoft.com/office/powerpoint/2010/main" val="504314671"/>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06"/>
          <p:cNvSpPr>
            <a:spLocks noChangeArrowheads="1"/>
          </p:cNvSpPr>
          <p:nvPr/>
        </p:nvSpPr>
        <p:spPr bwMode="auto">
          <a:xfrm rot="6037954">
            <a:off x="2731315" y="3772550"/>
            <a:ext cx="1183335" cy="667578"/>
          </a:xfrm>
          <a:prstGeom prst="ellipse">
            <a:avLst/>
          </a:prstGeom>
          <a:noFill/>
          <a:ln w="15875">
            <a:solidFill>
              <a:schemeClr val="accent6"/>
            </a:solidFill>
            <a:prstDash val="solid"/>
            <a:round/>
            <a:headEnd/>
            <a:tailEnd/>
          </a:ln>
        </p:spPr>
        <p:txBody>
          <a:bodyPr rot="10800000" vert="eaVert" wrap="none" anchor="ctr"/>
          <a:lstStyle/>
          <a:p>
            <a:endParaRPr lang="en-US">
              <a:latin typeface="Calibri" charset="0"/>
            </a:endParaRPr>
          </a:p>
        </p:txBody>
      </p:sp>
      <p:sp>
        <p:nvSpPr>
          <p:cNvPr id="10" name="Oval 108"/>
          <p:cNvSpPr>
            <a:spLocks noChangeArrowheads="1"/>
          </p:cNvSpPr>
          <p:nvPr/>
        </p:nvSpPr>
        <p:spPr bwMode="auto">
          <a:xfrm rot="9665838">
            <a:off x="4889388" y="2714053"/>
            <a:ext cx="794838" cy="518601"/>
          </a:xfrm>
          <a:prstGeom prst="ellipse">
            <a:avLst/>
          </a:prstGeom>
          <a:noFill/>
          <a:ln w="15875">
            <a:solidFill>
              <a:schemeClr val="accent6"/>
            </a:solidFill>
            <a:prstDash val="solid"/>
            <a:round/>
            <a:headEnd/>
            <a:tailEnd/>
          </a:ln>
        </p:spPr>
        <p:txBody>
          <a:bodyPr rot="10800000" wrap="none" anchor="ctr"/>
          <a:lstStyle/>
          <a:p>
            <a:endParaRPr lang="en-US">
              <a:latin typeface="Calibri" charset="0"/>
            </a:endParaRPr>
          </a:p>
        </p:txBody>
      </p:sp>
      <p:sp>
        <p:nvSpPr>
          <p:cNvPr id="11" name="Oval 109"/>
          <p:cNvSpPr>
            <a:spLocks noChangeArrowheads="1"/>
          </p:cNvSpPr>
          <p:nvPr/>
        </p:nvSpPr>
        <p:spPr bwMode="auto">
          <a:xfrm rot="10800000">
            <a:off x="4984750" y="3445934"/>
            <a:ext cx="806450" cy="328084"/>
          </a:xfrm>
          <a:prstGeom prst="ellipse">
            <a:avLst/>
          </a:prstGeom>
          <a:noFill/>
          <a:ln w="15875">
            <a:solidFill>
              <a:schemeClr val="accent6"/>
            </a:solidFill>
            <a:prstDash val="solid"/>
            <a:round/>
            <a:headEnd/>
            <a:tailEnd/>
          </a:ln>
        </p:spPr>
        <p:txBody>
          <a:bodyPr rot="10800000" wrap="none" anchor="ctr"/>
          <a:lstStyle/>
          <a:p>
            <a:endParaRPr lang="en-US">
              <a:latin typeface="Calibri" charset="0"/>
            </a:endParaRPr>
          </a:p>
        </p:txBody>
      </p:sp>
      <p:sp>
        <p:nvSpPr>
          <p:cNvPr id="12" name="Oval 110"/>
          <p:cNvSpPr>
            <a:spLocks noChangeArrowheads="1"/>
          </p:cNvSpPr>
          <p:nvPr/>
        </p:nvSpPr>
        <p:spPr bwMode="auto">
          <a:xfrm rot="1651678">
            <a:off x="4821954" y="4626148"/>
            <a:ext cx="718132" cy="391584"/>
          </a:xfrm>
          <a:prstGeom prst="ellipse">
            <a:avLst/>
          </a:prstGeom>
          <a:noFill/>
          <a:ln w="15875">
            <a:solidFill>
              <a:schemeClr val="accent6"/>
            </a:solidFill>
            <a:prstDash val="solid"/>
            <a:round/>
            <a:headEnd/>
            <a:tailEnd/>
          </a:ln>
        </p:spPr>
        <p:txBody>
          <a:bodyPr wrap="none" anchor="ctr"/>
          <a:lstStyle/>
          <a:p>
            <a:endParaRPr lang="en-US">
              <a:latin typeface="Calibri" charset="0"/>
            </a:endParaRPr>
          </a:p>
        </p:txBody>
      </p:sp>
      <p:sp>
        <p:nvSpPr>
          <p:cNvPr id="13" name="Oval 111"/>
          <p:cNvSpPr>
            <a:spLocks noChangeArrowheads="1"/>
          </p:cNvSpPr>
          <p:nvPr/>
        </p:nvSpPr>
        <p:spPr bwMode="auto">
          <a:xfrm rot="9474928">
            <a:off x="5830890" y="3848102"/>
            <a:ext cx="809625" cy="529167"/>
          </a:xfrm>
          <a:prstGeom prst="ellipse">
            <a:avLst/>
          </a:prstGeom>
          <a:noFill/>
          <a:ln w="15875">
            <a:solidFill>
              <a:schemeClr val="accent6"/>
            </a:solidFill>
            <a:prstDash val="solid"/>
            <a:round/>
            <a:headEnd/>
            <a:tailEnd/>
          </a:ln>
        </p:spPr>
        <p:txBody>
          <a:bodyPr rot="10800000" wrap="none" anchor="ctr"/>
          <a:lstStyle/>
          <a:p>
            <a:endParaRPr lang="en-US">
              <a:latin typeface="Calibri" charset="0"/>
            </a:endParaRPr>
          </a:p>
        </p:txBody>
      </p:sp>
      <p:sp>
        <p:nvSpPr>
          <p:cNvPr id="14" name="Oval 112"/>
          <p:cNvSpPr>
            <a:spLocks noChangeArrowheads="1"/>
          </p:cNvSpPr>
          <p:nvPr/>
        </p:nvSpPr>
        <p:spPr bwMode="auto">
          <a:xfrm rot="18732722">
            <a:off x="5269563" y="5692508"/>
            <a:ext cx="1092919" cy="298450"/>
          </a:xfrm>
          <a:prstGeom prst="ellipse">
            <a:avLst/>
          </a:prstGeom>
          <a:noFill/>
          <a:ln w="15875">
            <a:solidFill>
              <a:schemeClr val="accent6"/>
            </a:solidFill>
            <a:prstDash val="solid"/>
            <a:round/>
            <a:headEnd/>
            <a:tailEnd/>
          </a:ln>
        </p:spPr>
        <p:txBody>
          <a:bodyPr vert="eaVert" anchor="ctr"/>
          <a:lstStyle/>
          <a:p>
            <a:endParaRPr lang="en-US">
              <a:latin typeface="Calibri" charset="0"/>
            </a:endParaRPr>
          </a:p>
        </p:txBody>
      </p:sp>
      <p:sp>
        <p:nvSpPr>
          <p:cNvPr id="15" name="Oval 113"/>
          <p:cNvSpPr>
            <a:spLocks noChangeArrowheads="1"/>
          </p:cNvSpPr>
          <p:nvPr/>
        </p:nvSpPr>
        <p:spPr bwMode="auto">
          <a:xfrm rot="10800000">
            <a:off x="6613525" y="4307417"/>
            <a:ext cx="533400" cy="501648"/>
          </a:xfrm>
          <a:prstGeom prst="ellipse">
            <a:avLst/>
          </a:prstGeom>
          <a:noFill/>
          <a:ln w="15875">
            <a:solidFill>
              <a:schemeClr val="accent6"/>
            </a:solidFill>
            <a:prstDash val="solid"/>
            <a:round/>
            <a:headEnd/>
            <a:tailEnd/>
          </a:ln>
        </p:spPr>
        <p:txBody>
          <a:bodyPr rot="10800000" wrap="none" anchor="ctr"/>
          <a:lstStyle/>
          <a:p>
            <a:endParaRPr lang="en-US">
              <a:latin typeface="Calibri" charset="0"/>
            </a:endParaRPr>
          </a:p>
        </p:txBody>
      </p:sp>
      <p:sp>
        <p:nvSpPr>
          <p:cNvPr id="17" name="Oval 115"/>
          <p:cNvSpPr>
            <a:spLocks noChangeArrowheads="1"/>
          </p:cNvSpPr>
          <p:nvPr/>
        </p:nvSpPr>
        <p:spPr bwMode="auto">
          <a:xfrm rot="6534664">
            <a:off x="7044963" y="3737342"/>
            <a:ext cx="1357857" cy="577850"/>
          </a:xfrm>
          <a:prstGeom prst="ellipse">
            <a:avLst/>
          </a:prstGeom>
          <a:noFill/>
          <a:ln w="15875">
            <a:solidFill>
              <a:schemeClr val="accent6"/>
            </a:solidFill>
            <a:prstDash val="solid"/>
            <a:round/>
            <a:headEnd/>
            <a:tailEnd/>
          </a:ln>
        </p:spPr>
        <p:txBody>
          <a:bodyPr wrap="none" anchor="ctr"/>
          <a:lstStyle/>
          <a:p>
            <a:endParaRPr lang="en-US">
              <a:latin typeface="Calibri" charset="0"/>
            </a:endParaRPr>
          </a:p>
        </p:txBody>
      </p:sp>
      <p:sp>
        <p:nvSpPr>
          <p:cNvPr id="18" name="Oval 116"/>
          <p:cNvSpPr>
            <a:spLocks noChangeArrowheads="1"/>
          </p:cNvSpPr>
          <p:nvPr/>
        </p:nvSpPr>
        <p:spPr bwMode="auto">
          <a:xfrm rot="8332162">
            <a:off x="7443789" y="5372101"/>
            <a:ext cx="541337" cy="319617"/>
          </a:xfrm>
          <a:prstGeom prst="ellipse">
            <a:avLst/>
          </a:prstGeom>
          <a:noFill/>
          <a:ln w="15875">
            <a:solidFill>
              <a:schemeClr val="accent6"/>
            </a:solidFill>
            <a:prstDash val="solid"/>
            <a:round/>
            <a:headEnd/>
            <a:tailEnd/>
          </a:ln>
        </p:spPr>
        <p:txBody>
          <a:bodyPr rot="10800000" wrap="none" anchor="ctr"/>
          <a:lstStyle/>
          <a:p>
            <a:endParaRPr lang="en-US">
              <a:latin typeface="Calibri" charset="0"/>
            </a:endParaRPr>
          </a:p>
        </p:txBody>
      </p:sp>
      <p:sp>
        <p:nvSpPr>
          <p:cNvPr id="19" name="Oval 105"/>
          <p:cNvSpPr>
            <a:spLocks noChangeArrowheads="1"/>
          </p:cNvSpPr>
          <p:nvPr/>
        </p:nvSpPr>
        <p:spPr bwMode="auto">
          <a:xfrm rot="3363734">
            <a:off x="2228057" y="3767933"/>
            <a:ext cx="787400" cy="236537"/>
          </a:xfrm>
          <a:prstGeom prst="ellipse">
            <a:avLst/>
          </a:prstGeom>
          <a:noFill/>
          <a:ln w="15875">
            <a:solidFill>
              <a:schemeClr val="accent6"/>
            </a:solidFill>
            <a:prstDash val="solid"/>
            <a:round/>
            <a:headEnd/>
            <a:tailEnd/>
          </a:ln>
        </p:spPr>
        <p:txBody>
          <a:bodyPr wrap="none" anchor="ctr"/>
          <a:lstStyle/>
          <a:p>
            <a:endParaRPr lang="en-US">
              <a:latin typeface="Calibri" charset="0"/>
            </a:endParaRPr>
          </a:p>
        </p:txBody>
      </p:sp>
      <p:sp>
        <p:nvSpPr>
          <p:cNvPr id="2" name="Title 1"/>
          <p:cNvSpPr>
            <a:spLocks noGrp="1"/>
          </p:cNvSpPr>
          <p:nvPr>
            <p:ph type="title"/>
          </p:nvPr>
        </p:nvSpPr>
        <p:spPr/>
        <p:txBody>
          <a:bodyPr/>
          <a:lstStyle/>
          <a:p>
            <a:r>
              <a:rPr lang="en-US" dirty="0" smtClean="0"/>
              <a:t>About Goltens</a:t>
            </a:r>
            <a:endParaRPr lang="en-US" dirty="0"/>
          </a:p>
        </p:txBody>
      </p:sp>
      <p:sp>
        <p:nvSpPr>
          <p:cNvPr id="4" name="Content Placeholder 3"/>
          <p:cNvSpPr>
            <a:spLocks noGrp="1"/>
          </p:cNvSpPr>
          <p:nvPr>
            <p:ph idx="1"/>
          </p:nvPr>
        </p:nvSpPr>
        <p:spPr>
          <a:xfrm>
            <a:off x="2003426" y="1032934"/>
            <a:ext cx="6564313" cy="5154084"/>
          </a:xfrm>
        </p:spPr>
        <p:txBody>
          <a:bodyPr/>
          <a:lstStyle/>
          <a:p>
            <a:r>
              <a:rPr lang="en-US" dirty="0" smtClean="0"/>
              <a:t>25 locations in 15 countries</a:t>
            </a:r>
          </a:p>
          <a:p>
            <a:r>
              <a:rPr lang="en-US" dirty="0">
                <a:latin typeface="Arial Bold" charset="0"/>
              </a:rPr>
              <a:t>Strategic </a:t>
            </a:r>
            <a:r>
              <a:rPr lang="en-US" dirty="0" smtClean="0">
                <a:latin typeface="Arial Bold" charset="0"/>
              </a:rPr>
              <a:t>locations worldwide</a:t>
            </a:r>
            <a:endParaRPr lang="en-US" dirty="0"/>
          </a:p>
        </p:txBody>
      </p:sp>
      <p:pic>
        <p:nvPicPr>
          <p:cNvPr id="3" name="Picture 2" descr="Hexagon_world_map_2015-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800" y="1942352"/>
            <a:ext cx="6858000" cy="4991848"/>
          </a:xfrm>
          <a:prstGeom prst="rect">
            <a:avLst/>
          </a:prstGeom>
        </p:spPr>
      </p:pic>
      <p:sp>
        <p:nvSpPr>
          <p:cNvPr id="16" name="Oval 114"/>
          <p:cNvSpPr>
            <a:spLocks noChangeArrowheads="1"/>
          </p:cNvSpPr>
          <p:nvPr/>
        </p:nvSpPr>
        <p:spPr bwMode="auto">
          <a:xfrm rot="12227698">
            <a:off x="7219950" y="4811186"/>
            <a:ext cx="750888" cy="366183"/>
          </a:xfrm>
          <a:prstGeom prst="ellipse">
            <a:avLst/>
          </a:prstGeom>
          <a:noFill/>
          <a:ln w="15875">
            <a:solidFill>
              <a:schemeClr val="accent6"/>
            </a:solidFill>
            <a:prstDash val="solid"/>
            <a:round/>
            <a:headEnd/>
            <a:tailEnd/>
          </a:ln>
        </p:spPr>
        <p:txBody>
          <a:bodyPr rot="10800000" wrap="none" anchor="ctr"/>
          <a:lstStyle/>
          <a:p>
            <a:endParaRPr lang="en-US">
              <a:latin typeface="Calibri" charset="0"/>
            </a:endParaRPr>
          </a:p>
        </p:txBody>
      </p:sp>
      <p:sp>
        <p:nvSpPr>
          <p:cNvPr id="20" name="Oval 116"/>
          <p:cNvSpPr>
            <a:spLocks noChangeArrowheads="1"/>
          </p:cNvSpPr>
          <p:nvPr/>
        </p:nvSpPr>
        <p:spPr bwMode="auto">
          <a:xfrm rot="9516691">
            <a:off x="1933575" y="6407151"/>
            <a:ext cx="293688" cy="237067"/>
          </a:xfrm>
          <a:prstGeom prst="ellipse">
            <a:avLst/>
          </a:prstGeom>
          <a:noFill/>
          <a:ln w="15875">
            <a:solidFill>
              <a:schemeClr val="accent6"/>
            </a:solidFill>
            <a:prstDash val="solid"/>
            <a:round/>
            <a:headEnd/>
            <a:tailEnd/>
          </a:ln>
        </p:spPr>
        <p:txBody>
          <a:bodyPr vert="eaVert" anchor="ctr"/>
          <a:lstStyle/>
          <a:p>
            <a:endParaRPr lang="en-US">
              <a:latin typeface="Calibri" charset="0"/>
            </a:endParaRPr>
          </a:p>
        </p:txBody>
      </p:sp>
      <p:sp>
        <p:nvSpPr>
          <p:cNvPr id="21" name="TextBox 179"/>
          <p:cNvSpPr txBox="1">
            <a:spLocks noChangeArrowheads="1"/>
          </p:cNvSpPr>
          <p:nvPr/>
        </p:nvSpPr>
        <p:spPr bwMode="auto">
          <a:xfrm>
            <a:off x="2192339" y="6290734"/>
            <a:ext cx="1089025" cy="343940"/>
          </a:xfrm>
          <a:prstGeom prst="rect">
            <a:avLst/>
          </a:prstGeom>
          <a:noFill/>
          <a:ln>
            <a:noFill/>
            <a:prstDash val="solid"/>
          </a:ln>
          <a:extLst/>
        </p:spPr>
        <p:txBody>
          <a:bodyPr>
            <a:spAutoFit/>
          </a:bodyPr>
          <a:lstStyle>
            <a:lvl1pPr eaLnBrk="0" hangingPunct="0">
              <a:defRPr sz="1900">
                <a:solidFill>
                  <a:schemeClr val="tx1"/>
                </a:solidFill>
                <a:latin typeface="Arial" charset="0"/>
                <a:ea typeface="ＭＳ Ｐゴシック" charset="0"/>
                <a:cs typeface="ＭＳ Ｐゴシック" charset="0"/>
              </a:defRPr>
            </a:lvl1pPr>
            <a:lvl2pPr marL="742950" indent="-285750" eaLnBrk="0" hangingPunct="0">
              <a:defRPr sz="1900">
                <a:solidFill>
                  <a:schemeClr val="tx1"/>
                </a:solidFill>
                <a:latin typeface="Arial" charset="0"/>
                <a:ea typeface="ＭＳ Ｐゴシック" charset="0"/>
              </a:defRPr>
            </a:lvl2pPr>
            <a:lvl3pPr marL="1143000" indent="-228600" eaLnBrk="0" hangingPunct="0">
              <a:defRPr sz="1900">
                <a:solidFill>
                  <a:schemeClr val="tx1"/>
                </a:solidFill>
                <a:latin typeface="Arial" charset="0"/>
                <a:ea typeface="ＭＳ Ｐゴシック" charset="0"/>
              </a:defRPr>
            </a:lvl3pPr>
            <a:lvl4pPr marL="1600200" indent="-228600" eaLnBrk="0" hangingPunct="0">
              <a:defRPr sz="1900">
                <a:solidFill>
                  <a:schemeClr val="tx1"/>
                </a:solidFill>
                <a:latin typeface="Arial" charset="0"/>
                <a:ea typeface="ＭＳ Ｐゴシック" charset="0"/>
              </a:defRPr>
            </a:lvl4pPr>
            <a:lvl5pPr marL="2057400" indent="-228600" eaLnBrk="0" hangingPunct="0">
              <a:defRPr sz="1900">
                <a:solidFill>
                  <a:schemeClr val="tx1"/>
                </a:solidFill>
                <a:latin typeface="Arial" charset="0"/>
                <a:ea typeface="ＭＳ Ｐゴシック" charset="0"/>
              </a:defRPr>
            </a:lvl5pPr>
            <a:lvl6pPr marL="2514600" indent="-228600" defTabSz="466725" eaLnBrk="0" fontAlgn="base" hangingPunct="0">
              <a:spcBef>
                <a:spcPct val="0"/>
              </a:spcBef>
              <a:spcAft>
                <a:spcPct val="0"/>
              </a:spcAft>
              <a:defRPr sz="1900">
                <a:solidFill>
                  <a:schemeClr val="tx1"/>
                </a:solidFill>
                <a:latin typeface="Arial" charset="0"/>
                <a:ea typeface="ＭＳ Ｐゴシック" charset="0"/>
              </a:defRPr>
            </a:lvl6pPr>
            <a:lvl7pPr marL="2971800" indent="-228600" defTabSz="466725" eaLnBrk="0" fontAlgn="base" hangingPunct="0">
              <a:spcBef>
                <a:spcPct val="0"/>
              </a:spcBef>
              <a:spcAft>
                <a:spcPct val="0"/>
              </a:spcAft>
              <a:defRPr sz="1900">
                <a:solidFill>
                  <a:schemeClr val="tx1"/>
                </a:solidFill>
                <a:latin typeface="Arial" charset="0"/>
                <a:ea typeface="ＭＳ Ｐゴシック" charset="0"/>
              </a:defRPr>
            </a:lvl7pPr>
            <a:lvl8pPr marL="3429000" indent="-228600" defTabSz="466725" eaLnBrk="0" fontAlgn="base" hangingPunct="0">
              <a:spcBef>
                <a:spcPct val="0"/>
              </a:spcBef>
              <a:spcAft>
                <a:spcPct val="0"/>
              </a:spcAft>
              <a:defRPr sz="1900">
                <a:solidFill>
                  <a:schemeClr val="tx1"/>
                </a:solidFill>
                <a:latin typeface="Arial" charset="0"/>
                <a:ea typeface="ＭＳ Ｐゴシック" charset="0"/>
              </a:defRPr>
            </a:lvl8pPr>
            <a:lvl9pPr marL="3886200" indent="-228600" defTabSz="466725"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lnSpc>
                <a:spcPct val="90000"/>
              </a:lnSpc>
            </a:pPr>
            <a:r>
              <a:rPr lang="en-US" sz="900" dirty="0">
                <a:cs typeface="Arial" charset="0"/>
              </a:rPr>
              <a:t>World ship traffic concentration</a:t>
            </a:r>
          </a:p>
        </p:txBody>
      </p:sp>
    </p:spTree>
    <p:extLst>
      <p:ext uri="{BB962C8B-B14F-4D97-AF65-F5344CB8AC3E}">
        <p14:creationId xmlns:p14="http://schemas.microsoft.com/office/powerpoint/2010/main" val="3915940121"/>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1784350" y="5463626"/>
            <a:ext cx="1758950" cy="125044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3606800" y="5463626"/>
            <a:ext cx="1758950" cy="125044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1784350" y="143934"/>
            <a:ext cx="3587750" cy="1250441"/>
            <a:chOff x="1790700" y="95250"/>
            <a:chExt cx="4178300" cy="1092200"/>
          </a:xfrm>
        </p:grpSpPr>
        <p:sp>
          <p:nvSpPr>
            <p:cNvPr id="3" name="Rectangle 2"/>
            <p:cNvSpPr/>
            <p:nvPr/>
          </p:nvSpPr>
          <p:spPr>
            <a:xfrm>
              <a:off x="1790700" y="95250"/>
              <a:ext cx="1352550" cy="109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203575" y="95250"/>
              <a:ext cx="1352550" cy="109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616450" y="95250"/>
              <a:ext cx="1352550" cy="109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784351" y="1473201"/>
            <a:ext cx="3581399" cy="1250441"/>
            <a:chOff x="1790700" y="95250"/>
            <a:chExt cx="4170904" cy="1092200"/>
          </a:xfrm>
        </p:grpSpPr>
        <p:sp>
          <p:nvSpPr>
            <p:cNvPr id="24" name="Rectangle 23"/>
            <p:cNvSpPr/>
            <p:nvPr/>
          </p:nvSpPr>
          <p:spPr>
            <a:xfrm>
              <a:off x="1790700" y="95250"/>
              <a:ext cx="1352550" cy="109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203574" y="95250"/>
              <a:ext cx="2758030" cy="109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784350" y="2802468"/>
            <a:ext cx="3587750" cy="1250441"/>
            <a:chOff x="1790700" y="95250"/>
            <a:chExt cx="4178300" cy="1092200"/>
          </a:xfrm>
        </p:grpSpPr>
        <p:sp>
          <p:nvSpPr>
            <p:cNvPr id="28" name="Rectangle 27"/>
            <p:cNvSpPr/>
            <p:nvPr/>
          </p:nvSpPr>
          <p:spPr>
            <a:xfrm>
              <a:off x="1790700" y="95250"/>
              <a:ext cx="1352550" cy="109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203575" y="95250"/>
              <a:ext cx="1352550" cy="109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616450" y="95250"/>
              <a:ext cx="1352550" cy="109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1784351" y="4131734"/>
            <a:ext cx="3587749" cy="1253069"/>
            <a:chOff x="1790700" y="95250"/>
            <a:chExt cx="4178299" cy="1094495"/>
          </a:xfrm>
        </p:grpSpPr>
        <p:sp>
          <p:nvSpPr>
            <p:cNvPr id="32" name="Rectangle 31"/>
            <p:cNvSpPr/>
            <p:nvPr/>
          </p:nvSpPr>
          <p:spPr>
            <a:xfrm>
              <a:off x="1790700" y="95250"/>
              <a:ext cx="1352550" cy="109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3203574" y="95251"/>
              <a:ext cx="2765425" cy="51766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203574" y="672079"/>
              <a:ext cx="2765425" cy="51766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436" name="Title 1"/>
          <p:cNvSpPr>
            <a:spLocks noGrp="1"/>
          </p:cNvSpPr>
          <p:nvPr>
            <p:ph type="title"/>
          </p:nvPr>
        </p:nvSpPr>
        <p:spPr/>
        <p:txBody>
          <a:bodyPr/>
          <a:lstStyle/>
          <a:p>
            <a:pPr eaLnBrk="1" hangingPunct="1"/>
            <a:r>
              <a:rPr lang="en-US">
                <a:latin typeface="Arial Bold" charset="0"/>
              </a:rPr>
              <a:t>Diesel Engine Specialists</a:t>
            </a:r>
          </a:p>
        </p:txBody>
      </p:sp>
      <p:sp>
        <p:nvSpPr>
          <p:cNvPr id="2" name="Content Placeholder 1"/>
          <p:cNvSpPr>
            <a:spLocks noGrp="1"/>
          </p:cNvSpPr>
          <p:nvPr>
            <p:ph sz="half" idx="2"/>
          </p:nvPr>
        </p:nvSpPr>
        <p:spPr>
          <a:xfrm>
            <a:off x="5727700" y="1600203"/>
            <a:ext cx="3168650" cy="4525963"/>
          </a:xfrm>
        </p:spPr>
        <p:txBody>
          <a:bodyPr>
            <a:normAutofit/>
          </a:bodyPr>
          <a:lstStyle/>
          <a:p>
            <a:r>
              <a:rPr lang="en-US" sz="1600" dirty="0"/>
              <a:t>All medium and slow speed engines</a:t>
            </a:r>
          </a:p>
          <a:p>
            <a:r>
              <a:rPr lang="en-US" sz="1600" dirty="0"/>
              <a:t>Main propulsion</a:t>
            </a:r>
          </a:p>
          <a:p>
            <a:r>
              <a:rPr lang="en-US" sz="1600" dirty="0"/>
              <a:t>Auxiliary engines</a:t>
            </a:r>
          </a:p>
          <a:p>
            <a:r>
              <a:rPr lang="en-US" sz="1600" dirty="0"/>
              <a:t>Stationary engines</a:t>
            </a:r>
          </a:p>
          <a:p>
            <a:r>
              <a:rPr lang="en-US" sz="1600" dirty="0"/>
              <a:t>Skid mounted generator sets</a:t>
            </a:r>
          </a:p>
          <a:p>
            <a:r>
              <a:rPr lang="en-US" sz="1600" dirty="0"/>
              <a:t>Retrofit and new installations</a:t>
            </a:r>
          </a:p>
          <a:p>
            <a:endParaRPr lang="en-US" sz="1600" dirty="0"/>
          </a:p>
          <a:p>
            <a:endParaRPr lang="en-US" sz="1600" dirty="0"/>
          </a:p>
          <a:p>
            <a:endParaRPr lang="en-US" sz="1600" dirty="0"/>
          </a:p>
        </p:txBody>
      </p:sp>
      <p:pic>
        <p:nvPicPr>
          <p:cNvPr id="18433" name="Picture 3" descr="RegulateursEuropa lo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32138" y="2988734"/>
            <a:ext cx="979487" cy="880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4" name="Picture 1" descr="DOOSAN LOGO[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1" y="4318000"/>
            <a:ext cx="1081908" cy="829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19450" y="1511301"/>
            <a:ext cx="1963445" cy="1172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Picture 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898650" y="299909"/>
            <a:ext cx="952500" cy="924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10"/>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446588" y="2929468"/>
            <a:ext cx="722312" cy="996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0" name="Picture 11"/>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879600" y="1509186"/>
            <a:ext cx="933450" cy="114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1" name="Picture 1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19450" y="211668"/>
            <a:ext cx="723900" cy="1137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2" name="Picture 1" descr="Screen Shot 2014-09-29 at 9.43.19 PM.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1866901" y="3261785"/>
            <a:ext cx="984250" cy="347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3" name="Picture 2" descr="ANQING CSSC DIESEL.PN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3141664" y="4205819"/>
            <a:ext cx="2109787" cy="471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4" name="Picture 9"/>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4318000" y="186267"/>
            <a:ext cx="939800" cy="1069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5" name="TextBox 4"/>
          <p:cNvSpPr txBox="1">
            <a:spLocks noChangeArrowheads="1"/>
          </p:cNvSpPr>
          <p:nvPr/>
        </p:nvSpPr>
        <p:spPr bwMode="auto">
          <a:xfrm>
            <a:off x="5937251" y="6551083"/>
            <a:ext cx="314851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900">
                <a:solidFill>
                  <a:schemeClr val="tx1"/>
                </a:solidFill>
                <a:latin typeface="Arial" charset="0"/>
                <a:ea typeface="ＭＳ Ｐゴシック" charset="0"/>
                <a:cs typeface="ＭＳ Ｐゴシック" charset="0"/>
              </a:defRPr>
            </a:lvl1pPr>
            <a:lvl2pPr marL="742950" indent="-285750" eaLnBrk="0" hangingPunct="0">
              <a:defRPr sz="1900">
                <a:solidFill>
                  <a:schemeClr val="tx1"/>
                </a:solidFill>
                <a:latin typeface="Arial" charset="0"/>
                <a:ea typeface="ＭＳ Ｐゴシック" charset="0"/>
              </a:defRPr>
            </a:lvl2pPr>
            <a:lvl3pPr marL="1143000" indent="-228600" eaLnBrk="0" hangingPunct="0">
              <a:defRPr sz="1900">
                <a:solidFill>
                  <a:schemeClr val="tx1"/>
                </a:solidFill>
                <a:latin typeface="Arial" charset="0"/>
                <a:ea typeface="ＭＳ Ｐゴシック" charset="0"/>
              </a:defRPr>
            </a:lvl3pPr>
            <a:lvl4pPr marL="1600200" indent="-228600" eaLnBrk="0" hangingPunct="0">
              <a:defRPr sz="1900">
                <a:solidFill>
                  <a:schemeClr val="tx1"/>
                </a:solidFill>
                <a:latin typeface="Arial" charset="0"/>
                <a:ea typeface="ＭＳ Ｐゴシック" charset="0"/>
              </a:defRPr>
            </a:lvl4pPr>
            <a:lvl5pPr marL="2057400" indent="-228600" eaLnBrk="0" hangingPunct="0">
              <a:defRPr sz="1900">
                <a:solidFill>
                  <a:schemeClr val="tx1"/>
                </a:solidFill>
                <a:latin typeface="Arial" charset="0"/>
                <a:ea typeface="ＭＳ Ｐゴシック" charset="0"/>
              </a:defRPr>
            </a:lvl5pPr>
            <a:lvl6pPr marL="2514600" indent="-228600" defTabSz="466725" eaLnBrk="0" fontAlgn="base" hangingPunct="0">
              <a:spcBef>
                <a:spcPct val="0"/>
              </a:spcBef>
              <a:spcAft>
                <a:spcPct val="0"/>
              </a:spcAft>
              <a:defRPr sz="1900">
                <a:solidFill>
                  <a:schemeClr val="tx1"/>
                </a:solidFill>
                <a:latin typeface="Arial" charset="0"/>
                <a:ea typeface="ＭＳ Ｐゴシック" charset="0"/>
              </a:defRPr>
            </a:lvl6pPr>
            <a:lvl7pPr marL="2971800" indent="-228600" defTabSz="466725" eaLnBrk="0" fontAlgn="base" hangingPunct="0">
              <a:spcBef>
                <a:spcPct val="0"/>
              </a:spcBef>
              <a:spcAft>
                <a:spcPct val="0"/>
              </a:spcAft>
              <a:defRPr sz="1900">
                <a:solidFill>
                  <a:schemeClr val="tx1"/>
                </a:solidFill>
                <a:latin typeface="Arial" charset="0"/>
                <a:ea typeface="ＭＳ Ｐゴシック" charset="0"/>
              </a:defRPr>
            </a:lvl7pPr>
            <a:lvl8pPr marL="3429000" indent="-228600" defTabSz="466725" eaLnBrk="0" fontAlgn="base" hangingPunct="0">
              <a:spcBef>
                <a:spcPct val="0"/>
              </a:spcBef>
              <a:spcAft>
                <a:spcPct val="0"/>
              </a:spcAft>
              <a:defRPr sz="1900">
                <a:solidFill>
                  <a:schemeClr val="tx1"/>
                </a:solidFill>
                <a:latin typeface="Arial" charset="0"/>
                <a:ea typeface="ＭＳ Ｐゴシック" charset="0"/>
              </a:defRPr>
            </a:lvl8pPr>
            <a:lvl9pPr marL="3886200" indent="-228600" defTabSz="466725"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r>
              <a:rPr lang="en-US" sz="900" dirty="0">
                <a:solidFill>
                  <a:schemeClr val="accent4"/>
                </a:solidFill>
              </a:rPr>
              <a:t>Note: Not all locations are authorized by all manufacturers</a:t>
            </a:r>
          </a:p>
        </p:txBody>
      </p:sp>
      <p:pic>
        <p:nvPicPr>
          <p:cNvPr id="18446" name="Picture 5" descr="Screen Shot 2014-10-01 at 11.39.05 AM.pn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3803650" y="5750984"/>
            <a:ext cx="1371600" cy="666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7" name="Picture 2" descr="woodward-logo.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1784351" y="5748867"/>
            <a:ext cx="1730157" cy="745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8" name="Picture 7"/>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3155950" y="4950303"/>
            <a:ext cx="2076450" cy="32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3643455"/>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opensea.jpg"/>
          <p:cNvPicPr>
            <a:picLocks noChangeAspect="1"/>
          </p:cNvPicPr>
          <p:nvPr/>
        </p:nvPicPr>
        <p:blipFill rotWithShape="1">
          <a:blip r:embed="rId3" cstate="print">
            <a:extLst>
              <a:ext uri="{28A0092B-C50C-407E-A947-70E740481C1C}">
                <a14:useLocalDpi xmlns:a14="http://schemas.microsoft.com/office/drawing/2010/main"/>
              </a:ext>
            </a:extLst>
          </a:blip>
          <a:srcRect l="47518" r="-1"/>
          <a:stretch/>
        </p:blipFill>
        <p:spPr bwMode="auto">
          <a:xfrm>
            <a:off x="1676400" y="0"/>
            <a:ext cx="3790950" cy="6858000"/>
          </a:xfrm>
          <a:prstGeom prst="rect">
            <a:avLst/>
          </a:prstGeom>
          <a:noFill/>
          <a:ln w="9525">
            <a:noFill/>
            <a:miter lim="800000"/>
            <a:headEnd/>
            <a:tailEnd/>
          </a:ln>
          <a:effectLst/>
        </p:spPr>
      </p:pic>
      <p:sp>
        <p:nvSpPr>
          <p:cNvPr id="5" name="Title 4"/>
          <p:cNvSpPr>
            <a:spLocks noGrp="1"/>
          </p:cNvSpPr>
          <p:nvPr>
            <p:ph type="title"/>
          </p:nvPr>
        </p:nvSpPr>
        <p:spPr/>
        <p:txBody>
          <a:bodyPr/>
          <a:lstStyle/>
          <a:p>
            <a:r>
              <a:rPr lang="en-US" dirty="0" smtClean="0"/>
              <a:t>A different perspective</a:t>
            </a:r>
            <a:endParaRPr lang="en-US" dirty="0"/>
          </a:p>
        </p:txBody>
      </p:sp>
      <p:sp>
        <p:nvSpPr>
          <p:cNvPr id="7" name="Content Placeholder 6"/>
          <p:cNvSpPr>
            <a:spLocks noGrp="1"/>
          </p:cNvSpPr>
          <p:nvPr>
            <p:ph sz="half" idx="2"/>
          </p:nvPr>
        </p:nvSpPr>
        <p:spPr/>
        <p:txBody>
          <a:bodyPr/>
          <a:lstStyle/>
          <a:p>
            <a:r>
              <a:rPr lang="en-US" dirty="0" smtClean="0"/>
              <a:t>Focused on minimizing asset downtime</a:t>
            </a:r>
          </a:p>
          <a:p>
            <a:r>
              <a:rPr lang="en-US" dirty="0" smtClean="0"/>
              <a:t>Not </a:t>
            </a:r>
            <a:r>
              <a:rPr lang="en-US" dirty="0"/>
              <a:t>c</a:t>
            </a:r>
            <a:r>
              <a:rPr lang="en-US" dirty="0" smtClean="0"/>
              <a:t>arrying stock</a:t>
            </a:r>
          </a:p>
          <a:p>
            <a:r>
              <a:rPr lang="en-US" dirty="0" smtClean="0"/>
              <a:t>Focus on repair, not replacement </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objective is to provide insight into…</a:t>
            </a:r>
            <a:endParaRPr lang="en-US" dirty="0"/>
          </a:p>
        </p:txBody>
      </p:sp>
      <p:sp>
        <p:nvSpPr>
          <p:cNvPr id="6" name="Content Placeholder 5"/>
          <p:cNvSpPr>
            <a:spLocks noGrp="1"/>
          </p:cNvSpPr>
          <p:nvPr>
            <p:ph idx="1"/>
          </p:nvPr>
        </p:nvSpPr>
        <p:spPr/>
        <p:txBody>
          <a:bodyPr/>
          <a:lstStyle/>
          <a:p>
            <a:r>
              <a:rPr lang="en-US" dirty="0"/>
              <a:t>Alternative repair methods </a:t>
            </a:r>
          </a:p>
          <a:p>
            <a:r>
              <a:rPr lang="en-US" dirty="0"/>
              <a:t>Alternative sourcing for major components</a:t>
            </a:r>
          </a:p>
          <a:p>
            <a:r>
              <a:rPr lang="en-US" dirty="0"/>
              <a:t>Factors that are driving insurance-related repair costs</a:t>
            </a:r>
          </a:p>
          <a:p>
            <a:pPr marL="0" indent="0">
              <a:buNone/>
            </a:pPr>
            <a:endParaRPr lang="en-US" dirty="0"/>
          </a:p>
        </p:txBody>
      </p:sp>
      <p:sp>
        <p:nvSpPr>
          <p:cNvPr id="4" name="Rectangle 3"/>
          <p:cNvSpPr/>
          <p:nvPr/>
        </p:nvSpPr>
        <p:spPr>
          <a:xfrm>
            <a:off x="2368550" y="3994508"/>
            <a:ext cx="6223000" cy="733090"/>
          </a:xfrm>
          <a:prstGeom prst="rect">
            <a:avLst/>
          </a:prstGeom>
          <a:solidFill>
            <a:schemeClr val="accent1"/>
          </a:solidFill>
        </p:spPr>
        <p:txBody>
          <a:bodyPr wrap="square" lIns="108000" tIns="187200" bIns="234000">
            <a:spAutoFit/>
          </a:bodyPr>
          <a:lstStyle/>
          <a:p>
            <a:pPr algn="ctr"/>
            <a:r>
              <a:rPr lang="en-US" sz="2000" b="1" dirty="0">
                <a:solidFill>
                  <a:schemeClr val="bg1"/>
                </a:solidFill>
              </a:rPr>
              <a:t>Cost effective alternatives are available </a:t>
            </a:r>
            <a:endParaRPr lang="en-US" sz="2000" b="1" dirty="0" smtClean="0">
              <a:solidFill>
                <a:schemeClr val="bg1"/>
              </a:solidFill>
            </a:endParaRPr>
          </a:p>
        </p:txBody>
      </p:sp>
      <p:sp>
        <p:nvSpPr>
          <p:cNvPr id="5" name="Rectangle 4"/>
          <p:cNvSpPr/>
          <p:nvPr/>
        </p:nvSpPr>
        <p:spPr>
          <a:xfrm>
            <a:off x="2368550" y="5078242"/>
            <a:ext cx="6223000" cy="733090"/>
          </a:xfrm>
          <a:prstGeom prst="rect">
            <a:avLst/>
          </a:prstGeom>
          <a:solidFill>
            <a:schemeClr val="accent1"/>
          </a:solidFill>
        </p:spPr>
        <p:txBody>
          <a:bodyPr wrap="square" lIns="108000" tIns="187200" bIns="234000">
            <a:spAutoFit/>
          </a:bodyPr>
          <a:lstStyle/>
          <a:p>
            <a:pPr algn="ctr"/>
            <a:r>
              <a:rPr lang="en-US" sz="2000" b="1" dirty="0" smtClean="0">
                <a:solidFill>
                  <a:schemeClr val="bg1"/>
                </a:solidFill>
              </a:rPr>
              <a:t> Second </a:t>
            </a:r>
            <a:r>
              <a:rPr lang="en-US" sz="2000" b="1" dirty="0">
                <a:solidFill>
                  <a:schemeClr val="bg1"/>
                </a:solidFill>
              </a:rPr>
              <a:t>opinions are not always pursued</a:t>
            </a:r>
            <a:endParaRPr lang="en-US" b="1" dirty="0">
              <a:solidFill>
                <a:schemeClr val="bg1"/>
              </a:solidFill>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rc 23"/>
          <p:cNvSpPr/>
          <p:nvPr/>
        </p:nvSpPr>
        <p:spPr>
          <a:xfrm>
            <a:off x="2434145" y="3378201"/>
            <a:ext cx="1027249" cy="1092201"/>
          </a:xfrm>
          <a:prstGeom prst="arc">
            <a:avLst>
              <a:gd name="adj1" fmla="val 14400510"/>
              <a:gd name="adj2" fmla="val 21437483"/>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25" name="Arc 24"/>
          <p:cNvSpPr/>
          <p:nvPr/>
        </p:nvSpPr>
        <p:spPr>
          <a:xfrm>
            <a:off x="3634295" y="3378201"/>
            <a:ext cx="1027249" cy="1092201"/>
          </a:xfrm>
          <a:prstGeom prst="arc">
            <a:avLst>
              <a:gd name="adj1" fmla="val 10705839"/>
              <a:gd name="adj2" fmla="val 17377208"/>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2" name="Title 1"/>
          <p:cNvSpPr>
            <a:spLocks noGrp="1"/>
          </p:cNvSpPr>
          <p:nvPr>
            <p:ph type="title"/>
          </p:nvPr>
        </p:nvSpPr>
        <p:spPr/>
        <p:txBody>
          <a:bodyPr/>
          <a:lstStyle/>
          <a:p>
            <a:r>
              <a:rPr lang="en-US" dirty="0" smtClean="0"/>
              <a:t>Stakeholder interests</a:t>
            </a:r>
            <a:endParaRPr lang="en-US" dirty="0"/>
          </a:p>
        </p:txBody>
      </p:sp>
      <p:sp>
        <p:nvSpPr>
          <p:cNvPr id="32" name="Arc 31"/>
          <p:cNvSpPr/>
          <p:nvPr/>
        </p:nvSpPr>
        <p:spPr>
          <a:xfrm>
            <a:off x="2559050" y="1168400"/>
            <a:ext cx="6413500" cy="5215467"/>
          </a:xfrm>
          <a:prstGeom prst="arc">
            <a:avLst>
              <a:gd name="adj1" fmla="val 8946379"/>
              <a:gd name="adj2" fmla="val 11315031"/>
            </a:avLst>
          </a:prstGeom>
          <a:noFill/>
          <a:ln>
            <a:prstDash val="sysDash"/>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flipV="1">
            <a:off x="3848100" y="4555067"/>
            <a:ext cx="482600" cy="113453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 name="Arc 46"/>
          <p:cNvSpPr/>
          <p:nvPr/>
        </p:nvSpPr>
        <p:spPr>
          <a:xfrm>
            <a:off x="2434145" y="1524002"/>
            <a:ext cx="1027249" cy="1032933"/>
          </a:xfrm>
          <a:prstGeom prst="arc">
            <a:avLst>
              <a:gd name="adj1" fmla="val 168497"/>
              <a:gd name="adj2" fmla="val 6313881"/>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48" name="Arc 47"/>
          <p:cNvSpPr/>
          <p:nvPr/>
        </p:nvSpPr>
        <p:spPr>
          <a:xfrm>
            <a:off x="1984621" y="2449287"/>
            <a:ext cx="1027249" cy="1032933"/>
          </a:xfrm>
          <a:prstGeom prst="arc">
            <a:avLst>
              <a:gd name="adj1" fmla="val 19080736"/>
              <a:gd name="adj2" fmla="val 2230347"/>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4" name="Arc 53"/>
          <p:cNvSpPr/>
          <p:nvPr/>
        </p:nvSpPr>
        <p:spPr>
          <a:xfrm>
            <a:off x="4067422" y="2466220"/>
            <a:ext cx="1027249" cy="1032933"/>
          </a:xfrm>
          <a:prstGeom prst="arc">
            <a:avLst>
              <a:gd name="adj1" fmla="val 8243159"/>
              <a:gd name="adj2" fmla="val 14017432"/>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5" name="Arc 54"/>
          <p:cNvSpPr/>
          <p:nvPr/>
        </p:nvSpPr>
        <p:spPr>
          <a:xfrm>
            <a:off x="3634295" y="1524002"/>
            <a:ext cx="1027249" cy="1032933"/>
          </a:xfrm>
          <a:prstGeom prst="arc">
            <a:avLst>
              <a:gd name="adj1" fmla="val 4398049"/>
              <a:gd name="adj2" fmla="val 10561988"/>
            </a:avLst>
          </a:prstGeom>
          <a:noFill/>
          <a:ln w="571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endParaRPr lang="en-US" sz="1100" b="1" dirty="0">
              <a:latin typeface="Arial"/>
              <a:cs typeface="Arial"/>
            </a:endParaRPr>
          </a:p>
        </p:txBody>
      </p:sp>
      <p:sp>
        <p:nvSpPr>
          <p:cNvPr id="56" name="Oval 55"/>
          <p:cNvSpPr/>
          <p:nvPr/>
        </p:nvSpPr>
        <p:spPr>
          <a:xfrm>
            <a:off x="3129249" y="2595643"/>
            <a:ext cx="837190" cy="841824"/>
          </a:xfrm>
          <a:prstGeom prst="ellipse">
            <a:avLst/>
          </a:prstGeom>
          <a:solidFill>
            <a:schemeClr val="accent3">
              <a:alpha val="33000"/>
            </a:schemeClr>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900" dirty="0" smtClean="0">
                <a:latin typeface="Arial"/>
                <a:cs typeface="Arial"/>
              </a:rPr>
              <a:t>An informed</a:t>
            </a:r>
          </a:p>
          <a:p>
            <a:pPr algn="ctr"/>
            <a:r>
              <a:rPr lang="en-US" sz="900" dirty="0" smtClean="0">
                <a:latin typeface="Arial"/>
                <a:cs typeface="Arial"/>
              </a:rPr>
              <a:t>decision</a:t>
            </a:r>
            <a:endParaRPr lang="en-US" sz="900" dirty="0">
              <a:latin typeface="Arial"/>
              <a:cs typeface="Arial"/>
            </a:endParaRPr>
          </a:p>
        </p:txBody>
      </p:sp>
      <p:sp>
        <p:nvSpPr>
          <p:cNvPr id="57" name="Oval 56"/>
          <p:cNvSpPr/>
          <p:nvPr/>
        </p:nvSpPr>
        <p:spPr>
          <a:xfrm>
            <a:off x="2930772" y="914401"/>
            <a:ext cx="1234145" cy="1240975"/>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solidFill>
                  <a:srgbClr val="003557"/>
                </a:solidFill>
                <a:latin typeface="Arial"/>
                <a:cs typeface="Arial"/>
              </a:rPr>
              <a:t>Owner </a:t>
            </a:r>
          </a:p>
        </p:txBody>
      </p:sp>
      <p:sp>
        <p:nvSpPr>
          <p:cNvPr id="58" name="Oval 57"/>
          <p:cNvSpPr/>
          <p:nvPr/>
        </p:nvSpPr>
        <p:spPr>
          <a:xfrm>
            <a:off x="4130922" y="1667934"/>
            <a:ext cx="1234145" cy="1240975"/>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solidFill>
                  <a:srgbClr val="003557"/>
                </a:solidFill>
                <a:latin typeface="Arial"/>
                <a:cs typeface="Arial"/>
              </a:rPr>
              <a:t>Loss of Hire Underwriter</a:t>
            </a:r>
          </a:p>
        </p:txBody>
      </p:sp>
      <p:sp>
        <p:nvSpPr>
          <p:cNvPr id="59" name="Oval 58"/>
          <p:cNvSpPr/>
          <p:nvPr/>
        </p:nvSpPr>
        <p:spPr>
          <a:xfrm>
            <a:off x="4130922" y="3056467"/>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Hull &amp; Machinery Underwriter </a:t>
            </a:r>
          </a:p>
        </p:txBody>
      </p:sp>
      <p:sp>
        <p:nvSpPr>
          <p:cNvPr id="60" name="Oval 59"/>
          <p:cNvSpPr/>
          <p:nvPr/>
        </p:nvSpPr>
        <p:spPr>
          <a:xfrm>
            <a:off x="1730622" y="1667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OEM/</a:t>
            </a:r>
          </a:p>
          <a:p>
            <a:pPr algn="ctr"/>
            <a:r>
              <a:rPr lang="en-US" sz="1100" b="1" dirty="0">
                <a:latin typeface="Arial"/>
                <a:cs typeface="Arial"/>
              </a:rPr>
              <a:t>Maker</a:t>
            </a:r>
          </a:p>
        </p:txBody>
      </p:sp>
      <p:sp>
        <p:nvSpPr>
          <p:cNvPr id="61" name="Oval 60"/>
          <p:cNvSpPr/>
          <p:nvPr/>
        </p:nvSpPr>
        <p:spPr>
          <a:xfrm>
            <a:off x="1730622" y="3022601"/>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smtClean="0">
                <a:latin typeface="Arial"/>
                <a:cs typeface="Arial"/>
              </a:rPr>
              <a:t>Class</a:t>
            </a:r>
            <a:endParaRPr lang="en-US" sz="1100" b="1" dirty="0">
              <a:latin typeface="Arial"/>
              <a:cs typeface="Arial"/>
            </a:endParaRPr>
          </a:p>
        </p:txBody>
      </p:sp>
      <p:sp>
        <p:nvSpPr>
          <p:cNvPr id="62" name="Oval 61"/>
          <p:cNvSpPr/>
          <p:nvPr/>
        </p:nvSpPr>
        <p:spPr>
          <a:xfrm>
            <a:off x="2930772" y="3826934"/>
            <a:ext cx="1234145" cy="124097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36000" rtlCol="0" anchor="ctr"/>
          <a:lstStyle/>
          <a:p>
            <a:pPr algn="ctr"/>
            <a:r>
              <a:rPr lang="en-US" sz="1100" b="1" dirty="0">
                <a:latin typeface="Arial"/>
                <a:cs typeface="Arial"/>
              </a:rPr>
              <a:t>Repair provider</a:t>
            </a:r>
          </a:p>
        </p:txBody>
      </p:sp>
      <p:sp>
        <p:nvSpPr>
          <p:cNvPr id="67" name="Rectangle 66"/>
          <p:cNvSpPr/>
          <p:nvPr/>
        </p:nvSpPr>
        <p:spPr>
          <a:xfrm>
            <a:off x="5765800" y="1320800"/>
            <a:ext cx="3187700" cy="592667"/>
          </a:xfrm>
          <a:prstGeom prst="rect">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lIns="72000" tIns="0" rIns="72000" rtlCol="0" anchor="ctr"/>
          <a:lstStyle/>
          <a:p>
            <a:pPr algn="ctr"/>
            <a:r>
              <a:rPr lang="en-US" sz="1050" dirty="0">
                <a:solidFill>
                  <a:schemeClr val="accent1"/>
                </a:solidFill>
                <a:latin typeface="Arial"/>
                <a:cs typeface="Arial"/>
              </a:rPr>
              <a:t>Restore to </a:t>
            </a:r>
            <a:r>
              <a:rPr lang="en-US" sz="1050" dirty="0" smtClean="0">
                <a:solidFill>
                  <a:schemeClr val="accent1"/>
                </a:solidFill>
                <a:latin typeface="Arial"/>
                <a:cs typeface="Arial"/>
              </a:rPr>
              <a:t>operation</a:t>
            </a:r>
            <a:endParaRPr lang="en-US" sz="1050" dirty="0">
              <a:solidFill>
                <a:schemeClr val="accent1"/>
              </a:solidFill>
              <a:latin typeface="Arial"/>
              <a:cs typeface="Arial"/>
            </a:endParaRPr>
          </a:p>
          <a:p>
            <a:pPr algn="ctr"/>
            <a:r>
              <a:rPr lang="en-US" sz="1050" dirty="0" smtClean="0">
                <a:solidFill>
                  <a:schemeClr val="accent1"/>
                </a:solidFill>
                <a:latin typeface="Arial"/>
                <a:cs typeface="Arial"/>
              </a:rPr>
              <a:t>Minimize </a:t>
            </a:r>
            <a:r>
              <a:rPr lang="en-US" sz="1050" dirty="0">
                <a:solidFill>
                  <a:schemeClr val="accent1"/>
                </a:solidFill>
                <a:latin typeface="Arial"/>
                <a:cs typeface="Arial"/>
              </a:rPr>
              <a:t>down </a:t>
            </a:r>
            <a:r>
              <a:rPr lang="en-US" sz="1050" dirty="0" smtClean="0">
                <a:solidFill>
                  <a:schemeClr val="accent1"/>
                </a:solidFill>
                <a:latin typeface="Arial"/>
                <a:cs typeface="Arial"/>
              </a:rPr>
              <a:t>time</a:t>
            </a:r>
          </a:p>
        </p:txBody>
      </p:sp>
    </p:spTree>
    <p:extLst>
      <p:ext uri="{BB962C8B-B14F-4D97-AF65-F5344CB8AC3E}">
        <p14:creationId xmlns:p14="http://schemas.microsoft.com/office/powerpoint/2010/main" val="1662922185"/>
      </p:ext>
    </p:extLst>
  </p:cSld>
  <p:clrMapOvr>
    <a:masterClrMapping/>
  </p:clrMapOvr>
  <p:transition spd="slow">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5">
      <a:dk1>
        <a:srgbClr val="000000"/>
      </a:dk1>
      <a:lt1>
        <a:sysClr val="window" lastClr="FFFFFF"/>
      </a:lt1>
      <a:dk2>
        <a:srgbClr val="534B44"/>
      </a:dk2>
      <a:lt2>
        <a:srgbClr val="E2DFE1"/>
      </a:lt2>
      <a:accent1>
        <a:srgbClr val="003557"/>
      </a:accent1>
      <a:accent2>
        <a:srgbClr val="0097D7"/>
      </a:accent2>
      <a:accent3>
        <a:srgbClr val="92C5ED"/>
      </a:accent3>
      <a:accent4>
        <a:srgbClr val="AAA2A2"/>
      </a:accent4>
      <a:accent5>
        <a:srgbClr val="CEC9C6"/>
      </a:accent5>
      <a:accent6>
        <a:srgbClr val="E5B746"/>
      </a:accent6>
      <a:hlink>
        <a:srgbClr val="00000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38911</TotalTime>
  <Words>4019</Words>
  <Application>Microsoft Office PowerPoint</Application>
  <PresentationFormat>Letter Paper (8.5x11 in)</PresentationFormat>
  <Paragraphs>736</Paragraphs>
  <Slides>38</Slides>
  <Notes>38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ＭＳ Ｐゴシック</vt:lpstr>
      <vt:lpstr>Arial</vt:lpstr>
      <vt:lpstr>Arial Bold</vt:lpstr>
      <vt:lpstr>Calibri</vt:lpstr>
      <vt:lpstr>Frutiger </vt:lpstr>
      <vt:lpstr>Lucida Grande</vt:lpstr>
      <vt:lpstr>Wingdings</vt:lpstr>
      <vt:lpstr>Office Theme</vt:lpstr>
      <vt:lpstr>Repair or Replace: Alternative repair methods for major engine casualties</vt:lpstr>
      <vt:lpstr>About Goltens</vt:lpstr>
      <vt:lpstr>Diesel Engine Specialists</vt:lpstr>
      <vt:lpstr>In-Situ Machining</vt:lpstr>
      <vt:lpstr>About Goltens</vt:lpstr>
      <vt:lpstr>Diesel Engine Specialists</vt:lpstr>
      <vt:lpstr>A different perspective</vt:lpstr>
      <vt:lpstr>Our objective is to provide insight into…</vt:lpstr>
      <vt:lpstr>Stakeholder interests</vt:lpstr>
      <vt:lpstr>Stakeholder interests</vt:lpstr>
      <vt:lpstr>Stakeholder interests</vt:lpstr>
      <vt:lpstr>Stakeholder interests</vt:lpstr>
      <vt:lpstr>Stakeholder interests</vt:lpstr>
      <vt:lpstr>Cost drivers</vt:lpstr>
      <vt:lpstr>Cost drivers</vt:lpstr>
      <vt:lpstr>Cost drivers</vt:lpstr>
      <vt:lpstr>Crankshaft Damage and Causes</vt:lpstr>
      <vt:lpstr>Common Causes</vt:lpstr>
      <vt:lpstr>In-Situ Crankshaft and Journal Machining</vt:lpstr>
      <vt:lpstr>Single Point Crankshaft machining</vt:lpstr>
      <vt:lpstr>In-Situ Crankshaft Annealing (Hardness Removal)</vt:lpstr>
      <vt:lpstr>A sampling of salvaged shafts</vt:lpstr>
      <vt:lpstr>Crankshaft Annealing</vt:lpstr>
      <vt:lpstr>Annealing Case Study MAN B&amp;W 6L48/60 415mm</vt:lpstr>
      <vt:lpstr>Crankshaft Straightening and Twisting</vt:lpstr>
      <vt:lpstr>Case Study  Sulzer 8RND68 Untwisting Crankshaft </vt:lpstr>
      <vt:lpstr>Metal Stitching Repairs</vt:lpstr>
      <vt:lpstr>Case Study  MaK 12M282  Engine Block Metal Stitching </vt:lpstr>
      <vt:lpstr>What if the Crankshaft, Block or Bedplate cannot be saved?</vt:lpstr>
      <vt:lpstr>Crankshaft removals and replacements</vt:lpstr>
      <vt:lpstr>Case Study Wartsila 12V46  Crankshaft Replacement</vt:lpstr>
      <vt:lpstr>Case Study Wartsila 12V46  Crankshaft Replacement</vt:lpstr>
      <vt:lpstr>Case Study Engine  Wartsila 12V46DF  Block Replacement </vt:lpstr>
      <vt:lpstr>PowerPoint Presentation</vt:lpstr>
      <vt:lpstr>Alternate Sources for Parts</vt:lpstr>
      <vt:lpstr>Warranty</vt:lpstr>
      <vt:lpstr>Conclusions/Questions </vt:lpstr>
      <vt:lpstr>Presence We are right where you need us  Reponse We’re always reared up to respond  Precision We get it right the first time</vt:lpstr>
    </vt:vector>
  </TitlesOfParts>
  <Company>Blue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Johs Ensby</dc:creator>
  <cp:lastModifiedBy>hire</cp:lastModifiedBy>
  <cp:revision>310</cp:revision>
  <cp:lastPrinted>2015-09-21T17:08:18Z</cp:lastPrinted>
  <dcterms:created xsi:type="dcterms:W3CDTF">2009-09-27T07:47:46Z</dcterms:created>
  <dcterms:modified xsi:type="dcterms:W3CDTF">2015-09-22T21:07:13Z</dcterms:modified>
</cp:coreProperties>
</file>