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44" r:id="rId2"/>
    <p:sldId id="383" r:id="rId3"/>
    <p:sldId id="302" r:id="rId4"/>
    <p:sldId id="390" r:id="rId5"/>
    <p:sldId id="382" r:id="rId6"/>
    <p:sldId id="346" r:id="rId7"/>
    <p:sldId id="366" r:id="rId8"/>
    <p:sldId id="361" r:id="rId9"/>
    <p:sldId id="365" r:id="rId10"/>
    <p:sldId id="370" r:id="rId11"/>
    <p:sldId id="369" r:id="rId12"/>
    <p:sldId id="368" r:id="rId13"/>
    <p:sldId id="376" r:id="rId14"/>
    <p:sldId id="367" r:id="rId15"/>
    <p:sldId id="375" r:id="rId16"/>
    <p:sldId id="374" r:id="rId17"/>
    <p:sldId id="373" r:id="rId18"/>
    <p:sldId id="372" r:id="rId19"/>
    <p:sldId id="377" r:id="rId20"/>
    <p:sldId id="379" r:id="rId21"/>
    <p:sldId id="380" r:id="rId22"/>
    <p:sldId id="305" r:id="rId23"/>
    <p:sldId id="306" r:id="rId24"/>
    <p:sldId id="349" r:id="rId25"/>
    <p:sldId id="351" r:id="rId26"/>
    <p:sldId id="354" r:id="rId27"/>
    <p:sldId id="355" r:id="rId28"/>
    <p:sldId id="391" r:id="rId29"/>
    <p:sldId id="333" r:id="rId30"/>
    <p:sldId id="336" r:id="rId31"/>
    <p:sldId id="358" r:id="rId32"/>
    <p:sldId id="356" r:id="rId33"/>
    <p:sldId id="384" r:id="rId34"/>
    <p:sldId id="385" r:id="rId35"/>
    <p:sldId id="386" r:id="rId36"/>
    <p:sldId id="387" r:id="rId37"/>
    <p:sldId id="389" r:id="rId38"/>
    <p:sldId id="360" r:id="rId39"/>
    <p:sldId id="311" r:id="rId40"/>
  </p:sldIdLst>
  <p:sldSz cx="9144000" cy="5143500" type="screen16x9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5" userDrawn="1">
          <p15:clr>
            <a:srgbClr val="A4A3A4"/>
          </p15:clr>
        </p15:guide>
        <p15:guide id="3" orient="horz" pos="1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3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792" y="66"/>
      </p:cViewPr>
      <p:guideLst>
        <p:guide pos="295"/>
        <p:guide orient="horz" pos="16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0D577-0C35-2943-A9FF-FBBD38961F7B}" type="datetimeFigureOut">
              <a:rPr lang="de-DE" smtClean="0"/>
              <a:pPr/>
              <a:t>22.09.2015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B5121-0848-704A-B232-9CCED9A135A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858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62793-DD6F-1A44-9BA5-6CB1282ED701}" type="datetimeFigureOut">
              <a:rPr lang="de-DE" smtClean="0"/>
              <a:pPr/>
              <a:t>22.09.2015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C012C-088B-DF44-96E5-CFC3229D927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440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10992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1999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7588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0851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3830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4148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8145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309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4997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C012C-088B-DF44-96E5-CFC3229D9279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37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C012C-088B-DF44-96E5-CFC3229D9279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33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8198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C012C-088B-DF44-96E5-CFC3229D9279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184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C012C-088B-DF44-96E5-CFC3229D9279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508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C012C-088B-DF44-96E5-CFC3229D9279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45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5724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397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2360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031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74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5080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F6A70-AFEF-4048-8555-DD8A005F215B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281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4767263"/>
            <a:ext cx="5562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585E7D7-0EDE-4E07-8282-4F5C75D0CFF6}" type="datetime1">
              <a:rPr lang="de-DE" smtClean="0"/>
              <a:pPr/>
              <a:t>22.09.2015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052" cy="5192281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48350"/>
            <a:ext cx="5048003" cy="1177595"/>
          </a:xfrm>
          <a:solidFill>
            <a:schemeClr val="accent2"/>
          </a:solidFill>
          <a:ln>
            <a:noFill/>
          </a:ln>
          <a:effectLst/>
        </p:spPr>
        <p:txBody>
          <a:bodyPr lIns="180000" bIns="108000" anchor="b">
            <a:normAutofit/>
          </a:bodyPr>
          <a:lstStyle>
            <a:lvl1pPr marL="0" indent="0" algn="l">
              <a:buFont typeface="Arial"/>
              <a:buNone/>
              <a:defRPr sz="3000">
                <a:solidFill>
                  <a:schemeClr val="bg1"/>
                </a:solidFill>
                <a:latin typeface="Arial (Kopfzeilen)"/>
                <a:cs typeface="Arial (Kopfzeilen)"/>
              </a:defRPr>
            </a:lvl1pPr>
          </a:lstStyle>
          <a:p>
            <a:r>
              <a:rPr lang="de-DE" dirty="0" smtClean="0"/>
              <a:t>Session title</a:t>
            </a:r>
            <a:endParaRPr lang="de-DE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57200" y="1633888"/>
            <a:ext cx="5048003" cy="351377"/>
          </a:xfrm>
          <a:solidFill>
            <a:schemeClr val="bg1"/>
          </a:solidFill>
        </p:spPr>
        <p:txBody>
          <a:bodyPr lIns="18000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Speakers </a:t>
            </a:r>
            <a:r>
              <a:rPr lang="de-DE" dirty="0" err="1" smtClean="0"/>
              <a:t>name</a:t>
            </a:r>
            <a:r>
              <a:rPr lang="de-DE" dirty="0" smtClean="0"/>
              <a:t>, </a:t>
            </a:r>
            <a:r>
              <a:rPr lang="de-DE" dirty="0" err="1" smtClean="0"/>
              <a:t>job</a:t>
            </a:r>
            <a:r>
              <a:rPr lang="de-DE" dirty="0" smtClean="0"/>
              <a:t> title, </a:t>
            </a:r>
            <a:r>
              <a:rPr lang="de-DE" dirty="0" err="1" smtClean="0"/>
              <a:t>company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457201" y="4239912"/>
            <a:ext cx="2670303" cy="7077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Insert </a:t>
            </a:r>
            <a:r>
              <a:rPr lang="de-DE" dirty="0" err="1" smtClean="0"/>
              <a:t>your</a:t>
            </a:r>
            <a:r>
              <a:rPr lang="de-DE" dirty="0" smtClean="0"/>
              <a:t> logo </a:t>
            </a:r>
            <a:r>
              <a:rPr lang="de-DE" dirty="0" err="1" smtClean="0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924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1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r>
              <a:rPr lang="de-DE" dirty="0" err="1" smtClean="0"/>
              <a:t>heading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4pPr>
              <a:defRPr baseline="0"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1</a:t>
            </a:r>
          </a:p>
          <a:p>
            <a:pPr lvl="1"/>
            <a:r>
              <a:rPr lang="de-DE" dirty="0" smtClean="0"/>
              <a:t>Bullet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70490" y="4767263"/>
            <a:ext cx="431539" cy="273844"/>
          </a:xfrm>
        </p:spPr>
        <p:txBody>
          <a:bodyPr/>
          <a:lstStyle/>
          <a:p>
            <a:fld id="{A2D04E86-B29B-FE49-97F3-F26F7B40340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>
          <a:xfrm>
            <a:off x="7724545" y="4767263"/>
            <a:ext cx="745945" cy="273844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79204E3-DE5E-4F36-96A1-CCAA7F09D383}" type="datetime1">
              <a:rPr lang="de-DE" smtClean="0"/>
              <a:pPr/>
              <a:t>22.09.2015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760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, bulet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>
          <a:xfrm>
            <a:off x="7724545" y="4767263"/>
            <a:ext cx="752111" cy="273844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E83F931-931E-465B-9A42-3ED941349452}" type="datetime1">
              <a:rPr lang="de-DE" smtClean="0"/>
              <a:pPr/>
              <a:t>22.09.2015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6928279" cy="1162745"/>
          </a:xfrm>
        </p:spPr>
        <p:txBody>
          <a:bodyPr anchor="b"/>
          <a:lstStyle>
            <a:lvl1pPr>
              <a:defRPr b="0"/>
            </a:lvl1pPr>
          </a:lstStyle>
          <a:p>
            <a:r>
              <a:rPr lang="de-DE" dirty="0" smtClean="0"/>
              <a:t>Slide </a:t>
            </a:r>
            <a:r>
              <a:rPr lang="de-DE" dirty="0" err="1" smtClean="0"/>
              <a:t>heading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>
          <a:xfrm>
            <a:off x="457200" y="1547519"/>
            <a:ext cx="6928279" cy="3046705"/>
          </a:xfrm>
        </p:spPr>
        <p:txBody>
          <a:bodyPr/>
          <a:lstStyle>
            <a:lvl1pPr marL="342900" indent="-342900">
              <a:buFont typeface="Wingdings" charset="2"/>
              <a:buChar char="§"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1</a:t>
            </a:r>
          </a:p>
          <a:p>
            <a:pPr lvl="1"/>
            <a:r>
              <a:rPr lang="de-DE" dirty="0" smtClean="0"/>
              <a:t>Bullet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8996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6928279" cy="85725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Slide </a:t>
            </a:r>
            <a:r>
              <a:rPr lang="de-DE" dirty="0" err="1" smtClean="0"/>
              <a:t>heading</a:t>
            </a:r>
            <a:endParaRPr lang="de-DE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7724545" y="4767263"/>
            <a:ext cx="752111" cy="273844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0DF9651-9515-43A2-BBDD-BB1604F90D3C}" type="datetime1">
              <a:rPr lang="de-DE" smtClean="0"/>
              <a:pPr/>
              <a:t>22.09.2015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1" y="1181100"/>
            <a:ext cx="6928278" cy="3413125"/>
          </a:xfrm>
        </p:spPr>
        <p:txBody>
          <a:bodyPr anchor="t">
            <a:noAutofit/>
          </a:bodyPr>
          <a:lstStyle>
            <a:lvl1pPr marL="0" indent="0">
              <a:buFont typeface="Wingdings" charset="2"/>
              <a:buNone/>
              <a:defRPr sz="2400" baseline="0">
                <a:solidFill>
                  <a:srgbClr val="043E7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bullet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8179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>
          <a:xfrm>
            <a:off x="7724545" y="4767263"/>
            <a:ext cx="752111" cy="273844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7A061163-55C9-4D8C-8A84-9938B8878F45}" type="datetime1">
              <a:rPr lang="de-DE" smtClean="0"/>
              <a:pPr/>
              <a:t>22.09.2015</a:t>
            </a:fld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1" y="1547520"/>
            <a:ext cx="6928278" cy="3046705"/>
          </a:xfrm>
        </p:spPr>
        <p:txBody>
          <a:bodyPr anchor="t">
            <a:noAutofit/>
          </a:bodyPr>
          <a:lstStyle>
            <a:lvl1pPr marL="0" indent="0">
              <a:buFont typeface="Wingdings" charset="2"/>
              <a:buNone/>
              <a:defRPr sz="2400">
                <a:solidFill>
                  <a:srgbClr val="043E7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bullet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endParaRPr lang="de-DE" dirty="0" smtClean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6928279" cy="1162745"/>
          </a:xfrm>
        </p:spPr>
        <p:txBody>
          <a:bodyPr anchor="b"/>
          <a:lstStyle>
            <a:lvl1pPr>
              <a:defRPr b="0">
                <a:solidFill>
                  <a:srgbClr val="C20D20"/>
                </a:solidFill>
              </a:defRPr>
            </a:lvl1pPr>
          </a:lstStyle>
          <a:p>
            <a:r>
              <a:rPr lang="de-DE" dirty="0" smtClean="0"/>
              <a:t>Slide </a:t>
            </a:r>
            <a:r>
              <a:rPr lang="de-DE" dirty="0" err="1" smtClean="0"/>
              <a:t>heading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693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text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D04E86-B29B-FE49-97F3-F26F7B40340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Datumsplatzhalter 4"/>
          <p:cNvSpPr txBox="1">
            <a:spLocks/>
          </p:cNvSpPr>
          <p:nvPr userDrawn="1"/>
        </p:nvSpPr>
        <p:spPr>
          <a:xfrm>
            <a:off x="7724545" y="4767263"/>
            <a:ext cx="752111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83F896-3259-0143-9439-23CDA396F3AE}" type="datetime1">
              <a:rPr lang="de-DE" smtClean="0">
                <a:solidFill>
                  <a:schemeClr val="bg1"/>
                </a:solidFill>
              </a:rPr>
              <a:pPr/>
              <a:t>22.09.2015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1" y="960457"/>
            <a:ext cx="6926262" cy="3633767"/>
          </a:xfrm>
        </p:spPr>
        <p:txBody>
          <a:bodyPr anchor="t">
            <a:noAutofit/>
          </a:bodyPr>
          <a:lstStyle>
            <a:lvl1pPr marL="0" indent="0">
              <a:buFont typeface="Wingdings" charset="2"/>
              <a:buNone/>
              <a:defRPr sz="2400" baseline="0">
                <a:solidFill>
                  <a:srgbClr val="043E7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Headline</a:t>
            </a:r>
          </a:p>
        </p:txBody>
      </p:sp>
    </p:spTree>
    <p:extLst>
      <p:ext uri="{BB962C8B-B14F-4D97-AF65-F5344CB8AC3E}">
        <p14:creationId xmlns:p14="http://schemas.microsoft.com/office/powerpoint/2010/main" val="395878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D04E86-B29B-FE49-97F3-F26F7B40340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Datumsplatzhalter 4"/>
          <p:cNvSpPr txBox="1">
            <a:spLocks/>
          </p:cNvSpPr>
          <p:nvPr userDrawn="1"/>
        </p:nvSpPr>
        <p:spPr>
          <a:xfrm>
            <a:off x="7724545" y="4767263"/>
            <a:ext cx="752111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83F896-3259-0143-9439-23CDA396F3AE}" type="datetime1">
              <a:rPr lang="de-DE" smtClean="0">
                <a:solidFill>
                  <a:srgbClr val="FFFFFF"/>
                </a:solidFill>
              </a:rPr>
              <a:pPr/>
              <a:t>22.09.2015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87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7667" cy="520551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57201" y="1226756"/>
            <a:ext cx="6926262" cy="1021556"/>
          </a:xfrm>
        </p:spPr>
        <p:txBody>
          <a:bodyPr anchor="ctr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CHAPTER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81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2" y="-1"/>
            <a:ext cx="9260584" cy="5179313"/>
          </a:xfrm>
          <a:prstGeom prst="rect">
            <a:avLst/>
          </a:prstGeom>
        </p:spPr>
      </p:pic>
      <p:sp>
        <p:nvSpPr>
          <p:cNvPr id="8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1" y="1169989"/>
            <a:ext cx="2670303" cy="232580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err="1" smtClean="0"/>
              <a:t>Presenter</a:t>
            </a:r>
            <a:r>
              <a:rPr lang="de-DE" dirty="0" smtClean="0"/>
              <a:t> / </a:t>
            </a:r>
            <a:r>
              <a:rPr lang="de-DE" dirty="0" err="1" smtClean="0"/>
              <a:t>Contact</a:t>
            </a:r>
            <a:endParaRPr lang="de-DE" dirty="0" smtClean="0"/>
          </a:p>
        </p:txBody>
      </p:sp>
      <p:sp>
        <p:nvSpPr>
          <p:cNvPr id="4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457201" y="4239912"/>
            <a:ext cx="2670303" cy="7077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	Insert </a:t>
            </a:r>
            <a:r>
              <a:rPr lang="de-DE" dirty="0" err="1" smtClean="0"/>
              <a:t>your</a:t>
            </a:r>
            <a:r>
              <a:rPr lang="de-DE" dirty="0" smtClean="0"/>
              <a:t> logo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3401036" y="1169988"/>
            <a:ext cx="5469426" cy="2325804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 | </a:t>
            </a:r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95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3743986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" name="think-cell Folie" r:id="rId14" imgW="270" imgH="270" progId="TCLayout.ActiveDocument.1">
                  <p:embed/>
                </p:oleObj>
              </mc:Choice>
              <mc:Fallback>
                <p:oleObj name="think-cell Foli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0954" y="1"/>
            <a:ext cx="1548509" cy="5143497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92827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Slide </a:t>
            </a:r>
            <a:r>
              <a:rPr lang="de-DE" dirty="0" err="1" smtClean="0"/>
              <a:t>heading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6928279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1</a:t>
            </a:r>
          </a:p>
          <a:p>
            <a:pPr lvl="1"/>
            <a:r>
              <a:rPr lang="de-DE" dirty="0" smtClean="0"/>
              <a:t>Bullet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2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76656" y="4767263"/>
            <a:ext cx="425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2D04E86-B29B-FE49-97F3-F26F7B40340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724545" y="4767263"/>
            <a:ext cx="752111" cy="273844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4F604E9-BD3A-4B7E-89E7-8902D1597245}" type="datetime1">
              <a:rPr lang="de-DE" smtClean="0"/>
              <a:pPr/>
              <a:t>22.09.2015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045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4" r:id="rId5"/>
    <p:sldLayoutId id="2147483661" r:id="rId6"/>
    <p:sldLayoutId id="2147483657" r:id="rId7"/>
    <p:sldLayoutId id="2147483655" r:id="rId8"/>
    <p:sldLayoutId id="2147483662" r:id="rId9"/>
    <p:sldLayoutId id="2147483663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600"/>
        </a:spcAft>
        <a:buClr>
          <a:schemeClr val="accent2"/>
        </a:buClr>
        <a:buSzPct val="100000"/>
        <a:buFont typeface="Wingdings" charset="2"/>
        <a:buChar char="§"/>
        <a:defRPr lang="de-DE" sz="2400" kern="120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buClrTx/>
        <a:buSzPct val="91000"/>
        <a:buFont typeface="Wingdings" charset="2"/>
        <a:buChar char="Ø"/>
        <a:defRPr lang="de-DE" sz="2400" kern="1200" dirty="0" err="1" smtClean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7000"/>
        <a:buFont typeface="Symbol" charset="2"/>
        <a:buChar char="-"/>
        <a:defRPr lang="de-DE" sz="2400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»"/>
        <a:defRPr lang="de-DE" sz="2400" kern="120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lang="de-DE" sz="20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lang="de-DE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743200" indent="0" algn="l" defTabSz="457200" rtl="0" eaLnBrk="1" latinLnBrk="0" hangingPunct="1">
        <a:spcBef>
          <a:spcPct val="20000"/>
        </a:spcBef>
        <a:buFont typeface="Arial"/>
        <a:buNone/>
        <a:defRPr lang="de-DE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9D98-323F-E847-BD8E-C6535E5E8AF9}" type="datetime1">
              <a:rPr lang="de-DE" smtClean="0"/>
              <a:t>22.09.2015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IMCC Dublin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IUMI Conference 2015</a:t>
            </a:r>
            <a:endParaRPr lang="en-US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457200" y="1633888"/>
            <a:ext cx="5048003" cy="1006899"/>
          </a:xfrm>
        </p:spPr>
        <p:txBody>
          <a:bodyPr>
            <a:normAutofit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Dieter </a:t>
            </a:r>
            <a:r>
              <a:rPr lang="de-DE" b="1" dirty="0"/>
              <a:t>Berg</a:t>
            </a:r>
            <a:endParaRPr lang="de-DE" dirty="0"/>
          </a:p>
          <a:p>
            <a:r>
              <a:rPr lang="de-DE" dirty="0"/>
              <a:t>Munich Re, IUMI President</a:t>
            </a:r>
          </a:p>
          <a:p>
            <a:endParaRPr lang="de-DE" dirty="0"/>
          </a:p>
        </p:txBody>
      </p:sp>
      <p:sp>
        <p:nvSpPr>
          <p:cNvPr id="2" name="Bildplatzhalter 1"/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37813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1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92" y="1050131"/>
            <a:ext cx="6374346" cy="38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5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33" y="1050132"/>
            <a:ext cx="6187850" cy="403616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635240" y="4028599"/>
            <a:ext cx="1508760" cy="7386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Source (World Trade Volume &amp; Values): IMF, World Economic Outlook, April 2015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21" y="1050131"/>
            <a:ext cx="6176513" cy="40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38" y="1064421"/>
            <a:ext cx="5978315" cy="36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3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07" y="1050131"/>
            <a:ext cx="5958525" cy="40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15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12" y="1050131"/>
            <a:ext cx="6267808" cy="40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16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32" y="1709203"/>
            <a:ext cx="6973272" cy="3167597"/>
          </a:xfrm>
          <a:prstGeom prst="rect">
            <a:avLst/>
          </a:prstGeom>
        </p:spPr>
      </p:pic>
      <p:sp>
        <p:nvSpPr>
          <p:cNvPr id="9" name="Tittel 1"/>
          <p:cNvSpPr txBox="1">
            <a:spLocks/>
          </p:cNvSpPr>
          <p:nvPr/>
        </p:nvSpPr>
        <p:spPr>
          <a:xfrm>
            <a:off x="507566" y="879291"/>
            <a:ext cx="662143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sz="2400" dirty="0" smtClean="0"/>
              <a:t>Claims Frequency as of june 2015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r>
              <a:rPr lang="nb-NO" altLang="nb-NO" sz="1800" dirty="0" smtClean="0">
                <a:cs typeface="Arial" pitchFamily="34" charset="0"/>
              </a:rPr>
              <a:t>Cefor nordic marine insurance statistics</a:t>
            </a: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757827" y="2195751"/>
            <a:ext cx="1249492" cy="6617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2014: </a:t>
            </a:r>
            <a:r>
              <a:rPr lang="en-US" sz="1200" dirty="0" smtClean="0"/>
              <a:t>Next to no total loss impact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57827" y="3441939"/>
            <a:ext cx="1249492" cy="13439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Total loss frequency: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Long-term positive trend – but do we see a new increase in 2015?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0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17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82" y="1050132"/>
            <a:ext cx="5836968" cy="396180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766205" y="2111974"/>
            <a:ext cx="1249492" cy="6617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2014: </a:t>
            </a:r>
            <a:r>
              <a:rPr lang="en-US" sz="1200" dirty="0" smtClean="0"/>
              <a:t>Next to no total loss impact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766205" y="2948190"/>
            <a:ext cx="1249492" cy="6617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2015: </a:t>
            </a:r>
            <a:r>
              <a:rPr lang="en-US" sz="1200" dirty="0" smtClean="0"/>
              <a:t>Renewed total loss impact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766205" y="3784405"/>
            <a:ext cx="1249492" cy="9289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Excluding total losses: </a:t>
            </a:r>
            <a:r>
              <a:rPr lang="en-US" sz="1200" dirty="0" smtClean="0"/>
              <a:t>Claim cost per vessel stable since 2009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8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78432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lussdiagramm: Verbindungsstelle 5"/>
          <p:cNvSpPr/>
          <p:nvPr/>
        </p:nvSpPr>
        <p:spPr>
          <a:xfrm>
            <a:off x="6385838" y="2276302"/>
            <a:ext cx="643612" cy="643612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18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32" y="1050131"/>
            <a:ext cx="6515591" cy="409336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7682581" y="2165928"/>
            <a:ext cx="1249492" cy="7539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2015:</a:t>
            </a:r>
            <a:r>
              <a:rPr lang="en-US" sz="1200" dirty="0" smtClean="0"/>
              <a:t> </a:t>
            </a:r>
            <a:r>
              <a:rPr lang="en-US" sz="1200" b="1" dirty="0" smtClean="0"/>
              <a:t>Renewed impact of major claims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628890" y="3867017"/>
            <a:ext cx="1464310" cy="90024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Source: </a:t>
            </a:r>
            <a:r>
              <a:rPr lang="en-US" sz="1050" dirty="0" err="1" smtClean="0">
                <a:solidFill>
                  <a:schemeClr val="bg1"/>
                </a:solidFill>
              </a:rPr>
              <a:t>Cefor</a:t>
            </a:r>
            <a:r>
              <a:rPr lang="en-US" sz="1050" dirty="0" smtClean="0">
                <a:solidFill>
                  <a:schemeClr val="bg1"/>
                </a:solidFill>
              </a:rPr>
              <a:t> Nordic Marine Statistics as of June 2015</a:t>
            </a:r>
            <a:br>
              <a:rPr lang="en-US" sz="1050" dirty="0" smtClean="0">
                <a:solidFill>
                  <a:schemeClr val="bg1"/>
                </a:solidFill>
              </a:rPr>
            </a:br>
            <a:r>
              <a:rPr lang="en-US" sz="1050" dirty="0" smtClean="0">
                <a:solidFill>
                  <a:schemeClr val="bg1"/>
                </a:solidFill>
              </a:rPr>
              <a:t>(claims costs reflect 100% of each vessel)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19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57" y="1112406"/>
            <a:ext cx="6348143" cy="40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IUMI conference 2015 – Berlin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079652"/>
            <a:ext cx="7141535" cy="3394472"/>
          </a:xfrm>
        </p:spPr>
        <p:txBody>
          <a:bodyPr/>
          <a:lstStyle/>
          <a:p>
            <a:r>
              <a:rPr lang="en-US" dirty="0" smtClean="0"/>
              <a:t>602 delegates</a:t>
            </a:r>
          </a:p>
          <a:p>
            <a:r>
              <a:rPr lang="en-US" dirty="0" smtClean="0"/>
              <a:t>52 speakers</a:t>
            </a:r>
          </a:p>
          <a:p>
            <a:r>
              <a:rPr lang="en-US" dirty="0" smtClean="0"/>
              <a:t>37 member associations (total 48)</a:t>
            </a:r>
          </a:p>
          <a:p>
            <a:r>
              <a:rPr lang="en-US" dirty="0" smtClean="0"/>
              <a:t>SIMI as new member</a:t>
            </a:r>
          </a:p>
          <a:p>
            <a:r>
              <a:rPr lang="en-US" dirty="0" smtClean="0"/>
              <a:t>IUMI Professional Partners (total 19)</a:t>
            </a:r>
          </a:p>
          <a:p>
            <a:r>
              <a:rPr lang="en-US" dirty="0" smtClean="0"/>
              <a:t>Affiliate organizations (total 18) </a:t>
            </a:r>
          </a:p>
          <a:p>
            <a:r>
              <a:rPr lang="en-US" dirty="0" smtClean="0"/>
              <a:t>IMCC represented in Berlin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794" y="1210758"/>
            <a:ext cx="3391786" cy="19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20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63" y="1050131"/>
            <a:ext cx="6684222" cy="387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0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21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33" y="1075531"/>
            <a:ext cx="6338307" cy="39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21802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5504"/>
            <a:ext cx="7153275" cy="857250"/>
          </a:xfrm>
        </p:spPr>
        <p:txBody>
          <a:bodyPr/>
          <a:lstStyle/>
          <a:p>
            <a:r>
              <a:rPr lang="en-US" sz="2800" dirty="0" smtClean="0"/>
              <a:t>Challenges for marine Insurance</a:t>
            </a:r>
            <a:br>
              <a:rPr lang="en-US" sz="2800" dirty="0" smtClean="0"/>
            </a:br>
            <a:r>
              <a:rPr lang="en-US" sz="1800" dirty="0" smtClean="0"/>
              <a:t>External </a:t>
            </a:r>
            <a:r>
              <a:rPr lang="en-US" sz="1800" dirty="0"/>
              <a:t>drivers of our business - technological</a:t>
            </a:r>
            <a:endParaRPr lang="en-GB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6" name="Rechteck 5"/>
          <p:cNvSpPr/>
          <p:nvPr/>
        </p:nvSpPr>
        <p:spPr>
          <a:xfrm>
            <a:off x="561104" y="1172260"/>
            <a:ext cx="7721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</a:pPr>
            <a:r>
              <a:rPr lang="en-US" i="1" dirty="0" smtClean="0">
                <a:solidFill>
                  <a:schemeClr val="tx2"/>
                </a:solidFill>
              </a:rPr>
              <a:t>.... can underwriters keep pace with the rapid technological </a:t>
            </a:r>
          </a:p>
          <a:p>
            <a:pPr>
              <a:tabLst>
                <a:tab pos="0" algn="l"/>
              </a:tabLst>
            </a:pPr>
            <a:r>
              <a:rPr lang="en-US" i="1" dirty="0" smtClean="0">
                <a:solidFill>
                  <a:schemeClr val="tx2"/>
                </a:solidFill>
              </a:rPr>
              <a:t>     developments?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14375" y="1997155"/>
            <a:ext cx="667110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54" indent="-5954">
              <a:spcAft>
                <a:spcPts val="900"/>
              </a:spcAft>
            </a:pPr>
            <a:r>
              <a:rPr lang="en-US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/>
              </a:rPr>
              <a:t>New c</a:t>
            </a:r>
            <a:r>
              <a:rPr lang="en-US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omplex technologies :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/>
              </a:rPr>
              <a:t>Cyber </a:t>
            </a:r>
            <a:r>
              <a:rPr lang="en-US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/>
              </a:rPr>
              <a:t>threat, digitalization, big data</a:t>
            </a:r>
            <a:endParaRPr lang="en-US" sz="2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85763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/>
              </a:rPr>
              <a:t>S</a:t>
            </a:r>
            <a:r>
              <a:rPr lang="en-US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uper-large </a:t>
            </a:r>
            <a:r>
              <a:rPr lang="en-US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container vessels and car carriers</a:t>
            </a:r>
          </a:p>
          <a:p>
            <a:pPr marL="342900" indent="-385763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Complex </a:t>
            </a:r>
            <a:r>
              <a:rPr lang="en-US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oil and gas drilling</a:t>
            </a:r>
          </a:p>
          <a:p>
            <a:pPr marL="342900" indent="-385763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Mega </a:t>
            </a:r>
            <a:r>
              <a:rPr lang="en-US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construction projects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Wolkenförmige Legende 4"/>
          <p:cNvSpPr/>
          <p:nvPr/>
        </p:nvSpPr>
        <p:spPr>
          <a:xfrm>
            <a:off x="7590967" y="1545341"/>
            <a:ext cx="1591918" cy="610286"/>
          </a:xfrm>
          <a:prstGeom prst="cloudCallout">
            <a:avLst>
              <a:gd name="adj1" fmla="val -45372"/>
              <a:gd name="adj2" fmla="val 64644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2"/>
                </a:solidFill>
              </a:rPr>
              <a:t>Technological challenges</a:t>
            </a:r>
          </a:p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45587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200" dirty="0" smtClean="0"/>
              <a:t> </a:t>
            </a:r>
            <a:endParaRPr lang="en-US" sz="22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77404"/>
            <a:ext cx="7143354" cy="857250"/>
          </a:xfrm>
        </p:spPr>
        <p:txBody>
          <a:bodyPr/>
          <a:lstStyle/>
          <a:p>
            <a:r>
              <a:rPr lang="en-US" sz="2800" dirty="0">
                <a:solidFill>
                  <a:srgbClr val="C20D20"/>
                </a:solidFill>
              </a:rPr>
              <a:t>Digitalization &amp; Cyber Threats</a:t>
            </a:r>
            <a:br>
              <a:rPr lang="en-US" sz="2800" dirty="0">
                <a:solidFill>
                  <a:srgbClr val="C20D20"/>
                </a:solidFill>
              </a:rPr>
            </a:br>
            <a:r>
              <a:rPr lang="en-US" sz="1800" dirty="0">
                <a:solidFill>
                  <a:srgbClr val="C20D20"/>
                </a:solidFill>
              </a:rPr>
              <a:t>for shipping and offshore industry</a:t>
            </a:r>
            <a:endParaRPr lang="en-GB" sz="2800" dirty="0"/>
          </a:p>
        </p:txBody>
      </p:sp>
      <p:sp>
        <p:nvSpPr>
          <p:cNvPr id="8" name="Rechteck 7"/>
          <p:cNvSpPr/>
          <p:nvPr/>
        </p:nvSpPr>
        <p:spPr>
          <a:xfrm>
            <a:off x="1932860" y="2782224"/>
            <a:ext cx="4582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Tracking of containers (Antwerp case)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Storage of container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Cooling of goods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2"/>
                </a:solidFill>
              </a:rPr>
              <a:t>Intelligent </a:t>
            </a:r>
            <a:r>
              <a:rPr lang="de-DE" dirty="0" err="1" smtClean="0">
                <a:solidFill>
                  <a:schemeClr val="tx2"/>
                </a:solidFill>
              </a:rPr>
              <a:t>logistics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20725" y="4177843"/>
            <a:ext cx="4621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Ballast management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Production management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Drilling management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1346791" y="1374192"/>
            <a:ext cx="3901484" cy="10560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Navigation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Identification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Communication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>
                <a:solidFill>
                  <a:schemeClr val="tx2"/>
                </a:solidFill>
              </a:rPr>
              <a:t>eNavigation</a:t>
            </a:r>
            <a:endParaRPr lang="de-DE" dirty="0" smtClean="0">
              <a:solidFill>
                <a:schemeClr val="tx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>
                <a:solidFill>
                  <a:schemeClr val="tx2"/>
                </a:solidFill>
              </a:rPr>
              <a:t>Unmanned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vessels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81715" y="1073853"/>
            <a:ext cx="1628060" cy="80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b="1" u="sng" dirty="0" smtClean="0">
                <a:solidFill>
                  <a:schemeClr val="tx2"/>
                </a:solidFill>
              </a:rPr>
              <a:t>Shipping electronic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72111" y="2956034"/>
            <a:ext cx="1485264" cy="579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>
                <a:solidFill>
                  <a:schemeClr val="tx2"/>
                </a:solidFill>
              </a:rPr>
              <a:t>Ports</a:t>
            </a:r>
          </a:p>
          <a:p>
            <a:r>
              <a:rPr lang="en-US" b="1" u="sng" dirty="0" smtClean="0">
                <a:solidFill>
                  <a:schemeClr val="tx2"/>
                </a:solidFill>
              </a:rPr>
              <a:t>and logistic</a:t>
            </a:r>
          </a:p>
          <a:p>
            <a:r>
              <a:rPr lang="en-US" b="1" u="sng" dirty="0" smtClean="0">
                <a:solidFill>
                  <a:schemeClr val="tx2"/>
                </a:solidFill>
              </a:rPr>
              <a:t>facilities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72111" y="4315563"/>
            <a:ext cx="1929288" cy="431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/>
            <a:r>
              <a:rPr lang="en-US" b="1" u="sng" dirty="0" smtClean="0">
                <a:solidFill>
                  <a:schemeClr val="tx2"/>
                </a:solidFill>
              </a:rPr>
              <a:t>Offshore</a:t>
            </a:r>
          </a:p>
          <a:p>
            <a:pPr marL="0" lvl="2"/>
            <a:r>
              <a:rPr lang="en-US" b="1" u="sng" dirty="0" smtClean="0">
                <a:solidFill>
                  <a:schemeClr val="tx2"/>
                </a:solidFill>
              </a:rPr>
              <a:t>platforms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4" name="Picture 2" descr="\\MUCE019333\MUC-Home13$\n062693\my documents\My Pictures\Cyber\Syrian_hack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4250" y="1058178"/>
            <a:ext cx="2540116" cy="1572030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6234159" y="2632710"/>
            <a:ext cx="2043658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b="1" dirty="0" smtClean="0">
                <a:solidFill>
                  <a:schemeClr val="bg1"/>
                </a:solidFill>
              </a:rPr>
              <a:t>Image</a:t>
            </a:r>
            <a:r>
              <a:rPr lang="de-DE" sz="450" b="1" dirty="0" smtClean="0">
                <a:solidFill>
                  <a:schemeClr val="bg1"/>
                </a:solidFill>
              </a:rPr>
              <a:t>:</a:t>
            </a:r>
            <a:r>
              <a:rPr lang="en-US" sz="450" b="1" dirty="0">
                <a:solidFill>
                  <a:schemeClr val="bg1"/>
                </a:solidFill>
              </a:rPr>
              <a:t> </a:t>
            </a:r>
            <a:r>
              <a:rPr lang="en-US" sz="450" b="1" dirty="0" smtClean="0">
                <a:solidFill>
                  <a:schemeClr val="bg1"/>
                </a:solidFill>
              </a:rPr>
              <a:t>Andersson18824 / </a:t>
            </a:r>
            <a:r>
              <a:rPr lang="en-US" sz="450" b="1" dirty="0">
                <a:solidFill>
                  <a:schemeClr val="bg1"/>
                </a:solidFill>
              </a:rPr>
              <a:t>Wikimedia </a:t>
            </a:r>
            <a:r>
              <a:rPr lang="en-US" sz="450" b="1" dirty="0" smtClean="0">
                <a:solidFill>
                  <a:schemeClr val="bg1"/>
                </a:solidFill>
              </a:rPr>
              <a:t>Commons </a:t>
            </a:r>
            <a:endParaRPr lang="en-US" sz="450" b="1" dirty="0">
              <a:solidFill>
                <a:schemeClr val="bg1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5" name="Wolkenförmige Legende 14"/>
          <p:cNvSpPr/>
          <p:nvPr/>
        </p:nvSpPr>
        <p:spPr>
          <a:xfrm>
            <a:off x="7624366" y="1582317"/>
            <a:ext cx="1578165" cy="714964"/>
          </a:xfrm>
          <a:prstGeom prst="cloudCallout">
            <a:avLst>
              <a:gd name="adj1" fmla="val -48964"/>
              <a:gd name="adj2" fmla="val 5509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2"/>
                </a:solidFill>
              </a:rPr>
              <a:t>Technological </a:t>
            </a:r>
            <a:r>
              <a:rPr lang="en-US" sz="1050" dirty="0" smtClean="0">
                <a:solidFill>
                  <a:schemeClr val="tx2"/>
                </a:solidFill>
              </a:rPr>
              <a:t>challenges</a:t>
            </a:r>
            <a:r>
              <a:rPr lang="de-DE" sz="1050" dirty="0" smtClean="0">
                <a:solidFill>
                  <a:schemeClr val="tx2"/>
                </a:solidFill>
              </a:rPr>
              <a:t>:</a:t>
            </a:r>
          </a:p>
          <a:p>
            <a:pPr algn="ctr"/>
            <a:r>
              <a:rPr lang="de-DE" sz="1050" dirty="0" smtClean="0">
                <a:solidFill>
                  <a:schemeClr val="tx2"/>
                </a:solidFill>
              </a:rPr>
              <a:t>Cyber</a:t>
            </a:r>
            <a:endParaRPr lang="en-US" sz="1050" dirty="0">
              <a:solidFill>
                <a:schemeClr val="tx2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45587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5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200" dirty="0" smtClean="0"/>
              <a:t> </a:t>
            </a:r>
            <a:endParaRPr lang="en-US" sz="22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77404"/>
            <a:ext cx="7143354" cy="857250"/>
          </a:xfrm>
        </p:spPr>
        <p:txBody>
          <a:bodyPr/>
          <a:lstStyle/>
          <a:p>
            <a:r>
              <a:rPr lang="en-US" sz="2800" dirty="0" smtClean="0"/>
              <a:t>Digitalization &amp; Cyber Threats</a:t>
            </a:r>
            <a:br>
              <a:rPr lang="en-US" sz="2800" dirty="0" smtClean="0"/>
            </a:br>
            <a:r>
              <a:rPr lang="en-US" sz="1800" dirty="0" smtClean="0"/>
              <a:t>for shipping and offshore industry</a:t>
            </a:r>
            <a:endParaRPr lang="en-GB" sz="2800" dirty="0"/>
          </a:p>
        </p:txBody>
      </p:sp>
      <p:sp>
        <p:nvSpPr>
          <p:cNvPr id="10" name="Abgerundetes Rechteck 9"/>
          <p:cNvSpPr/>
          <p:nvPr/>
        </p:nvSpPr>
        <p:spPr>
          <a:xfrm>
            <a:off x="1346791" y="1094166"/>
            <a:ext cx="3901484" cy="5039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chemeClr val="tx2"/>
                </a:solidFill>
              </a:rPr>
              <a:t>Unmanned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vessels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81715" y="1073853"/>
            <a:ext cx="1628060" cy="80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u="sng" dirty="0" smtClean="0">
                <a:solidFill>
                  <a:schemeClr val="tx2"/>
                </a:solidFill>
              </a:rPr>
              <a:t>Shipping electronic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2" descr="\\MUCE019333\MUC-Home13$\n062693\my documents\My Pictures\Cyber\Syrian_hack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4294" y="1058178"/>
            <a:ext cx="1520071" cy="940743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6234159" y="2632710"/>
            <a:ext cx="2043658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b="1" dirty="0" smtClean="0">
                <a:solidFill>
                  <a:schemeClr val="bg1"/>
                </a:solidFill>
              </a:rPr>
              <a:t>Image</a:t>
            </a:r>
            <a:r>
              <a:rPr lang="de-DE" sz="450" b="1" dirty="0" smtClean="0">
                <a:solidFill>
                  <a:schemeClr val="bg1"/>
                </a:solidFill>
              </a:rPr>
              <a:t>:</a:t>
            </a:r>
            <a:r>
              <a:rPr lang="en-US" sz="450" b="1" dirty="0">
                <a:solidFill>
                  <a:schemeClr val="bg1"/>
                </a:solidFill>
              </a:rPr>
              <a:t> </a:t>
            </a:r>
            <a:r>
              <a:rPr lang="en-US" sz="450" b="1" dirty="0" smtClean="0">
                <a:solidFill>
                  <a:schemeClr val="bg1"/>
                </a:solidFill>
              </a:rPr>
              <a:t>Andersson18824 / </a:t>
            </a:r>
            <a:r>
              <a:rPr lang="en-US" sz="450" b="1" dirty="0">
                <a:solidFill>
                  <a:schemeClr val="bg1"/>
                </a:solidFill>
              </a:rPr>
              <a:t>Wikimedia </a:t>
            </a:r>
            <a:r>
              <a:rPr lang="en-US" sz="450" b="1" dirty="0" smtClean="0">
                <a:solidFill>
                  <a:schemeClr val="bg1"/>
                </a:solidFill>
              </a:rPr>
              <a:t>Commons </a:t>
            </a:r>
            <a:endParaRPr lang="en-US" sz="450" b="1" dirty="0">
              <a:solidFill>
                <a:schemeClr val="bg1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5" name="Wolkenförmige Legende 14"/>
          <p:cNvSpPr/>
          <p:nvPr/>
        </p:nvSpPr>
        <p:spPr>
          <a:xfrm>
            <a:off x="7624366" y="1582317"/>
            <a:ext cx="1578165" cy="714964"/>
          </a:xfrm>
          <a:prstGeom prst="cloudCallout">
            <a:avLst>
              <a:gd name="adj1" fmla="val -48964"/>
              <a:gd name="adj2" fmla="val 5509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2"/>
                </a:solidFill>
              </a:rPr>
              <a:t>Technological </a:t>
            </a:r>
            <a:r>
              <a:rPr lang="en-US" sz="1050" dirty="0" smtClean="0">
                <a:solidFill>
                  <a:schemeClr val="tx2"/>
                </a:solidFill>
              </a:rPr>
              <a:t>challenges</a:t>
            </a:r>
            <a:r>
              <a:rPr lang="de-DE" sz="1050" dirty="0" smtClean="0">
                <a:solidFill>
                  <a:schemeClr val="tx2"/>
                </a:solidFill>
              </a:rPr>
              <a:t>:</a:t>
            </a:r>
          </a:p>
          <a:p>
            <a:pPr algn="ctr"/>
            <a:r>
              <a:rPr lang="de-DE" sz="1050" dirty="0" smtClean="0">
                <a:solidFill>
                  <a:schemeClr val="tx2"/>
                </a:solidFill>
              </a:rPr>
              <a:t>Cyber</a:t>
            </a:r>
            <a:endParaRPr lang="en-US" sz="1050" dirty="0">
              <a:solidFill>
                <a:schemeClr val="tx2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145" y="2150851"/>
            <a:ext cx="4235131" cy="25700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0761" y="2653495"/>
            <a:ext cx="3629822" cy="231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200" dirty="0" smtClean="0"/>
              <a:t> </a:t>
            </a:r>
            <a:endParaRPr lang="en-US" sz="22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77404"/>
            <a:ext cx="7143354" cy="857250"/>
          </a:xfrm>
        </p:spPr>
        <p:txBody>
          <a:bodyPr/>
          <a:lstStyle/>
          <a:p>
            <a:r>
              <a:rPr lang="en-US" sz="2800" dirty="0">
                <a:solidFill>
                  <a:srgbClr val="C20D20"/>
                </a:solidFill>
              </a:rPr>
              <a:t>Digitalization &amp; Cyber Threats</a:t>
            </a:r>
            <a:br>
              <a:rPr lang="en-US" sz="2800" dirty="0">
                <a:solidFill>
                  <a:srgbClr val="C20D20"/>
                </a:solidFill>
              </a:rPr>
            </a:br>
            <a:r>
              <a:rPr lang="en-US" sz="1800" dirty="0">
                <a:solidFill>
                  <a:srgbClr val="C20D20"/>
                </a:solidFill>
              </a:rPr>
              <a:t>for shipping and offshore industry</a:t>
            </a:r>
            <a:endParaRPr lang="en-GB" sz="2800" dirty="0"/>
          </a:p>
        </p:txBody>
      </p:sp>
      <p:sp>
        <p:nvSpPr>
          <p:cNvPr id="10" name="Abgerundetes Rechteck 9"/>
          <p:cNvSpPr/>
          <p:nvPr/>
        </p:nvSpPr>
        <p:spPr>
          <a:xfrm>
            <a:off x="1417674" y="1159565"/>
            <a:ext cx="3901484" cy="5039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chemeClr val="tx2"/>
                </a:solidFill>
              </a:rPr>
              <a:t>eNavigation</a:t>
            </a:r>
            <a:endParaRPr lang="de-DE" b="1" dirty="0" smtClean="0">
              <a:solidFill>
                <a:schemeClr val="tx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81715" y="1073853"/>
            <a:ext cx="1628060" cy="80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u="sng" dirty="0" smtClean="0">
                <a:solidFill>
                  <a:schemeClr val="tx2"/>
                </a:solidFill>
              </a:rPr>
              <a:t>Shipping electronic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2" descr="\\MUCE019333\MUC-Home13$\n062693\my documents\My Pictures\Cyber\Syrian_hack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4217" y="1058178"/>
            <a:ext cx="1750148" cy="1083133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6234159" y="2632710"/>
            <a:ext cx="2043658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b="1" dirty="0" smtClean="0">
                <a:solidFill>
                  <a:schemeClr val="bg1"/>
                </a:solidFill>
              </a:rPr>
              <a:t>Image</a:t>
            </a:r>
            <a:r>
              <a:rPr lang="de-DE" sz="450" b="1" dirty="0" smtClean="0">
                <a:solidFill>
                  <a:schemeClr val="bg1"/>
                </a:solidFill>
              </a:rPr>
              <a:t>:</a:t>
            </a:r>
            <a:r>
              <a:rPr lang="en-US" sz="450" b="1" dirty="0">
                <a:solidFill>
                  <a:schemeClr val="bg1"/>
                </a:solidFill>
              </a:rPr>
              <a:t> </a:t>
            </a:r>
            <a:r>
              <a:rPr lang="en-US" sz="450" b="1" dirty="0" smtClean="0">
                <a:solidFill>
                  <a:schemeClr val="bg1"/>
                </a:solidFill>
              </a:rPr>
              <a:t>Andersson18824 / </a:t>
            </a:r>
            <a:r>
              <a:rPr lang="en-US" sz="450" b="1" dirty="0">
                <a:solidFill>
                  <a:schemeClr val="bg1"/>
                </a:solidFill>
              </a:rPr>
              <a:t>Wikimedia </a:t>
            </a:r>
            <a:r>
              <a:rPr lang="en-US" sz="450" b="1" dirty="0" smtClean="0">
                <a:solidFill>
                  <a:schemeClr val="bg1"/>
                </a:solidFill>
              </a:rPr>
              <a:t>Commons </a:t>
            </a:r>
            <a:endParaRPr lang="en-US" sz="450" b="1" dirty="0">
              <a:solidFill>
                <a:schemeClr val="bg1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5" name="Wolkenförmige Legende 14"/>
          <p:cNvSpPr/>
          <p:nvPr/>
        </p:nvSpPr>
        <p:spPr>
          <a:xfrm>
            <a:off x="7614052" y="2182423"/>
            <a:ext cx="1578165" cy="714964"/>
          </a:xfrm>
          <a:prstGeom prst="cloudCallout">
            <a:avLst>
              <a:gd name="adj1" fmla="val -48964"/>
              <a:gd name="adj2" fmla="val 5509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2"/>
                </a:solidFill>
              </a:rPr>
              <a:t>Technological </a:t>
            </a:r>
            <a:r>
              <a:rPr lang="en-US" sz="1050" dirty="0" smtClean="0">
                <a:solidFill>
                  <a:schemeClr val="tx2"/>
                </a:solidFill>
              </a:rPr>
              <a:t>challenges</a:t>
            </a:r>
            <a:r>
              <a:rPr lang="de-DE" sz="1050" dirty="0" smtClean="0">
                <a:solidFill>
                  <a:schemeClr val="tx2"/>
                </a:solidFill>
              </a:rPr>
              <a:t>:</a:t>
            </a:r>
          </a:p>
          <a:p>
            <a:pPr algn="ctr"/>
            <a:r>
              <a:rPr lang="de-DE" sz="1050" dirty="0" smtClean="0">
                <a:solidFill>
                  <a:schemeClr val="tx2"/>
                </a:solidFill>
              </a:rPr>
              <a:t>Cyber</a:t>
            </a:r>
            <a:endParaRPr lang="en-US" sz="1050" dirty="0">
              <a:solidFill>
                <a:schemeClr val="tx2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62" y="1963851"/>
            <a:ext cx="4653197" cy="31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>
              <a:buNone/>
            </a:pPr>
            <a:r>
              <a:rPr lang="de-DE" sz="2200" dirty="0" smtClean="0"/>
              <a:t> </a:t>
            </a:r>
          </a:p>
          <a:p>
            <a:pPr>
              <a:buNone/>
            </a:pPr>
            <a:endParaRPr lang="en-US" sz="22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77404"/>
            <a:ext cx="7143354" cy="857250"/>
          </a:xfrm>
        </p:spPr>
        <p:txBody>
          <a:bodyPr/>
          <a:lstStyle/>
          <a:p>
            <a:r>
              <a:rPr lang="en-US" sz="2800" dirty="0">
                <a:solidFill>
                  <a:srgbClr val="C20D20"/>
                </a:solidFill>
              </a:rPr>
              <a:t>Digitalization &amp; Cyber Threats</a:t>
            </a:r>
            <a:br>
              <a:rPr lang="en-US" sz="2800" dirty="0">
                <a:solidFill>
                  <a:srgbClr val="C20D20"/>
                </a:solidFill>
              </a:rPr>
            </a:br>
            <a:r>
              <a:rPr lang="en-US" sz="1800" dirty="0">
                <a:solidFill>
                  <a:srgbClr val="C20D20"/>
                </a:solidFill>
              </a:rPr>
              <a:t>for shipping and offshore industry</a:t>
            </a:r>
            <a:endParaRPr lang="en-GB" sz="2800" dirty="0"/>
          </a:p>
        </p:txBody>
      </p:sp>
      <p:sp>
        <p:nvSpPr>
          <p:cNvPr id="10" name="Abgerundetes Rechteck 9"/>
          <p:cNvSpPr/>
          <p:nvPr/>
        </p:nvSpPr>
        <p:spPr>
          <a:xfrm>
            <a:off x="1403498" y="1214328"/>
            <a:ext cx="3901484" cy="5654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rgbClr val="002060"/>
                </a:solidFill>
              </a:rPr>
              <a:t>eNavigation</a:t>
            </a:r>
            <a:endParaRPr lang="de-DE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rgbClr val="002060"/>
                </a:solidFill>
              </a:rPr>
              <a:t>Unmanned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vessels</a:t>
            </a:r>
            <a:endParaRPr lang="de-DE" b="1" dirty="0" smtClean="0">
              <a:solidFill>
                <a:srgbClr val="00206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81715" y="1073853"/>
            <a:ext cx="1628060" cy="80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u="sng" dirty="0" smtClean="0">
                <a:solidFill>
                  <a:schemeClr val="tx2"/>
                </a:solidFill>
              </a:rPr>
              <a:t>Shipping electronic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2" descr="\\MUCE019333\MUC-Home13$\n062693\my documents\My Pictures\Cyber\Syrian_hack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0864" y="1058178"/>
            <a:ext cx="1783501" cy="1103775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6234159" y="2632710"/>
            <a:ext cx="2043658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b="1" dirty="0" smtClean="0">
                <a:solidFill>
                  <a:schemeClr val="bg1"/>
                </a:solidFill>
              </a:rPr>
              <a:t>Image</a:t>
            </a:r>
            <a:r>
              <a:rPr lang="de-DE" sz="450" b="1" dirty="0" smtClean="0">
                <a:solidFill>
                  <a:schemeClr val="bg1"/>
                </a:solidFill>
              </a:rPr>
              <a:t>:</a:t>
            </a:r>
            <a:r>
              <a:rPr lang="en-US" sz="450" b="1" dirty="0">
                <a:solidFill>
                  <a:schemeClr val="bg1"/>
                </a:solidFill>
              </a:rPr>
              <a:t> </a:t>
            </a:r>
            <a:r>
              <a:rPr lang="en-US" sz="450" b="1" dirty="0" smtClean="0">
                <a:solidFill>
                  <a:schemeClr val="bg1"/>
                </a:solidFill>
              </a:rPr>
              <a:t>Andersson18824 / </a:t>
            </a:r>
            <a:r>
              <a:rPr lang="en-US" sz="450" b="1" dirty="0">
                <a:solidFill>
                  <a:schemeClr val="bg1"/>
                </a:solidFill>
              </a:rPr>
              <a:t>Wikimedia </a:t>
            </a:r>
            <a:r>
              <a:rPr lang="en-US" sz="450" b="1" dirty="0" smtClean="0">
                <a:solidFill>
                  <a:schemeClr val="bg1"/>
                </a:solidFill>
              </a:rPr>
              <a:t>Commons </a:t>
            </a:r>
            <a:endParaRPr lang="en-US" sz="450" b="1" dirty="0">
              <a:solidFill>
                <a:schemeClr val="bg1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15" name="Wolkenförmige Legende 14"/>
          <p:cNvSpPr/>
          <p:nvPr/>
        </p:nvSpPr>
        <p:spPr>
          <a:xfrm>
            <a:off x="7565835" y="1904526"/>
            <a:ext cx="1578165" cy="714964"/>
          </a:xfrm>
          <a:prstGeom prst="cloudCallout">
            <a:avLst>
              <a:gd name="adj1" fmla="val -48964"/>
              <a:gd name="adj2" fmla="val 5509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2"/>
                </a:solidFill>
              </a:rPr>
              <a:t>Technological </a:t>
            </a:r>
            <a:r>
              <a:rPr lang="en-US" sz="1050" dirty="0" smtClean="0">
                <a:solidFill>
                  <a:schemeClr val="tx2"/>
                </a:solidFill>
              </a:rPr>
              <a:t>challenges</a:t>
            </a:r>
            <a:r>
              <a:rPr lang="de-DE" sz="1050" dirty="0" smtClean="0">
                <a:solidFill>
                  <a:schemeClr val="tx2"/>
                </a:solidFill>
              </a:rPr>
              <a:t>:</a:t>
            </a:r>
          </a:p>
          <a:p>
            <a:pPr algn="ctr"/>
            <a:r>
              <a:rPr lang="de-DE" sz="1050" dirty="0" smtClean="0">
                <a:solidFill>
                  <a:schemeClr val="tx2"/>
                </a:solidFill>
              </a:rPr>
              <a:t>Cyber</a:t>
            </a:r>
            <a:endParaRPr lang="en-US" sz="1050" dirty="0">
              <a:solidFill>
                <a:schemeClr val="tx2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31371" y="3077028"/>
            <a:ext cx="6509657" cy="185302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Connected ships are coming earlier than 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Vulnerability of vessel software /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2"/>
                </a:solidFill>
              </a:rPr>
              <a:t>eNavigation</a:t>
            </a:r>
            <a:r>
              <a:rPr lang="en-US" dirty="0" smtClean="0">
                <a:solidFill>
                  <a:schemeClr val="tx2"/>
                </a:solidFill>
              </a:rPr>
              <a:t> will lead to increased data exchange: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     ship to shore and ship to 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Autonomous navigation remotely controlled from shore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Cargo</a:t>
            </a:r>
            <a:r>
              <a:rPr lang="de-DE" dirty="0"/>
              <a:t> Workshop</a:t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5" y="882383"/>
            <a:ext cx="5839319" cy="38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Cargo</a:t>
            </a:r>
            <a:r>
              <a:rPr lang="de-DE" dirty="0"/>
              <a:t> Workshop</a:t>
            </a:r>
            <a:br>
              <a:rPr lang="de-DE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509713"/>
            <a:ext cx="6928279" cy="33944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Storage risk exposure</a:t>
            </a:r>
          </a:p>
          <a:p>
            <a:pPr marL="0" indent="0">
              <a:buNone/>
            </a:pPr>
            <a:r>
              <a:rPr lang="de-DE" dirty="0" smtClean="0"/>
              <a:t>	- 	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assessment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	-	</a:t>
            </a:r>
            <a:r>
              <a:rPr lang="de-DE" dirty="0" err="1" smtClean="0"/>
              <a:t>assessment</a:t>
            </a:r>
            <a:r>
              <a:rPr lang="de-DE" dirty="0" smtClean="0"/>
              <a:t> </a:t>
            </a:r>
            <a:r>
              <a:rPr lang="de-DE" dirty="0" err="1" smtClean="0"/>
              <a:t>factors</a:t>
            </a: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 smtClean="0"/>
              <a:t>Misappropriation</a:t>
            </a: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 smtClean="0"/>
              <a:t>Fake</a:t>
            </a:r>
            <a:r>
              <a:rPr lang="de-DE" dirty="0" smtClean="0"/>
              <a:t> Carriers  &amp;  </a:t>
            </a:r>
            <a:r>
              <a:rPr lang="de-DE" dirty="0" err="1"/>
              <a:t>f</a:t>
            </a:r>
            <a:r>
              <a:rPr lang="de-DE" dirty="0" err="1" smtClean="0"/>
              <a:t>reight</a:t>
            </a:r>
            <a:r>
              <a:rPr lang="de-DE" dirty="0" smtClean="0"/>
              <a:t> </a:t>
            </a:r>
            <a:r>
              <a:rPr lang="de-DE" dirty="0" err="1" smtClean="0"/>
              <a:t>site</a:t>
            </a:r>
            <a:r>
              <a:rPr lang="de-DE" dirty="0" smtClean="0"/>
              <a:t> </a:t>
            </a:r>
            <a:r>
              <a:rPr lang="de-DE" dirty="0" err="1" smtClean="0"/>
              <a:t>fraud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30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27304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056120" cy="857250"/>
          </a:xfrm>
        </p:spPr>
        <p:txBody>
          <a:bodyPr/>
          <a:lstStyle/>
          <a:p>
            <a:r>
              <a:rPr lang="en-US" sz="2200" dirty="0" smtClean="0"/>
              <a:t>Challenges for marine insurance </a:t>
            </a:r>
            <a:r>
              <a:rPr lang="en-US" sz="1800" dirty="0" smtClean="0"/>
              <a:t>accumulation risks in automotive policies</a:t>
            </a:r>
            <a:endParaRPr lang="en-GB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6928279" cy="155885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01/2015 	   Hoegh Osaka  </a:t>
            </a:r>
            <a:r>
              <a:rPr lang="en-US" sz="1400" dirty="0" smtClean="0">
                <a:sym typeface="Wingdings"/>
              </a:rPr>
              <a:t>  1400 Range Rover+Jaguar, $ </a:t>
            </a:r>
            <a:r>
              <a:rPr lang="de-DE" sz="1400" dirty="0" smtClean="0">
                <a:sym typeface="Wingdings"/>
              </a:rPr>
              <a:t>.....</a:t>
            </a:r>
            <a:r>
              <a:rPr lang="en-US" sz="1400" dirty="0" smtClean="0">
                <a:sym typeface="Wingdings"/>
              </a:rPr>
              <a:t> mill cargo loss ?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04/2014	   Asian Empire   </a:t>
            </a:r>
            <a:r>
              <a:rPr lang="en-US" sz="1400" dirty="0" smtClean="0">
                <a:sym typeface="Wingdings"/>
              </a:rPr>
              <a:t>  </a:t>
            </a:r>
            <a:r>
              <a:rPr lang="en-US" sz="1400" dirty="0" smtClean="0"/>
              <a:t>4600 Kia+Hyundai,      	   $ 130 mill cargo loss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12/2012 	   Baltic Ace        </a:t>
            </a:r>
            <a:r>
              <a:rPr lang="en-US" sz="1400" dirty="0" smtClean="0">
                <a:sym typeface="Wingdings"/>
              </a:rPr>
              <a:t>  </a:t>
            </a:r>
            <a:r>
              <a:rPr lang="en-US" sz="1400" dirty="0" smtClean="0"/>
              <a:t>1400 Mitsubishi,   		   $ 35 – 50 mill cargo loss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07/2006	   Cougar Ace     </a:t>
            </a:r>
            <a:r>
              <a:rPr lang="en-US" sz="1400" dirty="0" smtClean="0">
                <a:sym typeface="Wingdings"/>
              </a:rPr>
              <a:t>  </a:t>
            </a:r>
            <a:r>
              <a:rPr lang="en-US" sz="1400" dirty="0" smtClean="0"/>
              <a:t>4812 Mazda,                        $117 mill cargo loss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  <a:tabLst>
                <a:tab pos="449263" algn="l"/>
              </a:tabLst>
            </a:pPr>
            <a:r>
              <a:rPr lang="en-US" sz="1400" dirty="0" smtClean="0"/>
              <a:t>12/2002         Tricolore          </a:t>
            </a:r>
            <a:r>
              <a:rPr lang="en-US" sz="1400" dirty="0" smtClean="0">
                <a:sym typeface="Wingdings"/>
              </a:rPr>
              <a:t>  </a:t>
            </a:r>
            <a:r>
              <a:rPr lang="en-US" sz="1400" dirty="0" smtClean="0"/>
              <a:t>2871 new cars/trucks,         $ 60 mill cargo loss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10/2002	   Hual Europe    </a:t>
            </a:r>
            <a:r>
              <a:rPr lang="en-US" sz="1400" dirty="0" smtClean="0">
                <a:sym typeface="Wingdings"/>
              </a:rPr>
              <a:t>  4000 cars lost</a:t>
            </a:r>
            <a:endParaRPr lang="en-US" sz="14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>
              <a:sym typeface="Wingdings"/>
            </a:endParaRPr>
          </a:p>
          <a:p>
            <a:pPr>
              <a:buNone/>
            </a:pPr>
            <a:endParaRPr lang="en-US" sz="1600" dirty="0" smtClean="0">
              <a:sym typeface="Wingdings"/>
            </a:endParaRPr>
          </a:p>
          <a:p>
            <a:pPr>
              <a:buNone/>
            </a:pPr>
            <a:endParaRPr lang="en-US" sz="1600" dirty="0" smtClean="0">
              <a:sym typeface="Wingdings"/>
            </a:endParaRPr>
          </a:p>
          <a:p>
            <a:pPr>
              <a:buNone/>
            </a:pPr>
            <a:endParaRPr lang="en-US" sz="1600" dirty="0" smtClean="0">
              <a:sym typeface="Wingdings"/>
            </a:endParaRPr>
          </a:p>
          <a:p>
            <a:pPr>
              <a:buNone/>
            </a:pPr>
            <a:endParaRPr lang="en-US" sz="1600" dirty="0" smtClean="0">
              <a:sym typeface="Wingdings"/>
            </a:endParaRPr>
          </a:p>
          <a:p>
            <a:pPr>
              <a:buNone/>
            </a:pPr>
            <a:endParaRPr lang="en-US" sz="1600" dirty="0" smtClean="0">
              <a:sym typeface="Wingdings"/>
            </a:endParaRP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2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1980" y="3767131"/>
            <a:ext cx="3041722" cy="131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6363874" y="4927541"/>
            <a:ext cx="1739667" cy="185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" b="1" dirty="0" smtClean="0">
                <a:solidFill>
                  <a:schemeClr val="bg1"/>
                </a:solidFill>
              </a:rPr>
              <a:t> Image</a:t>
            </a:r>
            <a:r>
              <a:rPr lang="en-US" sz="450" b="1" dirty="0">
                <a:solidFill>
                  <a:schemeClr val="bg1"/>
                </a:solidFill>
              </a:rPr>
              <a:t>: Geni2015 </a:t>
            </a:r>
            <a:r>
              <a:rPr lang="en-US" sz="450" b="1" dirty="0" smtClean="0">
                <a:solidFill>
                  <a:schemeClr val="bg1"/>
                </a:solidFill>
              </a:rPr>
              <a:t>/ Wikimedia Commons</a:t>
            </a:r>
            <a:endParaRPr lang="en-US" sz="450" b="1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57200" y="3027021"/>
            <a:ext cx="3735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dirty="0" smtClean="0">
                <a:solidFill>
                  <a:schemeClr val="tx2"/>
                </a:solidFill>
              </a:rPr>
              <a:t>Inherent risks of car carriers</a:t>
            </a:r>
          </a:p>
          <a:p>
            <a:pPr marL="285750" indent="-285750">
              <a:buClr>
                <a:srgbClr val="FF0000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marL="742950" lvl="1" indent="-285750"/>
            <a:r>
              <a:rPr lang="en-US" dirty="0" smtClean="0">
                <a:solidFill>
                  <a:schemeClr val="tx2"/>
                </a:solidFill>
              </a:rPr>
              <a:t>High deck superstructures</a:t>
            </a:r>
          </a:p>
          <a:p>
            <a:pPr marL="742950" lvl="1" indent="-285750"/>
            <a:r>
              <a:rPr lang="en-US" dirty="0" smtClean="0">
                <a:solidFill>
                  <a:schemeClr val="tx2"/>
                </a:solidFill>
              </a:rPr>
              <a:t>Stability problems</a:t>
            </a:r>
          </a:p>
          <a:p>
            <a:pPr marL="742950" lvl="1" indent="-285750"/>
            <a:r>
              <a:rPr lang="en-US" dirty="0" smtClean="0">
                <a:solidFill>
                  <a:schemeClr val="tx2"/>
                </a:solidFill>
              </a:rPr>
              <a:t>Loading ramps</a:t>
            </a:r>
          </a:p>
          <a:p>
            <a:pPr marL="742950" lvl="1" indent="-285750"/>
            <a:r>
              <a:rPr lang="en-US" dirty="0" smtClean="0">
                <a:solidFill>
                  <a:schemeClr val="tx2"/>
                </a:solidFill>
              </a:rPr>
              <a:t>Quick water ingress</a:t>
            </a:r>
          </a:p>
        </p:txBody>
      </p:sp>
      <p:sp>
        <p:nvSpPr>
          <p:cNvPr id="16" name="Pfeil nach rechts 15"/>
          <p:cNvSpPr/>
          <p:nvPr/>
        </p:nvSpPr>
        <p:spPr>
          <a:xfrm>
            <a:off x="629727" y="3663619"/>
            <a:ext cx="183003" cy="18031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feil nach rechts 16"/>
          <p:cNvSpPr/>
          <p:nvPr/>
        </p:nvSpPr>
        <p:spPr>
          <a:xfrm>
            <a:off x="634968" y="4494357"/>
            <a:ext cx="183003" cy="18031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 nach rechts 17"/>
          <p:cNvSpPr/>
          <p:nvPr/>
        </p:nvSpPr>
        <p:spPr>
          <a:xfrm>
            <a:off x="626342" y="4223039"/>
            <a:ext cx="183003" cy="18031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feil nach rechts 18"/>
          <p:cNvSpPr/>
          <p:nvPr/>
        </p:nvSpPr>
        <p:spPr>
          <a:xfrm>
            <a:off x="621101" y="3953410"/>
            <a:ext cx="183003" cy="18031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Wolkenförmige Legende 10"/>
          <p:cNvSpPr/>
          <p:nvPr/>
        </p:nvSpPr>
        <p:spPr>
          <a:xfrm>
            <a:off x="7573702" y="1320359"/>
            <a:ext cx="1566128" cy="657988"/>
          </a:xfrm>
          <a:prstGeom prst="cloudCallout">
            <a:avLst>
              <a:gd name="adj1" fmla="val -44231"/>
              <a:gd name="adj2" fmla="val 5615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050" dirty="0" smtClean="0">
                <a:solidFill>
                  <a:schemeClr val="tx2"/>
                </a:solidFill>
              </a:rPr>
              <a:t>Technological challenges:</a:t>
            </a:r>
            <a:br>
              <a:rPr lang="en-US" sz="1050" dirty="0" smtClean="0">
                <a:solidFill>
                  <a:schemeClr val="tx2"/>
                </a:solidFill>
              </a:rPr>
            </a:br>
            <a:r>
              <a:rPr lang="en-US" sz="1050" dirty="0" smtClean="0">
                <a:solidFill>
                  <a:schemeClr val="tx2"/>
                </a:solidFill>
              </a:rPr>
              <a:t>Car carriers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7097871" y="3183294"/>
            <a:ext cx="1556861" cy="3904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u="sng" dirty="0" smtClean="0"/>
              <a:t>Challenges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286903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168" y="1200151"/>
            <a:ext cx="7258069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200" i="1" dirty="0" smtClean="0"/>
              <a:t/>
            </a:r>
            <a:br>
              <a:rPr lang="en-US" sz="1200" i="1" dirty="0" smtClean="0"/>
            </a:br>
            <a:r>
              <a:rPr lang="en-US" sz="2200" i="1" dirty="0" smtClean="0"/>
              <a:t>“… </a:t>
            </a:r>
            <a:r>
              <a:rPr lang="en-US" sz="2200" i="1" dirty="0">
                <a:solidFill>
                  <a:srgbClr val="FF0000"/>
                </a:solidFill>
              </a:rPr>
              <a:t>external factors</a:t>
            </a:r>
            <a:r>
              <a:rPr lang="en-US" sz="2200" i="1" dirty="0"/>
              <a:t> such as </a:t>
            </a:r>
            <a:r>
              <a:rPr lang="en-US" sz="2200" i="1" dirty="0">
                <a:solidFill>
                  <a:srgbClr val="FF0000"/>
                </a:solidFill>
              </a:rPr>
              <a:t>technical, financial </a:t>
            </a:r>
            <a:r>
              <a:rPr lang="en-US" sz="2200" i="1" dirty="0" smtClean="0">
                <a:solidFill>
                  <a:srgbClr val="FF0000"/>
                </a:solidFill>
              </a:rPr>
              <a:t>and human issues</a:t>
            </a:r>
            <a:r>
              <a:rPr lang="en-US" sz="2200" i="1" dirty="0" smtClean="0"/>
              <a:t> are </a:t>
            </a:r>
            <a:r>
              <a:rPr lang="en-US" sz="2200" i="1" dirty="0">
                <a:solidFill>
                  <a:srgbClr val="FF0000"/>
                </a:solidFill>
              </a:rPr>
              <a:t>key drivers of our business </a:t>
            </a:r>
            <a:r>
              <a:rPr lang="en-US" sz="2200" i="1" dirty="0"/>
              <a:t>and together they are creating a new standard for our industry…</a:t>
            </a:r>
          </a:p>
          <a:p>
            <a:pPr>
              <a:buNone/>
            </a:pPr>
            <a:r>
              <a:rPr lang="en-US" sz="2200" i="1" dirty="0"/>
              <a:t>That is what led us to choose this theme for the </a:t>
            </a:r>
            <a:r>
              <a:rPr lang="en-US" sz="2200" i="1" dirty="0" smtClean="0"/>
              <a:t>2015</a:t>
            </a:r>
          </a:p>
          <a:p>
            <a:pPr>
              <a:lnSpc>
                <a:spcPts val="500"/>
              </a:lnSpc>
              <a:buNone/>
            </a:pPr>
            <a:r>
              <a:rPr lang="en-US" sz="2200" i="1" dirty="0" smtClean="0"/>
              <a:t>Berlin Conference… ”</a:t>
            </a:r>
          </a:p>
          <a:p>
            <a:pPr marL="342900" lvl="8" indent="-342900">
              <a:lnSpc>
                <a:spcPct val="3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00000"/>
              <a:buNone/>
            </a:pPr>
            <a:r>
              <a:rPr lang="en-US" sz="1700" b="1" u="sng" dirty="0" smtClean="0"/>
              <a:t>Technical, Financial &amp; Human Factors – is there a new  normal ?</a:t>
            </a:r>
          </a:p>
          <a:p>
            <a:pPr>
              <a:buNone/>
            </a:pPr>
            <a:endParaRPr lang="en-US" sz="1700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57200" y="205979"/>
            <a:ext cx="712470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Common theme</a:t>
            </a:r>
          </a:p>
          <a:p>
            <a:r>
              <a:rPr lang="en-US" sz="1800" dirty="0"/>
              <a:t>Challenges for marine insurance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23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45498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/>
        </p:nvSpPr>
        <p:spPr>
          <a:xfrm>
            <a:off x="5676923" y="3757153"/>
            <a:ext cx="1563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Wikimedia Commons /</a:t>
            </a:r>
            <a:br>
              <a:rPr lang="en-US" sz="600" b="1" dirty="0" smtClean="0">
                <a:solidFill>
                  <a:schemeClr val="bg1"/>
                </a:solidFill>
              </a:rPr>
            </a:br>
            <a:r>
              <a:rPr lang="en-US" sz="600" b="1" dirty="0" smtClean="0">
                <a:solidFill>
                  <a:schemeClr val="bg1"/>
                </a:solidFill>
              </a:rPr>
              <a:t>Oregon Department of Transportation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57200" y="2306084"/>
            <a:ext cx="437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Hail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7200" y="1280164"/>
            <a:ext cx="663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  <a:tabLst>
                <a:tab pos="269875" algn="l"/>
              </a:tabLst>
            </a:pPr>
            <a:r>
              <a:rPr lang="en-US" dirty="0">
                <a:solidFill>
                  <a:schemeClr val="tx2"/>
                </a:solidFill>
              </a:rPr>
              <a:t>Flooding </a:t>
            </a:r>
            <a:r>
              <a:rPr lang="en-US" dirty="0" smtClean="0">
                <a:solidFill>
                  <a:schemeClr val="tx2"/>
                </a:solidFill>
              </a:rPr>
              <a:t>/ </a:t>
            </a:r>
            <a:r>
              <a:rPr lang="en-US" dirty="0">
                <a:solidFill>
                  <a:schemeClr val="tx2"/>
                </a:solidFill>
              </a:rPr>
              <a:t>storm surge / </a:t>
            </a:r>
            <a:r>
              <a:rPr lang="en-US" dirty="0" smtClean="0">
                <a:solidFill>
                  <a:schemeClr val="tx2"/>
                </a:solidFill>
              </a:rPr>
              <a:t>tsunami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7199" y="262383"/>
            <a:ext cx="7344659" cy="1319905"/>
          </a:xfrm>
        </p:spPr>
        <p:txBody>
          <a:bodyPr/>
          <a:lstStyle/>
          <a:p>
            <a:pPr lvl="0"/>
            <a:r>
              <a:rPr lang="en-US" sz="2300" dirty="0" smtClean="0"/>
              <a:t>Accumulation risks in automotive policies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800" dirty="0" smtClean="0"/>
              <a:t>catastrophe exposure to automobiles in ports and storage areas</a:t>
            </a:r>
            <a:r>
              <a:rPr lang="en-US" sz="2400" dirty="0" smtClean="0">
                <a:solidFill>
                  <a:srgbClr val="043E7F"/>
                </a:solidFill>
              </a:rPr>
              <a:t/>
            </a:r>
            <a:br>
              <a:rPr lang="en-US" sz="2400" dirty="0" smtClean="0">
                <a:solidFill>
                  <a:srgbClr val="043E7F"/>
                </a:solidFill>
              </a:rPr>
            </a:br>
            <a:endParaRPr lang="en-GB" sz="2200" dirty="0"/>
          </a:p>
        </p:txBody>
      </p:sp>
      <p:sp>
        <p:nvSpPr>
          <p:cNvPr id="13" name="Rechteck 12"/>
          <p:cNvSpPr/>
          <p:nvPr/>
        </p:nvSpPr>
        <p:spPr>
          <a:xfrm>
            <a:off x="427964" y="4638321"/>
            <a:ext cx="4960884" cy="454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  <a:sym typeface="Wingdings"/>
              </a:rPr>
              <a:t>  </a:t>
            </a:r>
            <a:r>
              <a:rPr lang="en-US" u="sng" dirty="0" smtClean="0">
                <a:solidFill>
                  <a:schemeClr val="tx2"/>
                </a:solidFill>
                <a:sym typeface="Wingdings"/>
              </a:rPr>
              <a:t>Accumulation control &amp; risk management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!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32" y="1061506"/>
            <a:ext cx="2857355" cy="201884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96039" y="2952687"/>
            <a:ext cx="2211902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b="1" dirty="0" smtClean="0">
                <a:solidFill>
                  <a:schemeClr val="bg1"/>
                </a:solidFill>
              </a:rPr>
              <a:t>Image:  </a:t>
            </a:r>
            <a:r>
              <a:rPr lang="en-US" sz="450" b="1" dirty="0">
                <a:solidFill>
                  <a:schemeClr val="bg1"/>
                </a:solidFill>
              </a:rPr>
              <a:t>Jocelyn Augustino </a:t>
            </a:r>
            <a:r>
              <a:rPr lang="en-US" sz="450" b="1" dirty="0" smtClean="0">
                <a:solidFill>
                  <a:schemeClr val="bg1"/>
                </a:solidFill>
              </a:rPr>
              <a:t>, </a:t>
            </a:r>
            <a:r>
              <a:rPr lang="en-US" sz="450" b="1" dirty="0">
                <a:solidFill>
                  <a:schemeClr val="bg1"/>
                </a:solidFill>
              </a:rPr>
              <a:t>FEMA Photo </a:t>
            </a:r>
            <a:r>
              <a:rPr lang="en-US" sz="450" b="1" dirty="0" smtClean="0">
                <a:solidFill>
                  <a:schemeClr val="bg1"/>
                </a:solidFill>
              </a:rPr>
              <a:t>Library / Wikimedia Commons</a:t>
            </a:r>
            <a:endParaRPr lang="en-US" sz="450" b="1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49262" y="3564376"/>
            <a:ext cx="535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Fire / explosion / terrorism</a:t>
            </a:r>
          </a:p>
        </p:txBody>
      </p:sp>
      <p:sp>
        <p:nvSpPr>
          <p:cNvPr id="23" name="Rechteck 22"/>
          <p:cNvSpPr/>
          <p:nvPr/>
        </p:nvSpPr>
        <p:spPr>
          <a:xfrm>
            <a:off x="507847" y="2584148"/>
            <a:ext cx="4921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Open car storage</a:t>
            </a:r>
          </a:p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Correlates with storm and flood</a:t>
            </a:r>
          </a:p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Europe: 20 hail events with marine losses since 2004</a:t>
            </a:r>
          </a:p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Influence of climate change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24500" y="1569986"/>
            <a:ext cx="4905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 lvl="1" indent="-258763"/>
            <a:r>
              <a:rPr lang="en-US" sz="1400" dirty="0" smtClean="0">
                <a:solidFill>
                  <a:schemeClr val="tx2"/>
                </a:solidFill>
              </a:rPr>
              <a:t>Superstorm Sandy:  Biggest marine cat loss  &gt; $ 3 bn.</a:t>
            </a:r>
          </a:p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Port of NJ: 16.000 new autos + 3.000 trucks total loss</a:t>
            </a:r>
          </a:p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$ 650 mill total automotive loss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492695" y="3839549"/>
            <a:ext cx="5097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Fire following earthquake</a:t>
            </a:r>
          </a:p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Man-made losses</a:t>
            </a:r>
          </a:p>
          <a:p>
            <a:pPr marL="742950" lvl="1" indent="-285750"/>
            <a:r>
              <a:rPr lang="en-US" sz="1400" dirty="0" smtClean="0">
                <a:solidFill>
                  <a:schemeClr val="tx2"/>
                </a:solidFill>
              </a:rPr>
              <a:t>Tianjin: &gt;18.000 cars, 1000´s containers, warehouses ?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761" y="3147559"/>
            <a:ext cx="2863238" cy="1908826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6904960" y="4923215"/>
            <a:ext cx="1634560" cy="1615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450" b="1" dirty="0" smtClean="0">
                <a:solidFill>
                  <a:schemeClr val="bg1">
                    <a:lumMod val="95000"/>
                  </a:schemeClr>
                </a:solidFill>
              </a:rPr>
              <a:t>Image: </a:t>
            </a:r>
            <a:r>
              <a:rPr lang="en-US" sz="450" b="1" dirty="0">
                <a:solidFill>
                  <a:schemeClr val="bg1">
                    <a:lumMod val="95000"/>
                  </a:schemeClr>
                </a:solidFill>
              </a:rPr>
              <a:t>picture alliance / AP </a:t>
            </a:r>
            <a:r>
              <a:rPr lang="en-US" sz="450" b="1" dirty="0" smtClean="0">
                <a:solidFill>
                  <a:schemeClr val="bg1">
                    <a:lumMod val="95000"/>
                  </a:schemeClr>
                </a:solidFill>
              </a:rPr>
              <a:t>Photo / </a:t>
            </a:r>
            <a:r>
              <a:rPr lang="en-US" sz="450" b="1" dirty="0">
                <a:solidFill>
                  <a:schemeClr val="bg1">
                    <a:lumMod val="95000"/>
                  </a:schemeClr>
                </a:solidFill>
              </a:rPr>
              <a:t>Ng Han Guan</a:t>
            </a:r>
            <a:endParaRPr lang="en-US" sz="45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Pfeil nach rechts 27"/>
          <p:cNvSpPr/>
          <p:nvPr/>
        </p:nvSpPr>
        <p:spPr>
          <a:xfrm>
            <a:off x="519708" y="4765383"/>
            <a:ext cx="183003" cy="18031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19" name="Wolkenförmige Legende 18"/>
          <p:cNvSpPr/>
          <p:nvPr/>
        </p:nvSpPr>
        <p:spPr>
          <a:xfrm>
            <a:off x="7624252" y="947910"/>
            <a:ext cx="1586812" cy="737686"/>
          </a:xfrm>
          <a:prstGeom prst="cloudCallout">
            <a:avLst>
              <a:gd name="adj1" fmla="val -62053"/>
              <a:gd name="adj2" fmla="val 14008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050" dirty="0" smtClean="0">
                <a:solidFill>
                  <a:schemeClr val="tx2"/>
                </a:solidFill>
              </a:rPr>
              <a:t>Technological challenges:</a:t>
            </a:r>
            <a:br>
              <a:rPr lang="en-US" sz="1050" dirty="0" smtClean="0">
                <a:solidFill>
                  <a:schemeClr val="tx2"/>
                </a:solidFill>
              </a:rPr>
            </a:br>
            <a:r>
              <a:rPr lang="en-US" sz="1050" dirty="0" smtClean="0">
                <a:solidFill>
                  <a:schemeClr val="tx2"/>
                </a:solidFill>
              </a:rPr>
              <a:t>Car storage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/>
              <a:t>Ocean</a:t>
            </a:r>
            <a:r>
              <a:rPr lang="de-DE" u="sng" dirty="0"/>
              <a:t> Hull </a:t>
            </a:r>
            <a:r>
              <a:rPr lang="de-DE" dirty="0"/>
              <a:t>Workshop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1" y="994221"/>
            <a:ext cx="6594741" cy="39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/>
              <a:t>Ocean</a:t>
            </a:r>
            <a:r>
              <a:rPr lang="de-DE" u="sng" dirty="0"/>
              <a:t> Hull </a:t>
            </a:r>
            <a:r>
              <a:rPr lang="de-DE" dirty="0"/>
              <a:t>Workshop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31" y="1063229"/>
            <a:ext cx="6469316" cy="39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447095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Offshore Energy </a:t>
            </a:r>
            <a:r>
              <a:rPr lang="de-DE" dirty="0" smtClean="0"/>
              <a:t>Workshop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31" y="828234"/>
            <a:ext cx="6069106" cy="4075951"/>
          </a:xfrm>
          <a:prstGeom prst="rect">
            <a:avLst/>
          </a:prstGeom>
        </p:spPr>
      </p:pic>
      <p:sp>
        <p:nvSpPr>
          <p:cNvPr id="6" name="Flussdiagramm: Verbindungsstelle 5"/>
          <p:cNvSpPr/>
          <p:nvPr/>
        </p:nvSpPr>
        <p:spPr>
          <a:xfrm>
            <a:off x="48694" y="4767263"/>
            <a:ext cx="156391" cy="136922"/>
          </a:xfrm>
          <a:prstGeom prst="flowChartConnector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Offshore Energy </a:t>
            </a:r>
            <a:r>
              <a:rPr lang="de-DE" dirty="0" smtClean="0"/>
              <a:t>Workshop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83" y="811791"/>
            <a:ext cx="6653997" cy="43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Offshore Energy </a:t>
            </a:r>
            <a:r>
              <a:rPr lang="de-DE" dirty="0" smtClean="0"/>
              <a:t>Workshop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4" y="783115"/>
            <a:ext cx="6486850" cy="43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Offshore Energy </a:t>
            </a:r>
            <a:r>
              <a:rPr lang="de-DE" dirty="0" smtClean="0"/>
              <a:t>Workshop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7" y="801402"/>
            <a:ext cx="6128593" cy="4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Offshore Energy </a:t>
            </a:r>
            <a:r>
              <a:rPr lang="de-DE" dirty="0" smtClean="0"/>
              <a:t>Workshop</a:t>
            </a:r>
            <a:br>
              <a:rPr lang="de-DE" dirty="0" smtClean="0"/>
            </a:br>
            <a:r>
              <a:rPr lang="en-US" sz="2000" dirty="0">
                <a:latin typeface="Arial" panose="020B0604020202020204" pitchFamily="34" charset="0"/>
              </a:rPr>
              <a:t>Oil Price Volatility – The Impact!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802" y="1146968"/>
            <a:ext cx="4749252" cy="332579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382772" y="2559455"/>
            <a:ext cx="3912782" cy="26566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Future risk when oil prices recover and activities escalate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loss of personal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loss of contractors and fleets</a:t>
            </a: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Change in contracting strategy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pass </a:t>
            </a:r>
            <a:r>
              <a:rPr lang="en-US" dirty="0">
                <a:solidFill>
                  <a:srgbClr val="002060"/>
                </a:solidFill>
              </a:rPr>
              <a:t>management risk to contractors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	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2772" y="1793336"/>
            <a:ext cx="3327991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</a:rPr>
              <a:t>Oil company options to CAPEX </a:t>
            </a:r>
            <a:r>
              <a:rPr lang="en-US" dirty="0" smtClean="0">
                <a:solidFill>
                  <a:srgbClr val="002060"/>
                </a:solidFill>
              </a:rPr>
              <a:t>reduction: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86100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 look at the IUMI website</a:t>
            </a:r>
            <a:r>
              <a:rPr lang="de-DE" dirty="0" smtClean="0"/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706" y="1197955"/>
            <a:ext cx="6471197" cy="39455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Flussdiagramm: Alternativer Prozess 4"/>
          <p:cNvSpPr/>
          <p:nvPr/>
        </p:nvSpPr>
        <p:spPr>
          <a:xfrm>
            <a:off x="2602156" y="1648496"/>
            <a:ext cx="2693627" cy="2149598"/>
          </a:xfrm>
          <a:prstGeom prst="flowChartAlternateProcess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feil nach rechts 7"/>
          <p:cNvSpPr/>
          <p:nvPr/>
        </p:nvSpPr>
        <p:spPr>
          <a:xfrm>
            <a:off x="2358487" y="2310182"/>
            <a:ext cx="342900" cy="129540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569" y="953404"/>
            <a:ext cx="6058334" cy="2607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099" y="951851"/>
            <a:ext cx="785035" cy="36069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695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51844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200" dirty="0" smtClean="0"/>
              <a:t> </a:t>
            </a:r>
            <a:endParaRPr lang="en-US" sz="2200" dirty="0"/>
          </a:p>
        </p:txBody>
      </p:sp>
      <p:pic>
        <p:nvPicPr>
          <p:cNvPr id="5" name="Picture 3" descr="K:\transport\_Transportversicherung_ab_2005\2_Extern\IUMI\2015_Berlin_Conference\Sponsoring\Sponsoring Programme\Entwürfe\IUMI_2015_Logo_lang_4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43" y="2536283"/>
            <a:ext cx="4313612" cy="19394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8313" y="1013605"/>
            <a:ext cx="7021033" cy="857250"/>
          </a:xfrm>
        </p:spPr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/>
          <p:cNvSpPr/>
          <p:nvPr/>
        </p:nvSpPr>
        <p:spPr>
          <a:xfrm>
            <a:off x="662941" y="1178719"/>
            <a:ext cx="1190831" cy="396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 sz="1350" dirty="0"/>
          </a:p>
        </p:txBody>
      </p:sp>
      <p:sp>
        <p:nvSpPr>
          <p:cNvPr id="18" name="Wolkenförmige Legende 17"/>
          <p:cNvSpPr/>
          <p:nvPr/>
        </p:nvSpPr>
        <p:spPr>
          <a:xfrm>
            <a:off x="457201" y="1031100"/>
            <a:ext cx="3905582" cy="1760793"/>
          </a:xfrm>
          <a:prstGeom prst="cloudCallout">
            <a:avLst>
              <a:gd name="adj1" fmla="val -45604"/>
              <a:gd name="adj2" fmla="val 61252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Technological challenges:</a:t>
            </a:r>
          </a:p>
          <a:p>
            <a:pPr algn="ctr">
              <a:buFont typeface="Arial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 mega </a:t>
            </a:r>
            <a:r>
              <a:rPr lang="en-US" sz="1350" dirty="0">
                <a:solidFill>
                  <a:schemeClr val="tx2"/>
                </a:solidFill>
              </a:rPr>
              <a:t>construction projects</a:t>
            </a:r>
          </a:p>
          <a:p>
            <a:pPr algn="ctr">
              <a:buFont typeface="Arial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 ultra </a:t>
            </a:r>
            <a:r>
              <a:rPr lang="en-US" sz="1350" dirty="0">
                <a:solidFill>
                  <a:schemeClr val="tx2"/>
                </a:solidFill>
              </a:rPr>
              <a:t>large container </a:t>
            </a:r>
            <a:r>
              <a:rPr lang="en-US" sz="1350" dirty="0" smtClean="0">
                <a:solidFill>
                  <a:schemeClr val="tx2"/>
                </a:solidFill>
              </a:rPr>
              <a:t>vessels</a:t>
            </a:r>
            <a:endParaRPr lang="en-US" sz="1350" dirty="0">
              <a:solidFill>
                <a:schemeClr val="tx2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 renewable </a:t>
            </a:r>
            <a:r>
              <a:rPr lang="en-US" sz="1350" dirty="0">
                <a:solidFill>
                  <a:schemeClr val="tx2"/>
                </a:solidFill>
              </a:rPr>
              <a:t>energies</a:t>
            </a:r>
          </a:p>
          <a:p>
            <a:pPr algn="ctr">
              <a:buFont typeface="Arial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 cyber </a:t>
            </a:r>
            <a:r>
              <a:rPr lang="en-US" sz="1350" dirty="0">
                <a:solidFill>
                  <a:schemeClr val="tx2"/>
                </a:solidFill>
              </a:rPr>
              <a:t>risks / digitalization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168734" y="195486"/>
            <a:ext cx="5984519" cy="861789"/>
          </a:xfrm>
          <a:prstGeom prst="rect">
            <a:avLst/>
          </a:prstGeom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Challenges for the insurance industry</a:t>
            </a:r>
            <a:r>
              <a:rPr lang="en-US" sz="3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President´s view</a:t>
            </a:r>
            <a:endParaRPr lang="en-US" sz="33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225826" y="1529382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Ellipse 14"/>
          <p:cNvSpPr/>
          <p:nvPr/>
        </p:nvSpPr>
        <p:spPr>
          <a:xfrm>
            <a:off x="5036805" y="1664397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Ellipse 18"/>
          <p:cNvSpPr/>
          <p:nvPr/>
        </p:nvSpPr>
        <p:spPr>
          <a:xfrm>
            <a:off x="5036805" y="1637394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Ellipse 19"/>
          <p:cNvSpPr/>
          <p:nvPr/>
        </p:nvSpPr>
        <p:spPr>
          <a:xfrm>
            <a:off x="4591047" y="1807086"/>
            <a:ext cx="450056" cy="3619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Ellipse 20"/>
          <p:cNvSpPr/>
          <p:nvPr/>
        </p:nvSpPr>
        <p:spPr>
          <a:xfrm>
            <a:off x="4275672" y="2121411"/>
            <a:ext cx="250887" cy="250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Ellipse 21"/>
          <p:cNvSpPr/>
          <p:nvPr/>
        </p:nvSpPr>
        <p:spPr>
          <a:xfrm>
            <a:off x="4275672" y="2121411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Ellipse 23"/>
          <p:cNvSpPr/>
          <p:nvPr/>
        </p:nvSpPr>
        <p:spPr>
          <a:xfrm>
            <a:off x="3692300" y="3671627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Ellipse 24"/>
          <p:cNvSpPr/>
          <p:nvPr/>
        </p:nvSpPr>
        <p:spPr>
          <a:xfrm>
            <a:off x="3370105" y="3961413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Ellipse 26"/>
          <p:cNvSpPr/>
          <p:nvPr/>
        </p:nvSpPr>
        <p:spPr>
          <a:xfrm>
            <a:off x="5630871" y="2744517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Ellipse 28"/>
          <p:cNvSpPr/>
          <p:nvPr/>
        </p:nvSpPr>
        <p:spPr>
          <a:xfrm>
            <a:off x="4329678" y="2121411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Ellipse 29"/>
          <p:cNvSpPr/>
          <p:nvPr/>
        </p:nvSpPr>
        <p:spPr>
          <a:xfrm>
            <a:off x="5468853" y="2852529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Ellipse 30"/>
          <p:cNvSpPr/>
          <p:nvPr/>
        </p:nvSpPr>
        <p:spPr>
          <a:xfrm>
            <a:off x="3740901" y="4083918"/>
            <a:ext cx="333696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Ellipse 31"/>
          <p:cNvSpPr/>
          <p:nvPr/>
        </p:nvSpPr>
        <p:spPr>
          <a:xfrm>
            <a:off x="5279832" y="3635617"/>
            <a:ext cx="333696" cy="369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Ellipse 32"/>
          <p:cNvSpPr/>
          <p:nvPr/>
        </p:nvSpPr>
        <p:spPr>
          <a:xfrm>
            <a:off x="5144817" y="3527604"/>
            <a:ext cx="428352" cy="2825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Ellipse 33"/>
          <p:cNvSpPr/>
          <p:nvPr/>
        </p:nvSpPr>
        <p:spPr>
          <a:xfrm>
            <a:off x="3065826" y="4542970"/>
            <a:ext cx="392534" cy="369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Ellipse 34"/>
          <p:cNvSpPr/>
          <p:nvPr/>
        </p:nvSpPr>
        <p:spPr>
          <a:xfrm>
            <a:off x="5576865" y="2717515"/>
            <a:ext cx="333696" cy="369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Ellipse 35"/>
          <p:cNvSpPr/>
          <p:nvPr/>
        </p:nvSpPr>
        <p:spPr>
          <a:xfrm>
            <a:off x="5792889" y="2798523"/>
            <a:ext cx="170906" cy="189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Ellipse 37"/>
          <p:cNvSpPr/>
          <p:nvPr/>
        </p:nvSpPr>
        <p:spPr>
          <a:xfrm>
            <a:off x="1042506" y="2643327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Ellipse 38"/>
          <p:cNvSpPr/>
          <p:nvPr/>
        </p:nvSpPr>
        <p:spPr>
          <a:xfrm>
            <a:off x="969450" y="2622659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Ellipse 39"/>
          <p:cNvSpPr/>
          <p:nvPr/>
        </p:nvSpPr>
        <p:spPr>
          <a:xfrm>
            <a:off x="1117180" y="2671902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Ellipse 41"/>
          <p:cNvSpPr/>
          <p:nvPr/>
        </p:nvSpPr>
        <p:spPr>
          <a:xfrm>
            <a:off x="949007" y="2604465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Ellipse 42"/>
          <p:cNvSpPr/>
          <p:nvPr/>
        </p:nvSpPr>
        <p:spPr>
          <a:xfrm>
            <a:off x="485340" y="2797299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Ellipse 44"/>
          <p:cNvSpPr/>
          <p:nvPr/>
        </p:nvSpPr>
        <p:spPr>
          <a:xfrm>
            <a:off x="574209" y="2708383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6" name="Ellipse 45"/>
          <p:cNvSpPr/>
          <p:nvPr/>
        </p:nvSpPr>
        <p:spPr>
          <a:xfrm>
            <a:off x="882060" y="2705286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Ellipse 46"/>
          <p:cNvSpPr/>
          <p:nvPr/>
        </p:nvSpPr>
        <p:spPr>
          <a:xfrm>
            <a:off x="734535" y="2752046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8" name="Ellipse 47"/>
          <p:cNvSpPr/>
          <p:nvPr/>
        </p:nvSpPr>
        <p:spPr>
          <a:xfrm>
            <a:off x="888348" y="2711574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Ellipse 48"/>
          <p:cNvSpPr/>
          <p:nvPr/>
        </p:nvSpPr>
        <p:spPr>
          <a:xfrm>
            <a:off x="932589" y="4542969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Ellipse 49"/>
          <p:cNvSpPr/>
          <p:nvPr/>
        </p:nvSpPr>
        <p:spPr>
          <a:xfrm>
            <a:off x="878583" y="4488963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Ellipse 50"/>
          <p:cNvSpPr/>
          <p:nvPr/>
        </p:nvSpPr>
        <p:spPr>
          <a:xfrm>
            <a:off x="986595" y="4542969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Ellipse 52"/>
          <p:cNvSpPr/>
          <p:nvPr/>
        </p:nvSpPr>
        <p:spPr>
          <a:xfrm>
            <a:off x="662559" y="4704987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Ellipse 53"/>
          <p:cNvSpPr/>
          <p:nvPr/>
        </p:nvSpPr>
        <p:spPr>
          <a:xfrm>
            <a:off x="662559" y="4704987"/>
            <a:ext cx="378042" cy="3305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Ellipse 54"/>
          <p:cNvSpPr/>
          <p:nvPr/>
        </p:nvSpPr>
        <p:spPr>
          <a:xfrm>
            <a:off x="905586" y="4488963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Ellipse 56"/>
          <p:cNvSpPr/>
          <p:nvPr/>
        </p:nvSpPr>
        <p:spPr>
          <a:xfrm>
            <a:off x="821689" y="2536566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Ellipse 22"/>
          <p:cNvSpPr/>
          <p:nvPr/>
        </p:nvSpPr>
        <p:spPr>
          <a:xfrm>
            <a:off x="3269340" y="4233426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Ellipse 57"/>
          <p:cNvSpPr/>
          <p:nvPr/>
        </p:nvSpPr>
        <p:spPr>
          <a:xfrm>
            <a:off x="3605886" y="3516855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Ellipse 58"/>
          <p:cNvSpPr/>
          <p:nvPr/>
        </p:nvSpPr>
        <p:spPr>
          <a:xfrm>
            <a:off x="3919825" y="3605110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Ellipse 59"/>
          <p:cNvSpPr/>
          <p:nvPr/>
        </p:nvSpPr>
        <p:spPr>
          <a:xfrm>
            <a:off x="3767904" y="3543858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Ellipse 60"/>
          <p:cNvSpPr/>
          <p:nvPr/>
        </p:nvSpPr>
        <p:spPr>
          <a:xfrm>
            <a:off x="4586749" y="3454664"/>
            <a:ext cx="450056" cy="3619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Ellipse 62"/>
          <p:cNvSpPr/>
          <p:nvPr/>
        </p:nvSpPr>
        <p:spPr>
          <a:xfrm>
            <a:off x="5125060" y="3783142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7" name="Ellipse 66"/>
          <p:cNvSpPr/>
          <p:nvPr/>
        </p:nvSpPr>
        <p:spPr>
          <a:xfrm>
            <a:off x="3398132" y="4078653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8" name="Ellipse 67"/>
          <p:cNvSpPr/>
          <p:nvPr/>
        </p:nvSpPr>
        <p:spPr>
          <a:xfrm>
            <a:off x="3740901" y="3732879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9" name="Ellipse 68"/>
          <p:cNvSpPr/>
          <p:nvPr/>
        </p:nvSpPr>
        <p:spPr>
          <a:xfrm>
            <a:off x="4389786" y="1856283"/>
            <a:ext cx="243027" cy="243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0" name="Ellipse 69"/>
          <p:cNvSpPr/>
          <p:nvPr/>
        </p:nvSpPr>
        <p:spPr>
          <a:xfrm>
            <a:off x="3173838" y="4245936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Wolkenförmige Legende 65"/>
          <p:cNvSpPr/>
          <p:nvPr/>
        </p:nvSpPr>
        <p:spPr>
          <a:xfrm>
            <a:off x="5468853" y="1583388"/>
            <a:ext cx="1278971" cy="856908"/>
          </a:xfrm>
          <a:prstGeom prst="cloudCallout">
            <a:avLst>
              <a:gd name="adj1" fmla="val -56858"/>
              <a:gd name="adj2" fmla="val 109092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Market cycle</a:t>
            </a:r>
          </a:p>
        </p:txBody>
      </p:sp>
      <p:sp>
        <p:nvSpPr>
          <p:cNvPr id="16" name="Wolkenförmige Legende 15"/>
          <p:cNvSpPr/>
          <p:nvPr/>
        </p:nvSpPr>
        <p:spPr>
          <a:xfrm>
            <a:off x="4890137" y="2814749"/>
            <a:ext cx="1805505" cy="1209686"/>
          </a:xfrm>
          <a:prstGeom prst="cloudCallout">
            <a:avLst>
              <a:gd name="adj1" fmla="val -67972"/>
              <a:gd name="adj2" fmla="val -7432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Impact of the global finance industry</a:t>
            </a:r>
          </a:p>
        </p:txBody>
      </p:sp>
      <p:sp>
        <p:nvSpPr>
          <p:cNvPr id="71" name="Ellipse 70"/>
          <p:cNvSpPr/>
          <p:nvPr/>
        </p:nvSpPr>
        <p:spPr>
          <a:xfrm>
            <a:off x="770571" y="4488963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2" name="Ellipse 71"/>
          <p:cNvSpPr/>
          <p:nvPr/>
        </p:nvSpPr>
        <p:spPr>
          <a:xfrm>
            <a:off x="972103" y="4341438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3" name="Ellipse 72"/>
          <p:cNvSpPr/>
          <p:nvPr/>
        </p:nvSpPr>
        <p:spPr>
          <a:xfrm>
            <a:off x="4903613" y="3842848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4" name="Ellipse 73"/>
          <p:cNvSpPr/>
          <p:nvPr/>
        </p:nvSpPr>
        <p:spPr>
          <a:xfrm>
            <a:off x="1013598" y="4380951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5" name="Ellipse 74"/>
          <p:cNvSpPr/>
          <p:nvPr/>
        </p:nvSpPr>
        <p:spPr>
          <a:xfrm>
            <a:off x="4281774" y="2777715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Ellipse 64"/>
          <p:cNvSpPr/>
          <p:nvPr/>
        </p:nvSpPr>
        <p:spPr>
          <a:xfrm>
            <a:off x="4604757" y="3419592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7" name="Ellipse 76"/>
          <p:cNvSpPr/>
          <p:nvPr/>
        </p:nvSpPr>
        <p:spPr>
          <a:xfrm>
            <a:off x="3668310" y="4373277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Wolkenförmige Legende 16"/>
          <p:cNvSpPr/>
          <p:nvPr/>
        </p:nvSpPr>
        <p:spPr>
          <a:xfrm>
            <a:off x="770571" y="2976795"/>
            <a:ext cx="2651699" cy="1574006"/>
          </a:xfrm>
          <a:prstGeom prst="cloudCallout">
            <a:avLst>
              <a:gd name="adj1" fmla="val -48767"/>
              <a:gd name="adj2" fmla="val 64355"/>
            </a:avLst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Cargo accumulations:</a:t>
            </a:r>
          </a:p>
          <a:p>
            <a:pPr algn="ctr">
              <a:buFont typeface="Arial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 car </a:t>
            </a:r>
            <a:r>
              <a:rPr lang="en-US" sz="1350" dirty="0">
                <a:solidFill>
                  <a:schemeClr val="tx2"/>
                </a:solidFill>
              </a:rPr>
              <a:t>carriers &amp; </a:t>
            </a:r>
            <a:endParaRPr lang="en-US" sz="1350" dirty="0" smtClean="0">
              <a:solidFill>
                <a:schemeClr val="tx2"/>
              </a:solidFill>
            </a:endParaRPr>
          </a:p>
          <a:p>
            <a:pPr algn="ctr"/>
            <a:r>
              <a:rPr lang="en-US" sz="1350" dirty="0" smtClean="0">
                <a:solidFill>
                  <a:schemeClr val="tx2"/>
                </a:solidFill>
              </a:rPr>
              <a:t>car storage</a:t>
            </a:r>
            <a:endParaRPr lang="en-US" sz="1350" dirty="0">
              <a:solidFill>
                <a:schemeClr val="tx2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 climate </a:t>
            </a:r>
            <a:r>
              <a:rPr lang="en-US" sz="1350" dirty="0">
                <a:solidFill>
                  <a:schemeClr val="tx2"/>
                </a:solidFill>
              </a:rPr>
              <a:t>change/</a:t>
            </a:r>
          </a:p>
          <a:p>
            <a:pPr algn="ctr"/>
            <a:r>
              <a:rPr lang="en-US" sz="1350" dirty="0">
                <a:solidFill>
                  <a:schemeClr val="tx2"/>
                </a:solidFill>
              </a:rPr>
              <a:t>arctic sailing</a:t>
            </a:r>
          </a:p>
        </p:txBody>
      </p:sp>
      <p:sp>
        <p:nvSpPr>
          <p:cNvPr id="78" name="Ellipse 77"/>
          <p:cNvSpPr/>
          <p:nvPr/>
        </p:nvSpPr>
        <p:spPr>
          <a:xfrm>
            <a:off x="1067604" y="4380951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9" name="Ellipse 78"/>
          <p:cNvSpPr/>
          <p:nvPr/>
        </p:nvSpPr>
        <p:spPr>
          <a:xfrm>
            <a:off x="4647620" y="3491029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0" name="Ellipse 79"/>
          <p:cNvSpPr/>
          <p:nvPr/>
        </p:nvSpPr>
        <p:spPr>
          <a:xfrm>
            <a:off x="851580" y="4461960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Ellipse 80"/>
          <p:cNvSpPr/>
          <p:nvPr/>
        </p:nvSpPr>
        <p:spPr>
          <a:xfrm>
            <a:off x="1067604" y="4407954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2" name="Ellipse 81"/>
          <p:cNvSpPr/>
          <p:nvPr/>
        </p:nvSpPr>
        <p:spPr>
          <a:xfrm>
            <a:off x="743568" y="4596975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3" name="Ellipse 82"/>
          <p:cNvSpPr/>
          <p:nvPr/>
        </p:nvSpPr>
        <p:spPr>
          <a:xfrm>
            <a:off x="905586" y="4461960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4" name="Ellipse 83"/>
          <p:cNvSpPr/>
          <p:nvPr/>
        </p:nvSpPr>
        <p:spPr>
          <a:xfrm>
            <a:off x="875554" y="4611468"/>
            <a:ext cx="237803" cy="263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6" name="Ellipse 85"/>
          <p:cNvSpPr/>
          <p:nvPr/>
        </p:nvSpPr>
        <p:spPr>
          <a:xfrm>
            <a:off x="4443792" y="1856283"/>
            <a:ext cx="189021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7" name="Ellipse 86"/>
          <p:cNvSpPr/>
          <p:nvPr/>
        </p:nvSpPr>
        <p:spPr>
          <a:xfrm>
            <a:off x="4601667" y="1910289"/>
            <a:ext cx="243027" cy="189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8" name="Ellipse 87"/>
          <p:cNvSpPr/>
          <p:nvPr/>
        </p:nvSpPr>
        <p:spPr>
          <a:xfrm>
            <a:off x="4389786" y="1670592"/>
            <a:ext cx="189021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9" name="Ellipse 88"/>
          <p:cNvSpPr/>
          <p:nvPr/>
        </p:nvSpPr>
        <p:spPr>
          <a:xfrm>
            <a:off x="4416789" y="1937292"/>
            <a:ext cx="189021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0" name="Ellipse 89"/>
          <p:cNvSpPr/>
          <p:nvPr/>
        </p:nvSpPr>
        <p:spPr>
          <a:xfrm>
            <a:off x="4364328" y="1668598"/>
            <a:ext cx="189021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1" name="Ellipse 90"/>
          <p:cNvSpPr/>
          <p:nvPr/>
        </p:nvSpPr>
        <p:spPr>
          <a:xfrm>
            <a:off x="4470795" y="1910289"/>
            <a:ext cx="189021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Ellipse 91"/>
          <p:cNvSpPr/>
          <p:nvPr/>
        </p:nvSpPr>
        <p:spPr>
          <a:xfrm>
            <a:off x="4416790" y="1964295"/>
            <a:ext cx="181877" cy="2078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Ellipse 92"/>
          <p:cNvSpPr/>
          <p:nvPr/>
        </p:nvSpPr>
        <p:spPr>
          <a:xfrm>
            <a:off x="4366673" y="1674661"/>
            <a:ext cx="165804" cy="2238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Ellipse 93"/>
          <p:cNvSpPr/>
          <p:nvPr/>
        </p:nvSpPr>
        <p:spPr>
          <a:xfrm>
            <a:off x="4362783" y="1670592"/>
            <a:ext cx="189021" cy="2238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Ellipse 94"/>
          <p:cNvSpPr/>
          <p:nvPr/>
        </p:nvSpPr>
        <p:spPr>
          <a:xfrm>
            <a:off x="4520658" y="1883286"/>
            <a:ext cx="189021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Ellipse 95"/>
          <p:cNvSpPr/>
          <p:nvPr/>
        </p:nvSpPr>
        <p:spPr>
          <a:xfrm flipH="1">
            <a:off x="4964426" y="2771349"/>
            <a:ext cx="34290" cy="34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Ellipse 96"/>
          <p:cNvSpPr/>
          <p:nvPr/>
        </p:nvSpPr>
        <p:spPr>
          <a:xfrm flipH="1">
            <a:off x="4988715" y="2778636"/>
            <a:ext cx="34290" cy="34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Ellipse 97"/>
          <p:cNvSpPr/>
          <p:nvPr/>
        </p:nvSpPr>
        <p:spPr>
          <a:xfrm flipH="1">
            <a:off x="5023005" y="2788494"/>
            <a:ext cx="34290" cy="34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Ellipse 98"/>
          <p:cNvSpPr/>
          <p:nvPr/>
        </p:nvSpPr>
        <p:spPr>
          <a:xfrm flipH="1">
            <a:off x="4944710" y="2764062"/>
            <a:ext cx="54006" cy="41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0" name="Ellipse 99"/>
          <p:cNvSpPr/>
          <p:nvPr/>
        </p:nvSpPr>
        <p:spPr>
          <a:xfrm flipH="1">
            <a:off x="5025576" y="2788494"/>
            <a:ext cx="34290" cy="34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Ellipse 100"/>
          <p:cNvSpPr/>
          <p:nvPr/>
        </p:nvSpPr>
        <p:spPr>
          <a:xfrm flipH="1">
            <a:off x="5050008" y="2805639"/>
            <a:ext cx="54006" cy="587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Ellipse 101"/>
          <p:cNvSpPr/>
          <p:nvPr/>
        </p:nvSpPr>
        <p:spPr>
          <a:xfrm flipH="1">
            <a:off x="5042721" y="2788494"/>
            <a:ext cx="34290" cy="34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Ellipse 102"/>
          <p:cNvSpPr/>
          <p:nvPr/>
        </p:nvSpPr>
        <p:spPr>
          <a:xfrm flipH="1">
            <a:off x="5005860" y="2778636"/>
            <a:ext cx="34290" cy="34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Ellipse 103"/>
          <p:cNvSpPr/>
          <p:nvPr/>
        </p:nvSpPr>
        <p:spPr>
          <a:xfrm flipH="1">
            <a:off x="4974223" y="2771349"/>
            <a:ext cx="34290" cy="34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Ellipse 104"/>
          <p:cNvSpPr/>
          <p:nvPr/>
        </p:nvSpPr>
        <p:spPr>
          <a:xfrm flipH="1">
            <a:off x="5025576" y="2788494"/>
            <a:ext cx="34290" cy="34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Ellipse 105"/>
          <p:cNvSpPr/>
          <p:nvPr/>
        </p:nvSpPr>
        <p:spPr>
          <a:xfrm>
            <a:off x="1013599" y="4341437"/>
            <a:ext cx="237803" cy="263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Ellipse 106"/>
          <p:cNvSpPr/>
          <p:nvPr/>
        </p:nvSpPr>
        <p:spPr>
          <a:xfrm>
            <a:off x="1040602" y="4353948"/>
            <a:ext cx="237803" cy="263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Ellipse 107"/>
          <p:cNvSpPr/>
          <p:nvPr/>
        </p:nvSpPr>
        <p:spPr>
          <a:xfrm>
            <a:off x="716566" y="4650981"/>
            <a:ext cx="237803" cy="263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Ellipse 108"/>
          <p:cNvSpPr/>
          <p:nvPr/>
        </p:nvSpPr>
        <p:spPr>
          <a:xfrm>
            <a:off x="4874787" y="1745406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Ellipse 109"/>
          <p:cNvSpPr/>
          <p:nvPr/>
        </p:nvSpPr>
        <p:spPr>
          <a:xfrm>
            <a:off x="4847784" y="1799412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Ellipse 110"/>
          <p:cNvSpPr/>
          <p:nvPr/>
        </p:nvSpPr>
        <p:spPr>
          <a:xfrm>
            <a:off x="3933400" y="2233724"/>
            <a:ext cx="270030" cy="2700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Ellipse 111"/>
          <p:cNvSpPr/>
          <p:nvPr/>
        </p:nvSpPr>
        <p:spPr>
          <a:xfrm>
            <a:off x="4335780" y="2990409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Ellipse 112"/>
          <p:cNvSpPr/>
          <p:nvPr/>
        </p:nvSpPr>
        <p:spPr>
          <a:xfrm>
            <a:off x="3956925" y="3570861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Ellipse 113"/>
          <p:cNvSpPr/>
          <p:nvPr/>
        </p:nvSpPr>
        <p:spPr>
          <a:xfrm>
            <a:off x="4429893" y="3031905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Ellipse 114"/>
          <p:cNvSpPr/>
          <p:nvPr/>
        </p:nvSpPr>
        <p:spPr>
          <a:xfrm>
            <a:off x="4439649" y="3017412"/>
            <a:ext cx="309544" cy="309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Ellipse 115"/>
          <p:cNvSpPr/>
          <p:nvPr/>
        </p:nvSpPr>
        <p:spPr>
          <a:xfrm>
            <a:off x="3906396" y="2300241"/>
            <a:ext cx="270030" cy="2700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Ellipse 116"/>
          <p:cNvSpPr/>
          <p:nvPr/>
        </p:nvSpPr>
        <p:spPr>
          <a:xfrm>
            <a:off x="3987405" y="2219232"/>
            <a:ext cx="270030" cy="2700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8" name="Ellipse 117"/>
          <p:cNvSpPr/>
          <p:nvPr/>
        </p:nvSpPr>
        <p:spPr>
          <a:xfrm>
            <a:off x="3960402" y="2246235"/>
            <a:ext cx="270030" cy="2700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Ellipse 43"/>
          <p:cNvSpPr/>
          <p:nvPr/>
        </p:nvSpPr>
        <p:spPr>
          <a:xfrm>
            <a:off x="4496069" y="2501760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9" name="Ellipse 118"/>
          <p:cNvSpPr/>
          <p:nvPr/>
        </p:nvSpPr>
        <p:spPr>
          <a:xfrm>
            <a:off x="4648469" y="2654160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Ellipse 119"/>
          <p:cNvSpPr/>
          <p:nvPr/>
        </p:nvSpPr>
        <p:spPr>
          <a:xfrm>
            <a:off x="4879926" y="2692260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Ellipse 120"/>
          <p:cNvSpPr/>
          <p:nvPr/>
        </p:nvSpPr>
        <p:spPr>
          <a:xfrm>
            <a:off x="4670377" y="2463660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Ellipse 121"/>
          <p:cNvSpPr/>
          <p:nvPr/>
        </p:nvSpPr>
        <p:spPr>
          <a:xfrm>
            <a:off x="5560964" y="2463660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Ellipse 122"/>
          <p:cNvSpPr/>
          <p:nvPr/>
        </p:nvSpPr>
        <p:spPr>
          <a:xfrm>
            <a:off x="5365702" y="2573197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Titel 1"/>
          <p:cNvSpPr txBox="1">
            <a:spLocks/>
          </p:cNvSpPr>
          <p:nvPr/>
        </p:nvSpPr>
        <p:spPr>
          <a:xfrm>
            <a:off x="457200" y="205979"/>
            <a:ext cx="712470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Challenges for marine </a:t>
            </a:r>
            <a:r>
              <a:rPr lang="en-US" sz="2800" dirty="0" smtClean="0"/>
              <a:t>insurance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The </a:t>
            </a:r>
            <a:r>
              <a:rPr lang="en-US" sz="1800" dirty="0"/>
              <a:t>President´s view</a:t>
            </a:r>
            <a:endParaRPr lang="en-GB" dirty="0"/>
          </a:p>
        </p:txBody>
      </p:sp>
      <p:sp>
        <p:nvSpPr>
          <p:cNvPr id="125" name="Ellipse 124"/>
          <p:cNvSpPr/>
          <p:nvPr/>
        </p:nvSpPr>
        <p:spPr>
          <a:xfrm>
            <a:off x="4457017" y="2410320"/>
            <a:ext cx="250887" cy="2778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7" name="Foliennummernplatzhalter 19"/>
          <p:cNvSpPr txBox="1">
            <a:spLocks/>
          </p:cNvSpPr>
          <p:nvPr/>
        </p:nvSpPr>
        <p:spPr>
          <a:xfrm>
            <a:off x="8575265" y="4776788"/>
            <a:ext cx="431539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 smtClean="0">
                <a:solidFill>
                  <a:schemeClr val="bg1"/>
                </a:solidFill>
              </a:rPr>
              <a:t>12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1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6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IUMI 2015 –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topics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Facts &amp; Figures</a:t>
            </a:r>
          </a:p>
          <a:p>
            <a:r>
              <a:rPr lang="en-US" dirty="0" err="1" smtClean="0"/>
              <a:t>Digitalisation</a:t>
            </a:r>
            <a:r>
              <a:rPr lang="en-US" dirty="0" smtClean="0"/>
              <a:t> &amp; Cyber Threats</a:t>
            </a:r>
          </a:p>
          <a:p>
            <a:r>
              <a:rPr lang="en-US" dirty="0" smtClean="0"/>
              <a:t>Offshore Energy Workshop</a:t>
            </a:r>
          </a:p>
          <a:p>
            <a:r>
              <a:rPr lang="en-US" dirty="0" smtClean="0"/>
              <a:t>Cargo Workshop</a:t>
            </a:r>
          </a:p>
          <a:p>
            <a:r>
              <a:rPr lang="en-US" dirty="0" smtClean="0"/>
              <a:t>Ocean Hull Workshop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E86-B29B-FE49-97F3-F26F7B403400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20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91841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3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18" y="1050131"/>
            <a:ext cx="6779752" cy="40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3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19" y="1050131"/>
            <a:ext cx="6443056" cy="40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7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46" y="1050131"/>
            <a:ext cx="5913168" cy="408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3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500332" y="192881"/>
            <a:ext cx="6621438" cy="857250"/>
          </a:xfrm>
        </p:spPr>
        <p:txBody>
          <a:bodyPr/>
          <a:lstStyle/>
          <a:p>
            <a:pPr algn="l"/>
            <a:r>
              <a:rPr lang="nb-NO" altLang="de-DE" sz="3200" spc="-30" dirty="0" smtClean="0">
                <a:ea typeface="Arial Unicode MS" pitchFamily="34" charset="-128"/>
                <a:cs typeface="Arial Unicode MS" pitchFamily="34" charset="-128"/>
              </a:rPr>
              <a:t>IUMI statistics</a:t>
            </a:r>
            <a:r>
              <a:rPr lang="nb-NO" altLang="nb-NO" sz="4000" dirty="0" smtClean="0"/>
              <a:t/>
            </a:r>
            <a:br>
              <a:rPr lang="nb-NO" altLang="nb-NO" sz="4000" dirty="0" smtClean="0"/>
            </a:br>
            <a:endParaRPr lang="nb-NO" altLang="nb-NO" sz="2200" dirty="0"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B7A2-85A6-4FB4-BE91-795297E93E47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10" y="1050131"/>
            <a:ext cx="6650260" cy="40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Design">
  <a:themeElements>
    <a:clrScheme name="IUMI 2015 V2">
      <a:dk1>
        <a:srgbClr val="141313"/>
      </a:dk1>
      <a:lt1>
        <a:sysClr val="window" lastClr="FFFFFF"/>
      </a:lt1>
      <a:dk2>
        <a:srgbClr val="043E7F"/>
      </a:dk2>
      <a:lt2>
        <a:srgbClr val="E8E8E6"/>
      </a:lt2>
      <a:accent1>
        <a:srgbClr val="14335F"/>
      </a:accent1>
      <a:accent2>
        <a:srgbClr val="C20D20"/>
      </a:accent2>
      <a:accent3>
        <a:srgbClr val="B2B3B2"/>
      </a:accent3>
      <a:accent4>
        <a:srgbClr val="777877"/>
      </a:accent4>
      <a:accent5>
        <a:srgbClr val="259EBD"/>
      </a:accent5>
      <a:accent6>
        <a:srgbClr val="505150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683</Words>
  <Application>Microsoft Office PowerPoint</Application>
  <PresentationFormat>On-screen Show (16:9)</PresentationFormat>
  <Paragraphs>268</Paragraphs>
  <Slides>39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 Unicode MS</vt:lpstr>
      <vt:lpstr>Arial</vt:lpstr>
      <vt:lpstr>Arial (Kopfzeilen)</vt:lpstr>
      <vt:lpstr>Calibri</vt:lpstr>
      <vt:lpstr>Lucida Grande</vt:lpstr>
      <vt:lpstr>Symbol</vt:lpstr>
      <vt:lpstr>Wingdings</vt:lpstr>
      <vt:lpstr>Office-Design</vt:lpstr>
      <vt:lpstr>think-cell Folie</vt:lpstr>
      <vt:lpstr>IMCC Dublin IUMI Conference 2015</vt:lpstr>
      <vt:lpstr>IUMI conference 2015 – Berlin</vt:lpstr>
      <vt:lpstr>PowerPoint Presentation</vt:lpstr>
      <vt:lpstr>PowerPoint Presentation</vt:lpstr>
      <vt:lpstr>IUMI 2015 – main topics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IUMI statistics </vt:lpstr>
      <vt:lpstr>Challenges for marine Insurance External drivers of our business - technological</vt:lpstr>
      <vt:lpstr>Digitalization &amp; Cyber Threats for shipping and offshore industry</vt:lpstr>
      <vt:lpstr>Digitalization &amp; Cyber Threats for shipping and offshore industry</vt:lpstr>
      <vt:lpstr>Digitalization &amp; Cyber Threats for shipping and offshore industry</vt:lpstr>
      <vt:lpstr>Digitalization &amp; Cyber Threats for shipping and offshore industry</vt:lpstr>
      <vt:lpstr>Cargo Workshop </vt:lpstr>
      <vt:lpstr>Cargo Workshop </vt:lpstr>
      <vt:lpstr>Challenges for marine insurance accumulation risks in automotive policies</vt:lpstr>
      <vt:lpstr>Accumulation risks in automotive policies catastrophe exposure to automobiles in ports and storage areas </vt:lpstr>
      <vt:lpstr>Ocean Hull Workshop </vt:lpstr>
      <vt:lpstr>Ocean Hull Workshop </vt:lpstr>
      <vt:lpstr>Offshore Energy Workshop </vt:lpstr>
      <vt:lpstr>Offshore Energy Workshop </vt:lpstr>
      <vt:lpstr>Offshore Energy Workshop </vt:lpstr>
      <vt:lpstr>Offshore Energy Workshop </vt:lpstr>
      <vt:lpstr>Offshore Energy Workshop Oil Price Volatility – The Impact! </vt:lpstr>
      <vt:lpstr>Have a look at the IUMI website: </vt:lpstr>
      <vt:lpstr>Thank you for your attention !</vt:lpstr>
    </vt:vector>
  </TitlesOfParts>
  <Company>FLASKAMP UMMEN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Brigitte Hinzmann</dc:creator>
  <cp:lastModifiedBy>hire</cp:lastModifiedBy>
  <cp:revision>397</cp:revision>
  <cp:lastPrinted>2015-09-22T07:56:49Z</cp:lastPrinted>
  <dcterms:created xsi:type="dcterms:W3CDTF">2015-02-10T12:52:22Z</dcterms:created>
  <dcterms:modified xsi:type="dcterms:W3CDTF">2015-09-22T21:01:35Z</dcterms:modified>
</cp:coreProperties>
</file>