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708" r:id="rId2"/>
    <p:sldId id="709" r:id="rId3"/>
    <p:sldId id="711" r:id="rId4"/>
    <p:sldId id="715" r:id="rId5"/>
    <p:sldId id="713" r:id="rId6"/>
    <p:sldId id="716" r:id="rId7"/>
    <p:sldId id="717" r:id="rId8"/>
    <p:sldId id="731" r:id="rId9"/>
    <p:sldId id="722" r:id="rId10"/>
    <p:sldId id="712" r:id="rId11"/>
    <p:sldId id="724" r:id="rId12"/>
    <p:sldId id="733" r:id="rId13"/>
    <p:sldId id="721" r:id="rId14"/>
    <p:sldId id="718" r:id="rId15"/>
    <p:sldId id="719" r:id="rId16"/>
    <p:sldId id="720" r:id="rId17"/>
    <p:sldId id="725" r:id="rId18"/>
    <p:sldId id="726" r:id="rId19"/>
    <p:sldId id="732" r:id="rId20"/>
    <p:sldId id="746" r:id="rId21"/>
    <p:sldId id="735" r:id="rId22"/>
    <p:sldId id="752" r:id="rId23"/>
    <p:sldId id="736" r:id="rId24"/>
    <p:sldId id="737" r:id="rId25"/>
    <p:sldId id="738" r:id="rId26"/>
    <p:sldId id="739" r:id="rId27"/>
    <p:sldId id="748" r:id="rId28"/>
    <p:sldId id="740" r:id="rId29"/>
    <p:sldId id="741" r:id="rId30"/>
    <p:sldId id="743" r:id="rId31"/>
    <p:sldId id="744" r:id="rId32"/>
    <p:sldId id="745" r:id="rId33"/>
    <p:sldId id="754" r:id="rId34"/>
    <p:sldId id="753" r:id="rId35"/>
    <p:sldId id="751" r:id="rId3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4E"/>
        </a:solidFill>
        <a:latin typeface="ITC Quay Sans Com Boo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45"/>
    <a:srgbClr val="FF7D07"/>
    <a:srgbClr val="00004E"/>
    <a:srgbClr val="000066"/>
    <a:srgbClr val="FFFF99"/>
    <a:srgbClr val="FF9433"/>
    <a:srgbClr val="FFCFA3"/>
    <a:srgbClr val="F9F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1481" autoAdjust="0"/>
  </p:normalViewPr>
  <p:slideViewPr>
    <p:cSldViewPr snapToGrid="0"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BE159BB-FD17-48BF-AB3D-73E002A163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2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E45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E45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E45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E45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E45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5AD25F2D-0531-419B-A2FF-6023E9A73A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284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77" name="Rectangle 25"/>
          <p:cNvSpPr>
            <a:spLocks noChangeArrowheads="1"/>
          </p:cNvSpPr>
          <p:nvPr/>
        </p:nvSpPr>
        <p:spPr bwMode="auto">
          <a:xfrm>
            <a:off x="0" y="4205288"/>
            <a:ext cx="9144000" cy="26527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1303578" name="Rectangle 26"/>
          <p:cNvSpPr>
            <a:spLocks noChangeArrowheads="1"/>
          </p:cNvSpPr>
          <p:nvPr/>
        </p:nvSpPr>
        <p:spPr bwMode="auto">
          <a:xfrm>
            <a:off x="0" y="0"/>
            <a:ext cx="9144000" cy="15890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1303579" name="Rectangle 27"/>
          <p:cNvSpPr>
            <a:spLocks noChangeArrowheads="1"/>
          </p:cNvSpPr>
          <p:nvPr/>
        </p:nvSpPr>
        <p:spPr bwMode="auto">
          <a:xfrm flipH="1">
            <a:off x="1403350" y="4141788"/>
            <a:ext cx="7740650" cy="161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1303580" name="Rectangle 28"/>
          <p:cNvSpPr>
            <a:spLocks noChangeArrowheads="1"/>
          </p:cNvSpPr>
          <p:nvPr/>
        </p:nvSpPr>
        <p:spPr bwMode="auto">
          <a:xfrm flipH="1">
            <a:off x="0" y="4141788"/>
            <a:ext cx="3203575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grpSp>
        <p:nvGrpSpPr>
          <p:cNvPr id="1303581" name="Group 29"/>
          <p:cNvGrpSpPr>
            <a:grpSpLocks/>
          </p:cNvGrpSpPr>
          <p:nvPr/>
        </p:nvGrpSpPr>
        <p:grpSpPr bwMode="auto">
          <a:xfrm>
            <a:off x="7742238" y="6176963"/>
            <a:ext cx="1160462" cy="455612"/>
            <a:chOff x="4877" y="537"/>
            <a:chExt cx="731" cy="287"/>
          </a:xfrm>
        </p:grpSpPr>
        <p:sp>
          <p:nvSpPr>
            <p:cNvPr id="1303582" name="AutoShape 30"/>
            <p:cNvSpPr>
              <a:spLocks noChangeAspect="1" noChangeArrowheads="1" noTextEdit="1"/>
            </p:cNvSpPr>
            <p:nvPr/>
          </p:nvSpPr>
          <p:spPr bwMode="auto">
            <a:xfrm>
              <a:off x="4877" y="537"/>
              <a:ext cx="7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3583" name="Freeform 31"/>
            <p:cNvSpPr>
              <a:spLocks/>
            </p:cNvSpPr>
            <p:nvPr/>
          </p:nvSpPr>
          <p:spPr bwMode="auto">
            <a:xfrm>
              <a:off x="4973" y="601"/>
              <a:ext cx="100" cy="122"/>
            </a:xfrm>
            <a:custGeom>
              <a:avLst/>
              <a:gdLst>
                <a:gd name="T0" fmla="*/ 60 w 409"/>
                <a:gd name="T1" fmla="*/ 479 h 496"/>
                <a:gd name="T2" fmla="*/ 60 w 409"/>
                <a:gd name="T3" fmla="*/ 17 h 496"/>
                <a:gd name="T4" fmla="*/ 0 w 409"/>
                <a:gd name="T5" fmla="*/ 17 h 496"/>
                <a:gd name="T6" fmla="*/ 0 w 409"/>
                <a:gd name="T7" fmla="*/ 0 h 496"/>
                <a:gd name="T8" fmla="*/ 130 w 409"/>
                <a:gd name="T9" fmla="*/ 0 h 496"/>
                <a:gd name="T10" fmla="*/ 130 w 409"/>
                <a:gd name="T11" fmla="*/ 221 h 496"/>
                <a:gd name="T12" fmla="*/ 132 w 409"/>
                <a:gd name="T13" fmla="*/ 221 h 496"/>
                <a:gd name="T14" fmla="*/ 252 w 409"/>
                <a:gd name="T15" fmla="*/ 148 h 496"/>
                <a:gd name="T16" fmla="*/ 354 w 409"/>
                <a:gd name="T17" fmla="*/ 246 h 496"/>
                <a:gd name="T18" fmla="*/ 354 w 409"/>
                <a:gd name="T19" fmla="*/ 479 h 496"/>
                <a:gd name="T20" fmla="*/ 409 w 409"/>
                <a:gd name="T21" fmla="*/ 479 h 496"/>
                <a:gd name="T22" fmla="*/ 409 w 409"/>
                <a:gd name="T23" fmla="*/ 496 h 496"/>
                <a:gd name="T24" fmla="*/ 228 w 409"/>
                <a:gd name="T25" fmla="*/ 496 h 496"/>
                <a:gd name="T26" fmla="*/ 228 w 409"/>
                <a:gd name="T27" fmla="*/ 479 h 496"/>
                <a:gd name="T28" fmla="*/ 283 w 409"/>
                <a:gd name="T29" fmla="*/ 479 h 496"/>
                <a:gd name="T30" fmla="*/ 283 w 409"/>
                <a:gd name="T31" fmla="*/ 249 h 496"/>
                <a:gd name="T32" fmla="*/ 228 w 409"/>
                <a:gd name="T33" fmla="*/ 173 h 496"/>
                <a:gd name="T34" fmla="*/ 130 w 409"/>
                <a:gd name="T35" fmla="*/ 299 h 496"/>
                <a:gd name="T36" fmla="*/ 130 w 409"/>
                <a:gd name="T37" fmla="*/ 479 h 496"/>
                <a:gd name="T38" fmla="*/ 185 w 409"/>
                <a:gd name="T39" fmla="*/ 479 h 496"/>
                <a:gd name="T40" fmla="*/ 185 w 409"/>
                <a:gd name="T41" fmla="*/ 496 h 496"/>
                <a:gd name="T42" fmla="*/ 0 w 409"/>
                <a:gd name="T43" fmla="*/ 496 h 496"/>
                <a:gd name="T44" fmla="*/ 0 w 409"/>
                <a:gd name="T45" fmla="*/ 479 h 496"/>
                <a:gd name="T46" fmla="*/ 60 w 409"/>
                <a:gd name="T47" fmla="*/ 47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" h="496">
                  <a:moveTo>
                    <a:pt x="60" y="479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21"/>
                    <a:pt x="130" y="221"/>
                    <a:pt x="130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53" y="174"/>
                    <a:pt x="195" y="148"/>
                    <a:pt x="252" y="148"/>
                  </a:cubicBezTo>
                  <a:cubicBezTo>
                    <a:pt x="320" y="148"/>
                    <a:pt x="354" y="176"/>
                    <a:pt x="354" y="246"/>
                  </a:cubicBezTo>
                  <a:cubicBezTo>
                    <a:pt x="354" y="479"/>
                    <a:pt x="354" y="479"/>
                    <a:pt x="354" y="479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09" y="496"/>
                    <a:pt x="409" y="496"/>
                    <a:pt x="409" y="496"/>
                  </a:cubicBezTo>
                  <a:cubicBezTo>
                    <a:pt x="228" y="496"/>
                    <a:pt x="228" y="496"/>
                    <a:pt x="228" y="496"/>
                  </a:cubicBezTo>
                  <a:cubicBezTo>
                    <a:pt x="228" y="479"/>
                    <a:pt x="228" y="479"/>
                    <a:pt x="228" y="479"/>
                  </a:cubicBezTo>
                  <a:cubicBezTo>
                    <a:pt x="283" y="479"/>
                    <a:pt x="283" y="479"/>
                    <a:pt x="283" y="479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3" y="211"/>
                    <a:pt x="276" y="173"/>
                    <a:pt x="228" y="173"/>
                  </a:cubicBezTo>
                  <a:cubicBezTo>
                    <a:pt x="163" y="173"/>
                    <a:pt x="130" y="234"/>
                    <a:pt x="130" y="299"/>
                  </a:cubicBezTo>
                  <a:cubicBezTo>
                    <a:pt x="130" y="479"/>
                    <a:pt x="130" y="479"/>
                    <a:pt x="130" y="479"/>
                  </a:cubicBezTo>
                  <a:cubicBezTo>
                    <a:pt x="185" y="479"/>
                    <a:pt x="185" y="479"/>
                    <a:pt x="185" y="479"/>
                  </a:cubicBezTo>
                  <a:cubicBezTo>
                    <a:pt x="185" y="496"/>
                    <a:pt x="185" y="496"/>
                    <a:pt x="185" y="496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60" y="479"/>
                    <a:pt x="60" y="479"/>
                    <a:pt x="60" y="4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3584" name="Freeform 32"/>
            <p:cNvSpPr>
              <a:spLocks noEditPoints="1"/>
            </p:cNvSpPr>
            <p:nvPr/>
          </p:nvSpPr>
          <p:spPr bwMode="auto">
            <a:xfrm>
              <a:off x="4877" y="778"/>
              <a:ext cx="731" cy="46"/>
            </a:xfrm>
            <a:custGeom>
              <a:avLst/>
              <a:gdLst>
                <a:gd name="T0" fmla="*/ 884 w 2974"/>
                <a:gd name="T1" fmla="*/ 72 h 186"/>
                <a:gd name="T2" fmla="*/ 889 w 2974"/>
                <a:gd name="T3" fmla="*/ 38 h 186"/>
                <a:gd name="T4" fmla="*/ 776 w 2974"/>
                <a:gd name="T5" fmla="*/ 182 h 186"/>
                <a:gd name="T6" fmla="*/ 345 w 2974"/>
                <a:gd name="T7" fmla="*/ 148 h 186"/>
                <a:gd name="T8" fmla="*/ 382 w 2974"/>
                <a:gd name="T9" fmla="*/ 73 h 186"/>
                <a:gd name="T10" fmla="*/ 409 w 2974"/>
                <a:gd name="T11" fmla="*/ 3 h 186"/>
                <a:gd name="T12" fmla="*/ 412 w 2974"/>
                <a:gd name="T13" fmla="*/ 182 h 186"/>
                <a:gd name="T14" fmla="*/ 694 w 2974"/>
                <a:gd name="T15" fmla="*/ 3 h 186"/>
                <a:gd name="T16" fmla="*/ 637 w 2974"/>
                <a:gd name="T17" fmla="*/ 31 h 186"/>
                <a:gd name="T18" fmla="*/ 589 w 2974"/>
                <a:gd name="T19" fmla="*/ 182 h 186"/>
                <a:gd name="T20" fmla="*/ 695 w 2974"/>
                <a:gd name="T21" fmla="*/ 105 h 186"/>
                <a:gd name="T22" fmla="*/ 742 w 2974"/>
                <a:gd name="T23" fmla="*/ 31 h 186"/>
                <a:gd name="T24" fmla="*/ 972 w 2974"/>
                <a:gd name="T25" fmla="*/ 3 h 186"/>
                <a:gd name="T26" fmla="*/ 966 w 2974"/>
                <a:gd name="T27" fmla="*/ 182 h 186"/>
                <a:gd name="T28" fmla="*/ 1071 w 2974"/>
                <a:gd name="T29" fmla="*/ 182 h 186"/>
                <a:gd name="T30" fmla="*/ 137 w 2974"/>
                <a:gd name="T31" fmla="*/ 38 h 186"/>
                <a:gd name="T32" fmla="*/ 230 w 2974"/>
                <a:gd name="T33" fmla="*/ 182 h 186"/>
                <a:gd name="T34" fmla="*/ 273 w 2974"/>
                <a:gd name="T35" fmla="*/ 3 h 186"/>
                <a:gd name="T36" fmla="*/ 1201 w 2974"/>
                <a:gd name="T37" fmla="*/ 39 h 186"/>
                <a:gd name="T38" fmla="*/ 1149 w 2974"/>
                <a:gd name="T39" fmla="*/ 153 h 186"/>
                <a:gd name="T40" fmla="*/ 1147 w 2974"/>
                <a:gd name="T41" fmla="*/ 46 h 186"/>
                <a:gd name="T42" fmla="*/ 437 w 2974"/>
                <a:gd name="T43" fmla="*/ 182 h 186"/>
                <a:gd name="T44" fmla="*/ 564 w 2974"/>
                <a:gd name="T45" fmla="*/ 55 h 186"/>
                <a:gd name="T46" fmla="*/ 491 w 2974"/>
                <a:gd name="T47" fmla="*/ 36 h 186"/>
                <a:gd name="T48" fmla="*/ 106 w 2974"/>
                <a:gd name="T49" fmla="*/ 39 h 186"/>
                <a:gd name="T50" fmla="*/ 53 w 2974"/>
                <a:gd name="T51" fmla="*/ 153 h 186"/>
                <a:gd name="T52" fmla="*/ 51 w 2974"/>
                <a:gd name="T53" fmla="*/ 46 h 186"/>
                <a:gd name="T54" fmla="*/ 2295 w 2974"/>
                <a:gd name="T55" fmla="*/ 3 h 186"/>
                <a:gd name="T56" fmla="*/ 2197 w 2974"/>
                <a:gd name="T57" fmla="*/ 3 h 186"/>
                <a:gd name="T58" fmla="*/ 2313 w 2974"/>
                <a:gd name="T59" fmla="*/ 73 h 186"/>
                <a:gd name="T60" fmla="*/ 2376 w 2974"/>
                <a:gd name="T61" fmla="*/ 3 h 186"/>
                <a:gd name="T62" fmla="*/ 2603 w 2974"/>
                <a:gd name="T63" fmla="*/ 93 h 186"/>
                <a:gd name="T64" fmla="*/ 2553 w 2974"/>
                <a:gd name="T65" fmla="*/ 93 h 186"/>
                <a:gd name="T66" fmla="*/ 2174 w 2974"/>
                <a:gd name="T67" fmla="*/ 48 h 186"/>
                <a:gd name="T68" fmla="*/ 2047 w 2974"/>
                <a:gd name="T69" fmla="*/ 182 h 186"/>
                <a:gd name="T70" fmla="*/ 2123 w 2974"/>
                <a:gd name="T71" fmla="*/ 134 h 186"/>
                <a:gd name="T72" fmla="*/ 2167 w 2974"/>
                <a:gd name="T73" fmla="*/ 122 h 186"/>
                <a:gd name="T74" fmla="*/ 2129 w 2974"/>
                <a:gd name="T75" fmla="*/ 55 h 186"/>
                <a:gd name="T76" fmla="*/ 2787 w 2974"/>
                <a:gd name="T77" fmla="*/ 93 h 186"/>
                <a:gd name="T78" fmla="*/ 2737 w 2974"/>
                <a:gd name="T79" fmla="*/ 93 h 186"/>
                <a:gd name="T80" fmla="*/ 1403 w 2974"/>
                <a:gd name="T81" fmla="*/ 93 h 186"/>
                <a:gd name="T82" fmla="*/ 1353 w 2974"/>
                <a:gd name="T83" fmla="*/ 93 h 186"/>
                <a:gd name="T84" fmla="*/ 2815 w 2974"/>
                <a:gd name="T85" fmla="*/ 155 h 186"/>
                <a:gd name="T86" fmla="*/ 2877 w 2974"/>
                <a:gd name="T87" fmla="*/ 148 h 186"/>
                <a:gd name="T88" fmla="*/ 2877 w 2974"/>
                <a:gd name="T89" fmla="*/ 148 h 186"/>
                <a:gd name="T90" fmla="*/ 1849 w 2974"/>
                <a:gd name="T91" fmla="*/ 182 h 186"/>
                <a:gd name="T92" fmla="*/ 1964 w 2974"/>
                <a:gd name="T93" fmla="*/ 143 h 186"/>
                <a:gd name="T94" fmla="*/ 1961 w 2974"/>
                <a:gd name="T95" fmla="*/ 3 h 186"/>
                <a:gd name="T96" fmla="*/ 1955 w 2974"/>
                <a:gd name="T97" fmla="*/ 110 h 186"/>
                <a:gd name="T98" fmla="*/ 1476 w 2974"/>
                <a:gd name="T99" fmla="*/ 3 h 186"/>
                <a:gd name="T100" fmla="*/ 1470 w 2974"/>
                <a:gd name="T101" fmla="*/ 182 h 186"/>
                <a:gd name="T102" fmla="*/ 1575 w 2974"/>
                <a:gd name="T103" fmla="*/ 182 h 186"/>
                <a:gd name="T104" fmla="*/ 1831 w 2974"/>
                <a:gd name="T105" fmla="*/ 3 h 186"/>
                <a:gd name="T106" fmla="*/ 1725 w 2974"/>
                <a:gd name="T107" fmla="*/ 72 h 186"/>
                <a:gd name="T108" fmla="*/ 1678 w 2974"/>
                <a:gd name="T109" fmla="*/ 155 h 186"/>
                <a:gd name="T110" fmla="*/ 1754 w 2974"/>
                <a:gd name="T111" fmla="*/ 103 h 186"/>
                <a:gd name="T112" fmla="*/ 1830 w 2974"/>
                <a:gd name="T11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74" h="186">
                  <a:moveTo>
                    <a:pt x="825" y="148"/>
                  </a:moveTo>
                  <a:cubicBezTo>
                    <a:pt x="825" y="106"/>
                    <a:pt x="825" y="106"/>
                    <a:pt x="825" y="106"/>
                  </a:cubicBezTo>
                  <a:cubicBezTo>
                    <a:pt x="862" y="106"/>
                    <a:pt x="862" y="106"/>
                    <a:pt x="862" y="106"/>
                  </a:cubicBezTo>
                  <a:cubicBezTo>
                    <a:pt x="871" y="106"/>
                    <a:pt x="879" y="106"/>
                    <a:pt x="884" y="107"/>
                  </a:cubicBezTo>
                  <a:cubicBezTo>
                    <a:pt x="884" y="72"/>
                    <a:pt x="884" y="72"/>
                    <a:pt x="884" y="72"/>
                  </a:cubicBezTo>
                  <a:cubicBezTo>
                    <a:pt x="879" y="73"/>
                    <a:pt x="868" y="73"/>
                    <a:pt x="862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37"/>
                    <a:pt x="825" y="37"/>
                    <a:pt x="825" y="37"/>
                  </a:cubicBezTo>
                  <a:cubicBezTo>
                    <a:pt x="862" y="37"/>
                    <a:pt x="862" y="37"/>
                    <a:pt x="862" y="37"/>
                  </a:cubicBezTo>
                  <a:cubicBezTo>
                    <a:pt x="871" y="37"/>
                    <a:pt x="881" y="37"/>
                    <a:pt x="889" y="38"/>
                  </a:cubicBezTo>
                  <a:cubicBezTo>
                    <a:pt x="889" y="3"/>
                    <a:pt x="889" y="3"/>
                    <a:pt x="889" y="3"/>
                  </a:cubicBezTo>
                  <a:cubicBezTo>
                    <a:pt x="776" y="3"/>
                    <a:pt x="776" y="3"/>
                    <a:pt x="776" y="3"/>
                  </a:cubicBezTo>
                  <a:cubicBezTo>
                    <a:pt x="778" y="11"/>
                    <a:pt x="778" y="17"/>
                    <a:pt x="778" y="31"/>
                  </a:cubicBezTo>
                  <a:cubicBezTo>
                    <a:pt x="778" y="155"/>
                    <a:pt x="778" y="155"/>
                    <a:pt x="778" y="155"/>
                  </a:cubicBezTo>
                  <a:cubicBezTo>
                    <a:pt x="778" y="168"/>
                    <a:pt x="778" y="174"/>
                    <a:pt x="776" y="182"/>
                  </a:cubicBezTo>
                  <a:cubicBezTo>
                    <a:pt x="892" y="182"/>
                    <a:pt x="892" y="182"/>
                    <a:pt x="892" y="182"/>
                  </a:cubicBezTo>
                  <a:cubicBezTo>
                    <a:pt x="892" y="147"/>
                    <a:pt x="892" y="147"/>
                    <a:pt x="892" y="147"/>
                  </a:cubicBezTo>
                  <a:cubicBezTo>
                    <a:pt x="880" y="148"/>
                    <a:pt x="873" y="148"/>
                    <a:pt x="862" y="148"/>
                  </a:cubicBezTo>
                  <a:lnTo>
                    <a:pt x="825" y="148"/>
                  </a:lnTo>
                  <a:close/>
                  <a:moveTo>
                    <a:pt x="345" y="148"/>
                  </a:moveTo>
                  <a:cubicBezTo>
                    <a:pt x="345" y="106"/>
                    <a:pt x="345" y="106"/>
                    <a:pt x="345" y="106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90" y="106"/>
                    <a:pt x="398" y="106"/>
                    <a:pt x="404" y="107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398" y="73"/>
                    <a:pt x="388" y="73"/>
                    <a:pt x="382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82" y="37"/>
                    <a:pt x="382" y="37"/>
                    <a:pt x="382" y="37"/>
                  </a:cubicBezTo>
                  <a:cubicBezTo>
                    <a:pt x="391" y="37"/>
                    <a:pt x="401" y="37"/>
                    <a:pt x="409" y="38"/>
                  </a:cubicBezTo>
                  <a:cubicBezTo>
                    <a:pt x="409" y="3"/>
                    <a:pt x="409" y="3"/>
                    <a:pt x="409" y="3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8" y="11"/>
                    <a:pt x="298" y="17"/>
                    <a:pt x="298" y="31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68"/>
                    <a:pt x="298" y="174"/>
                    <a:pt x="296" y="182"/>
                  </a:cubicBezTo>
                  <a:cubicBezTo>
                    <a:pt x="412" y="182"/>
                    <a:pt x="412" y="182"/>
                    <a:pt x="412" y="182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00" y="148"/>
                    <a:pt x="392" y="148"/>
                    <a:pt x="382" y="148"/>
                  </a:cubicBezTo>
                  <a:lnTo>
                    <a:pt x="345" y="148"/>
                  </a:lnTo>
                  <a:close/>
                  <a:moveTo>
                    <a:pt x="744" y="3"/>
                  </a:moveTo>
                  <a:cubicBezTo>
                    <a:pt x="694" y="3"/>
                    <a:pt x="694" y="3"/>
                    <a:pt x="694" y="3"/>
                  </a:cubicBezTo>
                  <a:cubicBezTo>
                    <a:pt x="695" y="11"/>
                    <a:pt x="695" y="17"/>
                    <a:pt x="695" y="31"/>
                  </a:cubicBezTo>
                  <a:cubicBezTo>
                    <a:pt x="695" y="72"/>
                    <a:pt x="695" y="72"/>
                    <a:pt x="695" y="72"/>
                  </a:cubicBezTo>
                  <a:cubicBezTo>
                    <a:pt x="687" y="71"/>
                    <a:pt x="679" y="71"/>
                    <a:pt x="666" y="71"/>
                  </a:cubicBezTo>
                  <a:cubicBezTo>
                    <a:pt x="653" y="71"/>
                    <a:pt x="645" y="71"/>
                    <a:pt x="637" y="72"/>
                  </a:cubicBezTo>
                  <a:cubicBezTo>
                    <a:pt x="637" y="31"/>
                    <a:pt x="637" y="31"/>
                    <a:pt x="637" y="31"/>
                  </a:cubicBezTo>
                  <a:cubicBezTo>
                    <a:pt x="637" y="17"/>
                    <a:pt x="637" y="11"/>
                    <a:pt x="63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90" y="11"/>
                    <a:pt x="590" y="17"/>
                    <a:pt x="590" y="31"/>
                  </a:cubicBezTo>
                  <a:cubicBezTo>
                    <a:pt x="590" y="155"/>
                    <a:pt x="590" y="155"/>
                    <a:pt x="590" y="155"/>
                  </a:cubicBezTo>
                  <a:cubicBezTo>
                    <a:pt x="590" y="168"/>
                    <a:pt x="590" y="174"/>
                    <a:pt x="589" y="182"/>
                  </a:cubicBezTo>
                  <a:cubicBezTo>
                    <a:pt x="638" y="182"/>
                    <a:pt x="638" y="182"/>
                    <a:pt x="638" y="182"/>
                  </a:cubicBezTo>
                  <a:cubicBezTo>
                    <a:pt x="637" y="174"/>
                    <a:pt x="637" y="168"/>
                    <a:pt x="637" y="155"/>
                  </a:cubicBezTo>
                  <a:cubicBezTo>
                    <a:pt x="637" y="105"/>
                    <a:pt x="637" y="105"/>
                    <a:pt x="637" y="105"/>
                  </a:cubicBezTo>
                  <a:cubicBezTo>
                    <a:pt x="645" y="103"/>
                    <a:pt x="653" y="103"/>
                    <a:pt x="666" y="103"/>
                  </a:cubicBezTo>
                  <a:cubicBezTo>
                    <a:pt x="679" y="103"/>
                    <a:pt x="687" y="103"/>
                    <a:pt x="695" y="105"/>
                  </a:cubicBezTo>
                  <a:cubicBezTo>
                    <a:pt x="695" y="155"/>
                    <a:pt x="695" y="155"/>
                    <a:pt x="695" y="155"/>
                  </a:cubicBezTo>
                  <a:cubicBezTo>
                    <a:pt x="695" y="168"/>
                    <a:pt x="695" y="174"/>
                    <a:pt x="694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2" y="174"/>
                    <a:pt x="742" y="168"/>
                    <a:pt x="742" y="155"/>
                  </a:cubicBezTo>
                  <a:cubicBezTo>
                    <a:pt x="742" y="31"/>
                    <a:pt x="742" y="31"/>
                    <a:pt x="742" y="31"/>
                  </a:cubicBezTo>
                  <a:cubicBezTo>
                    <a:pt x="742" y="17"/>
                    <a:pt x="742" y="11"/>
                    <a:pt x="744" y="3"/>
                  </a:cubicBezTo>
                  <a:close/>
                  <a:moveTo>
                    <a:pt x="1032" y="31"/>
                  </a:moveTo>
                  <a:cubicBezTo>
                    <a:pt x="1032" y="114"/>
                    <a:pt x="1032" y="114"/>
                    <a:pt x="1032" y="114"/>
                  </a:cubicBezTo>
                  <a:cubicBezTo>
                    <a:pt x="1031" y="114"/>
                    <a:pt x="1031" y="114"/>
                    <a:pt x="1031" y="114"/>
                  </a:cubicBezTo>
                  <a:cubicBezTo>
                    <a:pt x="972" y="3"/>
                    <a:pt x="972" y="3"/>
                    <a:pt x="972" y="3"/>
                  </a:cubicBezTo>
                  <a:cubicBezTo>
                    <a:pt x="924" y="3"/>
                    <a:pt x="924" y="3"/>
                    <a:pt x="924" y="3"/>
                  </a:cubicBezTo>
                  <a:cubicBezTo>
                    <a:pt x="925" y="11"/>
                    <a:pt x="925" y="17"/>
                    <a:pt x="925" y="31"/>
                  </a:cubicBezTo>
                  <a:cubicBezTo>
                    <a:pt x="925" y="155"/>
                    <a:pt x="925" y="155"/>
                    <a:pt x="925" y="155"/>
                  </a:cubicBezTo>
                  <a:cubicBezTo>
                    <a:pt x="925" y="168"/>
                    <a:pt x="925" y="174"/>
                    <a:pt x="924" y="182"/>
                  </a:cubicBezTo>
                  <a:cubicBezTo>
                    <a:pt x="966" y="182"/>
                    <a:pt x="966" y="182"/>
                    <a:pt x="966" y="182"/>
                  </a:cubicBezTo>
                  <a:cubicBezTo>
                    <a:pt x="964" y="174"/>
                    <a:pt x="964" y="168"/>
                    <a:pt x="964" y="155"/>
                  </a:cubicBezTo>
                  <a:cubicBezTo>
                    <a:pt x="964" y="72"/>
                    <a:pt x="964" y="72"/>
                    <a:pt x="964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1024" y="182"/>
                    <a:pt x="1024" y="182"/>
                    <a:pt x="1024" y="182"/>
                  </a:cubicBezTo>
                  <a:cubicBezTo>
                    <a:pt x="1071" y="182"/>
                    <a:pt x="1071" y="182"/>
                    <a:pt x="1071" y="182"/>
                  </a:cubicBezTo>
                  <a:cubicBezTo>
                    <a:pt x="1071" y="31"/>
                    <a:pt x="1071" y="31"/>
                    <a:pt x="1071" y="31"/>
                  </a:cubicBezTo>
                  <a:cubicBezTo>
                    <a:pt x="1071" y="17"/>
                    <a:pt x="1071" y="11"/>
                    <a:pt x="1072" y="3"/>
                  </a:cubicBezTo>
                  <a:cubicBezTo>
                    <a:pt x="1030" y="3"/>
                    <a:pt x="1030" y="3"/>
                    <a:pt x="1030" y="3"/>
                  </a:cubicBezTo>
                  <a:cubicBezTo>
                    <a:pt x="1032" y="11"/>
                    <a:pt x="1032" y="17"/>
                    <a:pt x="1032" y="31"/>
                  </a:cubicBezTo>
                  <a:close/>
                  <a:moveTo>
                    <a:pt x="137" y="38"/>
                  </a:moveTo>
                  <a:cubicBezTo>
                    <a:pt x="144" y="37"/>
                    <a:pt x="153" y="37"/>
                    <a:pt x="163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2" y="168"/>
                    <a:pt x="182" y="174"/>
                    <a:pt x="180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29" y="174"/>
                    <a:pt x="229" y="168"/>
                    <a:pt x="229" y="155"/>
                  </a:cubicBezTo>
                  <a:cubicBezTo>
                    <a:pt x="229" y="37"/>
                    <a:pt x="229" y="37"/>
                    <a:pt x="229" y="37"/>
                  </a:cubicBezTo>
                  <a:cubicBezTo>
                    <a:pt x="247" y="37"/>
                    <a:pt x="247" y="37"/>
                    <a:pt x="247" y="37"/>
                  </a:cubicBezTo>
                  <a:cubicBezTo>
                    <a:pt x="258" y="37"/>
                    <a:pt x="267" y="37"/>
                    <a:pt x="273" y="38"/>
                  </a:cubicBezTo>
                  <a:cubicBezTo>
                    <a:pt x="273" y="3"/>
                    <a:pt x="273" y="3"/>
                    <a:pt x="273" y="3"/>
                  </a:cubicBezTo>
                  <a:cubicBezTo>
                    <a:pt x="137" y="3"/>
                    <a:pt x="137" y="3"/>
                    <a:pt x="137" y="3"/>
                  </a:cubicBezTo>
                  <a:lnTo>
                    <a:pt x="137" y="38"/>
                  </a:lnTo>
                  <a:close/>
                  <a:moveTo>
                    <a:pt x="1147" y="46"/>
                  </a:moveTo>
                  <a:cubicBezTo>
                    <a:pt x="1147" y="37"/>
                    <a:pt x="1155" y="31"/>
                    <a:pt x="1166" y="31"/>
                  </a:cubicBezTo>
                  <a:cubicBezTo>
                    <a:pt x="1180" y="31"/>
                    <a:pt x="1196" y="37"/>
                    <a:pt x="1201" y="39"/>
                  </a:cubicBezTo>
                  <a:cubicBezTo>
                    <a:pt x="1210" y="6"/>
                    <a:pt x="1210" y="6"/>
                    <a:pt x="1210" y="6"/>
                  </a:cubicBezTo>
                  <a:cubicBezTo>
                    <a:pt x="1200" y="4"/>
                    <a:pt x="1184" y="0"/>
                    <a:pt x="1156" y="0"/>
                  </a:cubicBezTo>
                  <a:cubicBezTo>
                    <a:pt x="1126" y="0"/>
                    <a:pt x="1098" y="18"/>
                    <a:pt x="1098" y="53"/>
                  </a:cubicBezTo>
                  <a:cubicBezTo>
                    <a:pt x="1098" y="104"/>
                    <a:pt x="1172" y="108"/>
                    <a:pt x="1172" y="134"/>
                  </a:cubicBezTo>
                  <a:cubicBezTo>
                    <a:pt x="1172" y="146"/>
                    <a:pt x="1163" y="153"/>
                    <a:pt x="1149" y="153"/>
                  </a:cubicBezTo>
                  <a:cubicBezTo>
                    <a:pt x="1127" y="153"/>
                    <a:pt x="1111" y="145"/>
                    <a:pt x="1104" y="142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105" y="179"/>
                    <a:pt x="1125" y="186"/>
                    <a:pt x="1155" y="186"/>
                  </a:cubicBezTo>
                  <a:cubicBezTo>
                    <a:pt x="1192" y="186"/>
                    <a:pt x="1221" y="166"/>
                    <a:pt x="1221" y="128"/>
                  </a:cubicBezTo>
                  <a:cubicBezTo>
                    <a:pt x="1221" y="74"/>
                    <a:pt x="1147" y="71"/>
                    <a:pt x="1147" y="46"/>
                  </a:cubicBezTo>
                  <a:close/>
                  <a:moveTo>
                    <a:pt x="507" y="3"/>
                  </a:moveTo>
                  <a:cubicBezTo>
                    <a:pt x="437" y="3"/>
                    <a:pt x="437" y="3"/>
                    <a:pt x="437" y="3"/>
                  </a:cubicBezTo>
                  <a:cubicBezTo>
                    <a:pt x="439" y="11"/>
                    <a:pt x="439" y="17"/>
                    <a:pt x="439" y="31"/>
                  </a:cubicBezTo>
                  <a:cubicBezTo>
                    <a:pt x="439" y="155"/>
                    <a:pt x="439" y="155"/>
                    <a:pt x="439" y="155"/>
                  </a:cubicBezTo>
                  <a:cubicBezTo>
                    <a:pt x="439" y="168"/>
                    <a:pt x="439" y="174"/>
                    <a:pt x="437" y="182"/>
                  </a:cubicBezTo>
                  <a:cubicBezTo>
                    <a:pt x="487" y="182"/>
                    <a:pt x="487" y="182"/>
                    <a:pt x="487" y="182"/>
                  </a:cubicBezTo>
                  <a:cubicBezTo>
                    <a:pt x="486" y="174"/>
                    <a:pt x="486" y="168"/>
                    <a:pt x="486" y="155"/>
                  </a:cubicBezTo>
                  <a:cubicBezTo>
                    <a:pt x="486" y="110"/>
                    <a:pt x="486" y="110"/>
                    <a:pt x="486" y="110"/>
                  </a:cubicBezTo>
                  <a:cubicBezTo>
                    <a:pt x="496" y="110"/>
                    <a:pt x="496" y="110"/>
                    <a:pt x="496" y="110"/>
                  </a:cubicBezTo>
                  <a:cubicBezTo>
                    <a:pt x="531" y="110"/>
                    <a:pt x="564" y="100"/>
                    <a:pt x="564" y="55"/>
                  </a:cubicBezTo>
                  <a:cubicBezTo>
                    <a:pt x="564" y="15"/>
                    <a:pt x="538" y="3"/>
                    <a:pt x="507" y="3"/>
                  </a:cubicBezTo>
                  <a:close/>
                  <a:moveTo>
                    <a:pt x="491" y="78"/>
                  </a:moveTo>
                  <a:cubicBezTo>
                    <a:pt x="486" y="78"/>
                    <a:pt x="486" y="78"/>
                    <a:pt x="486" y="78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91" y="36"/>
                    <a:pt x="491" y="36"/>
                    <a:pt x="491" y="36"/>
                  </a:cubicBezTo>
                  <a:cubicBezTo>
                    <a:pt x="502" y="36"/>
                    <a:pt x="519" y="36"/>
                    <a:pt x="519" y="55"/>
                  </a:cubicBezTo>
                  <a:cubicBezTo>
                    <a:pt x="519" y="74"/>
                    <a:pt x="505" y="78"/>
                    <a:pt x="491" y="78"/>
                  </a:cubicBezTo>
                  <a:close/>
                  <a:moveTo>
                    <a:pt x="51" y="46"/>
                  </a:moveTo>
                  <a:cubicBezTo>
                    <a:pt x="51" y="37"/>
                    <a:pt x="59" y="31"/>
                    <a:pt x="71" y="31"/>
                  </a:cubicBezTo>
                  <a:cubicBezTo>
                    <a:pt x="85" y="31"/>
                    <a:pt x="101" y="37"/>
                    <a:pt x="106" y="39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05" y="4"/>
                    <a:pt x="88" y="0"/>
                    <a:pt x="61" y="0"/>
                  </a:cubicBezTo>
                  <a:cubicBezTo>
                    <a:pt x="30" y="0"/>
                    <a:pt x="3" y="18"/>
                    <a:pt x="3" y="53"/>
                  </a:cubicBezTo>
                  <a:cubicBezTo>
                    <a:pt x="3" y="104"/>
                    <a:pt x="77" y="108"/>
                    <a:pt x="77" y="134"/>
                  </a:cubicBezTo>
                  <a:cubicBezTo>
                    <a:pt x="77" y="146"/>
                    <a:pt x="67" y="153"/>
                    <a:pt x="53" y="153"/>
                  </a:cubicBezTo>
                  <a:cubicBezTo>
                    <a:pt x="32" y="153"/>
                    <a:pt x="15" y="145"/>
                    <a:pt x="9" y="14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9" y="179"/>
                    <a:pt x="29" y="186"/>
                    <a:pt x="60" y="186"/>
                  </a:cubicBezTo>
                  <a:cubicBezTo>
                    <a:pt x="97" y="186"/>
                    <a:pt x="125" y="166"/>
                    <a:pt x="125" y="128"/>
                  </a:cubicBezTo>
                  <a:cubicBezTo>
                    <a:pt x="125" y="74"/>
                    <a:pt x="51" y="71"/>
                    <a:pt x="51" y="46"/>
                  </a:cubicBezTo>
                  <a:close/>
                  <a:moveTo>
                    <a:pt x="2371" y="39"/>
                  </a:moveTo>
                  <a:cubicBezTo>
                    <a:pt x="2359" y="113"/>
                    <a:pt x="2359" y="113"/>
                    <a:pt x="2359" y="113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2" y="3"/>
                    <a:pt x="2332" y="3"/>
                    <a:pt x="2332" y="3"/>
                  </a:cubicBezTo>
                  <a:cubicBezTo>
                    <a:pt x="2295" y="3"/>
                    <a:pt x="2295" y="3"/>
                    <a:pt x="2295" y="3"/>
                  </a:cubicBezTo>
                  <a:cubicBezTo>
                    <a:pt x="2270" y="113"/>
                    <a:pt x="2270" y="113"/>
                    <a:pt x="2270" y="113"/>
                  </a:cubicBezTo>
                  <a:cubicBezTo>
                    <a:pt x="2269" y="113"/>
                    <a:pt x="2269" y="113"/>
                    <a:pt x="2269" y="113"/>
                  </a:cubicBezTo>
                  <a:cubicBezTo>
                    <a:pt x="2256" y="39"/>
                    <a:pt x="2256" y="39"/>
                    <a:pt x="2256" y="39"/>
                  </a:cubicBezTo>
                  <a:cubicBezTo>
                    <a:pt x="2253" y="23"/>
                    <a:pt x="2251" y="11"/>
                    <a:pt x="2251" y="3"/>
                  </a:cubicBezTo>
                  <a:cubicBezTo>
                    <a:pt x="2197" y="3"/>
                    <a:pt x="2197" y="3"/>
                    <a:pt x="2197" y="3"/>
                  </a:cubicBezTo>
                  <a:cubicBezTo>
                    <a:pt x="2200" y="10"/>
                    <a:pt x="2203" y="23"/>
                    <a:pt x="2208" y="39"/>
                  </a:cubicBezTo>
                  <a:cubicBezTo>
                    <a:pt x="2248" y="182"/>
                    <a:pt x="2248" y="182"/>
                    <a:pt x="2248" y="182"/>
                  </a:cubicBezTo>
                  <a:cubicBezTo>
                    <a:pt x="2287" y="182"/>
                    <a:pt x="2287" y="182"/>
                    <a:pt x="2287" y="182"/>
                  </a:cubicBezTo>
                  <a:cubicBezTo>
                    <a:pt x="2312" y="73"/>
                    <a:pt x="2312" y="73"/>
                    <a:pt x="2312" y="73"/>
                  </a:cubicBezTo>
                  <a:cubicBezTo>
                    <a:pt x="2313" y="73"/>
                    <a:pt x="2313" y="73"/>
                    <a:pt x="2313" y="73"/>
                  </a:cubicBezTo>
                  <a:cubicBezTo>
                    <a:pt x="2338" y="182"/>
                    <a:pt x="2338" y="182"/>
                    <a:pt x="2338" y="182"/>
                  </a:cubicBezTo>
                  <a:cubicBezTo>
                    <a:pt x="2377" y="182"/>
                    <a:pt x="2377" y="182"/>
                    <a:pt x="2377" y="182"/>
                  </a:cubicBezTo>
                  <a:cubicBezTo>
                    <a:pt x="2415" y="39"/>
                    <a:pt x="2415" y="39"/>
                    <a:pt x="2415" y="39"/>
                  </a:cubicBezTo>
                  <a:cubicBezTo>
                    <a:pt x="2419" y="26"/>
                    <a:pt x="2424" y="8"/>
                    <a:pt x="2426" y="3"/>
                  </a:cubicBezTo>
                  <a:cubicBezTo>
                    <a:pt x="2376" y="3"/>
                    <a:pt x="2376" y="3"/>
                    <a:pt x="2376" y="3"/>
                  </a:cubicBezTo>
                  <a:cubicBezTo>
                    <a:pt x="2376" y="10"/>
                    <a:pt x="2373" y="26"/>
                    <a:pt x="2371" y="39"/>
                  </a:cubicBezTo>
                  <a:close/>
                  <a:moveTo>
                    <a:pt x="2520" y="0"/>
                  </a:moveTo>
                  <a:cubicBezTo>
                    <a:pt x="2473" y="0"/>
                    <a:pt x="2437" y="31"/>
                    <a:pt x="2437" y="93"/>
                  </a:cubicBezTo>
                  <a:cubicBezTo>
                    <a:pt x="2437" y="154"/>
                    <a:pt x="2464" y="186"/>
                    <a:pt x="2520" y="186"/>
                  </a:cubicBezTo>
                  <a:cubicBezTo>
                    <a:pt x="2567" y="186"/>
                    <a:pt x="2603" y="154"/>
                    <a:pt x="2603" y="93"/>
                  </a:cubicBezTo>
                  <a:cubicBezTo>
                    <a:pt x="2603" y="31"/>
                    <a:pt x="2576" y="0"/>
                    <a:pt x="2520" y="0"/>
                  </a:cubicBezTo>
                  <a:close/>
                  <a:moveTo>
                    <a:pt x="2520" y="153"/>
                  </a:moveTo>
                  <a:cubicBezTo>
                    <a:pt x="2496" y="153"/>
                    <a:pt x="2487" y="132"/>
                    <a:pt x="2487" y="93"/>
                  </a:cubicBezTo>
                  <a:cubicBezTo>
                    <a:pt x="2487" y="53"/>
                    <a:pt x="2500" y="32"/>
                    <a:pt x="2520" y="32"/>
                  </a:cubicBezTo>
                  <a:cubicBezTo>
                    <a:pt x="2543" y="32"/>
                    <a:pt x="2553" y="53"/>
                    <a:pt x="2553" y="93"/>
                  </a:cubicBezTo>
                  <a:cubicBezTo>
                    <a:pt x="2553" y="132"/>
                    <a:pt x="2540" y="153"/>
                    <a:pt x="2520" y="153"/>
                  </a:cubicBezTo>
                  <a:close/>
                  <a:moveTo>
                    <a:pt x="2167" y="122"/>
                  </a:moveTo>
                  <a:cubicBezTo>
                    <a:pt x="2160" y="103"/>
                    <a:pt x="2149" y="96"/>
                    <a:pt x="2136" y="93"/>
                  </a:cubicBezTo>
                  <a:cubicBezTo>
                    <a:pt x="2136" y="93"/>
                    <a:pt x="2136" y="93"/>
                    <a:pt x="2136" y="93"/>
                  </a:cubicBezTo>
                  <a:cubicBezTo>
                    <a:pt x="2151" y="88"/>
                    <a:pt x="2174" y="78"/>
                    <a:pt x="2174" y="48"/>
                  </a:cubicBezTo>
                  <a:cubicBezTo>
                    <a:pt x="2174" y="22"/>
                    <a:pt x="2154" y="3"/>
                    <a:pt x="2117" y="3"/>
                  </a:cubicBezTo>
                  <a:cubicBezTo>
                    <a:pt x="2047" y="3"/>
                    <a:pt x="2047" y="3"/>
                    <a:pt x="2047" y="3"/>
                  </a:cubicBezTo>
                  <a:cubicBezTo>
                    <a:pt x="2049" y="11"/>
                    <a:pt x="2049" y="17"/>
                    <a:pt x="2049" y="31"/>
                  </a:cubicBezTo>
                  <a:cubicBezTo>
                    <a:pt x="2049" y="155"/>
                    <a:pt x="2049" y="155"/>
                    <a:pt x="2049" y="155"/>
                  </a:cubicBezTo>
                  <a:cubicBezTo>
                    <a:pt x="2049" y="168"/>
                    <a:pt x="2049" y="174"/>
                    <a:pt x="2047" y="182"/>
                  </a:cubicBezTo>
                  <a:cubicBezTo>
                    <a:pt x="2097" y="182"/>
                    <a:pt x="2097" y="182"/>
                    <a:pt x="2097" y="182"/>
                  </a:cubicBezTo>
                  <a:cubicBezTo>
                    <a:pt x="2096" y="174"/>
                    <a:pt x="2096" y="168"/>
                    <a:pt x="2096" y="155"/>
                  </a:cubicBezTo>
                  <a:cubicBezTo>
                    <a:pt x="2096" y="110"/>
                    <a:pt x="2096" y="110"/>
                    <a:pt x="2096" y="110"/>
                  </a:cubicBezTo>
                  <a:cubicBezTo>
                    <a:pt x="2102" y="110"/>
                    <a:pt x="2102" y="110"/>
                    <a:pt x="2102" y="110"/>
                  </a:cubicBezTo>
                  <a:cubicBezTo>
                    <a:pt x="2114" y="110"/>
                    <a:pt x="2117" y="115"/>
                    <a:pt x="2123" y="134"/>
                  </a:cubicBezTo>
                  <a:cubicBezTo>
                    <a:pt x="2132" y="161"/>
                    <a:pt x="2132" y="161"/>
                    <a:pt x="2132" y="161"/>
                  </a:cubicBezTo>
                  <a:cubicBezTo>
                    <a:pt x="2134" y="169"/>
                    <a:pt x="2137" y="177"/>
                    <a:pt x="2137" y="182"/>
                  </a:cubicBezTo>
                  <a:cubicBezTo>
                    <a:pt x="2188" y="182"/>
                    <a:pt x="2188" y="182"/>
                    <a:pt x="2188" y="182"/>
                  </a:cubicBezTo>
                  <a:cubicBezTo>
                    <a:pt x="2185" y="177"/>
                    <a:pt x="2184" y="171"/>
                    <a:pt x="2180" y="161"/>
                  </a:cubicBezTo>
                  <a:lnTo>
                    <a:pt x="2167" y="122"/>
                  </a:lnTo>
                  <a:close/>
                  <a:moveTo>
                    <a:pt x="2101" y="78"/>
                  </a:moveTo>
                  <a:cubicBezTo>
                    <a:pt x="2096" y="78"/>
                    <a:pt x="2096" y="78"/>
                    <a:pt x="2096" y="78"/>
                  </a:cubicBezTo>
                  <a:cubicBezTo>
                    <a:pt x="2096" y="36"/>
                    <a:pt x="2096" y="36"/>
                    <a:pt x="2096" y="36"/>
                  </a:cubicBezTo>
                  <a:cubicBezTo>
                    <a:pt x="2101" y="36"/>
                    <a:pt x="2101" y="36"/>
                    <a:pt x="2101" y="36"/>
                  </a:cubicBezTo>
                  <a:cubicBezTo>
                    <a:pt x="2113" y="36"/>
                    <a:pt x="2129" y="36"/>
                    <a:pt x="2129" y="55"/>
                  </a:cubicBezTo>
                  <a:cubicBezTo>
                    <a:pt x="2129" y="74"/>
                    <a:pt x="2115" y="78"/>
                    <a:pt x="2101" y="78"/>
                  </a:cubicBezTo>
                  <a:close/>
                  <a:moveTo>
                    <a:pt x="2704" y="0"/>
                  </a:moveTo>
                  <a:cubicBezTo>
                    <a:pt x="2657" y="0"/>
                    <a:pt x="2621" y="31"/>
                    <a:pt x="2621" y="93"/>
                  </a:cubicBezTo>
                  <a:cubicBezTo>
                    <a:pt x="2621" y="154"/>
                    <a:pt x="2648" y="186"/>
                    <a:pt x="2704" y="186"/>
                  </a:cubicBezTo>
                  <a:cubicBezTo>
                    <a:pt x="2751" y="186"/>
                    <a:pt x="2787" y="154"/>
                    <a:pt x="2787" y="93"/>
                  </a:cubicBezTo>
                  <a:cubicBezTo>
                    <a:pt x="2787" y="31"/>
                    <a:pt x="2760" y="0"/>
                    <a:pt x="2704" y="0"/>
                  </a:cubicBezTo>
                  <a:close/>
                  <a:moveTo>
                    <a:pt x="2704" y="153"/>
                  </a:moveTo>
                  <a:cubicBezTo>
                    <a:pt x="2681" y="153"/>
                    <a:pt x="2671" y="132"/>
                    <a:pt x="2671" y="93"/>
                  </a:cubicBezTo>
                  <a:cubicBezTo>
                    <a:pt x="2671" y="53"/>
                    <a:pt x="2685" y="32"/>
                    <a:pt x="2704" y="32"/>
                  </a:cubicBezTo>
                  <a:cubicBezTo>
                    <a:pt x="2728" y="32"/>
                    <a:pt x="2737" y="53"/>
                    <a:pt x="2737" y="93"/>
                  </a:cubicBezTo>
                  <a:cubicBezTo>
                    <a:pt x="2737" y="132"/>
                    <a:pt x="2724" y="153"/>
                    <a:pt x="2704" y="153"/>
                  </a:cubicBezTo>
                  <a:close/>
                  <a:moveTo>
                    <a:pt x="1320" y="0"/>
                  </a:moveTo>
                  <a:cubicBezTo>
                    <a:pt x="1273" y="0"/>
                    <a:pt x="1237" y="31"/>
                    <a:pt x="1237" y="93"/>
                  </a:cubicBezTo>
                  <a:cubicBezTo>
                    <a:pt x="1237" y="154"/>
                    <a:pt x="1264" y="186"/>
                    <a:pt x="1320" y="186"/>
                  </a:cubicBezTo>
                  <a:cubicBezTo>
                    <a:pt x="1367" y="186"/>
                    <a:pt x="1403" y="154"/>
                    <a:pt x="1403" y="93"/>
                  </a:cubicBezTo>
                  <a:cubicBezTo>
                    <a:pt x="1403" y="31"/>
                    <a:pt x="1376" y="0"/>
                    <a:pt x="1320" y="0"/>
                  </a:cubicBezTo>
                  <a:close/>
                  <a:moveTo>
                    <a:pt x="1320" y="153"/>
                  </a:moveTo>
                  <a:cubicBezTo>
                    <a:pt x="1297" y="153"/>
                    <a:pt x="1287" y="132"/>
                    <a:pt x="1287" y="93"/>
                  </a:cubicBezTo>
                  <a:cubicBezTo>
                    <a:pt x="1287" y="53"/>
                    <a:pt x="1301" y="32"/>
                    <a:pt x="1320" y="32"/>
                  </a:cubicBezTo>
                  <a:cubicBezTo>
                    <a:pt x="1344" y="32"/>
                    <a:pt x="1353" y="53"/>
                    <a:pt x="1353" y="93"/>
                  </a:cubicBezTo>
                  <a:cubicBezTo>
                    <a:pt x="1353" y="132"/>
                    <a:pt x="1340" y="153"/>
                    <a:pt x="1320" y="153"/>
                  </a:cubicBezTo>
                  <a:close/>
                  <a:moveTo>
                    <a:pt x="2897" y="3"/>
                  </a:moveTo>
                  <a:cubicBezTo>
                    <a:pt x="2814" y="3"/>
                    <a:pt x="2814" y="3"/>
                    <a:pt x="2814" y="3"/>
                  </a:cubicBezTo>
                  <a:cubicBezTo>
                    <a:pt x="2815" y="11"/>
                    <a:pt x="2815" y="17"/>
                    <a:pt x="2815" y="31"/>
                  </a:cubicBezTo>
                  <a:cubicBezTo>
                    <a:pt x="2815" y="155"/>
                    <a:pt x="2815" y="155"/>
                    <a:pt x="2815" y="155"/>
                  </a:cubicBezTo>
                  <a:cubicBezTo>
                    <a:pt x="2815" y="168"/>
                    <a:pt x="2815" y="174"/>
                    <a:pt x="2814" y="182"/>
                  </a:cubicBezTo>
                  <a:cubicBezTo>
                    <a:pt x="2886" y="182"/>
                    <a:pt x="2886" y="182"/>
                    <a:pt x="2886" y="182"/>
                  </a:cubicBezTo>
                  <a:cubicBezTo>
                    <a:pt x="2934" y="182"/>
                    <a:pt x="2974" y="161"/>
                    <a:pt x="2974" y="91"/>
                  </a:cubicBezTo>
                  <a:cubicBezTo>
                    <a:pt x="2974" y="34"/>
                    <a:pt x="2947" y="3"/>
                    <a:pt x="2897" y="3"/>
                  </a:cubicBezTo>
                  <a:close/>
                  <a:moveTo>
                    <a:pt x="2877" y="148"/>
                  </a:moveTo>
                  <a:cubicBezTo>
                    <a:pt x="2862" y="148"/>
                    <a:pt x="2862" y="148"/>
                    <a:pt x="2862" y="148"/>
                  </a:cubicBezTo>
                  <a:cubicBezTo>
                    <a:pt x="2862" y="36"/>
                    <a:pt x="2862" y="36"/>
                    <a:pt x="2862" y="36"/>
                  </a:cubicBezTo>
                  <a:cubicBezTo>
                    <a:pt x="2877" y="36"/>
                    <a:pt x="2877" y="36"/>
                    <a:pt x="2877" y="36"/>
                  </a:cubicBezTo>
                  <a:cubicBezTo>
                    <a:pt x="2904" y="36"/>
                    <a:pt x="2925" y="43"/>
                    <a:pt x="2925" y="91"/>
                  </a:cubicBezTo>
                  <a:cubicBezTo>
                    <a:pt x="2925" y="145"/>
                    <a:pt x="2904" y="148"/>
                    <a:pt x="2877" y="148"/>
                  </a:cubicBezTo>
                  <a:close/>
                  <a:moveTo>
                    <a:pt x="1961" y="3"/>
                  </a:moveTo>
                  <a:cubicBezTo>
                    <a:pt x="1918" y="3"/>
                    <a:pt x="1918" y="3"/>
                    <a:pt x="1918" y="3"/>
                  </a:cubicBezTo>
                  <a:cubicBezTo>
                    <a:pt x="1916" y="10"/>
                    <a:pt x="1912" y="22"/>
                    <a:pt x="1905" y="42"/>
                  </a:cubicBezTo>
                  <a:cubicBezTo>
                    <a:pt x="1866" y="142"/>
                    <a:pt x="1866" y="142"/>
                    <a:pt x="1866" y="142"/>
                  </a:cubicBezTo>
                  <a:cubicBezTo>
                    <a:pt x="1860" y="159"/>
                    <a:pt x="1854" y="174"/>
                    <a:pt x="1849" y="182"/>
                  </a:cubicBezTo>
                  <a:cubicBezTo>
                    <a:pt x="1900" y="182"/>
                    <a:pt x="1900" y="182"/>
                    <a:pt x="1900" y="182"/>
                  </a:cubicBezTo>
                  <a:cubicBezTo>
                    <a:pt x="1902" y="174"/>
                    <a:pt x="1903" y="166"/>
                    <a:pt x="1906" y="158"/>
                  </a:cubicBezTo>
                  <a:cubicBezTo>
                    <a:pt x="1911" y="143"/>
                    <a:pt x="1911" y="143"/>
                    <a:pt x="1911" y="143"/>
                  </a:cubicBezTo>
                  <a:cubicBezTo>
                    <a:pt x="1924" y="141"/>
                    <a:pt x="1931" y="141"/>
                    <a:pt x="1937" y="141"/>
                  </a:cubicBezTo>
                  <a:cubicBezTo>
                    <a:pt x="1944" y="141"/>
                    <a:pt x="1950" y="141"/>
                    <a:pt x="1964" y="143"/>
                  </a:cubicBezTo>
                  <a:cubicBezTo>
                    <a:pt x="1967" y="158"/>
                    <a:pt x="1967" y="158"/>
                    <a:pt x="1967" y="158"/>
                  </a:cubicBezTo>
                  <a:cubicBezTo>
                    <a:pt x="1969" y="166"/>
                    <a:pt x="1972" y="174"/>
                    <a:pt x="1974" y="182"/>
                  </a:cubicBezTo>
                  <a:cubicBezTo>
                    <a:pt x="2029" y="182"/>
                    <a:pt x="2029" y="182"/>
                    <a:pt x="2029" y="182"/>
                  </a:cubicBezTo>
                  <a:cubicBezTo>
                    <a:pt x="2023" y="174"/>
                    <a:pt x="2018" y="159"/>
                    <a:pt x="2012" y="142"/>
                  </a:cubicBezTo>
                  <a:lnTo>
                    <a:pt x="1961" y="3"/>
                  </a:lnTo>
                  <a:close/>
                  <a:moveTo>
                    <a:pt x="1938" y="109"/>
                  </a:moveTo>
                  <a:cubicBezTo>
                    <a:pt x="1933" y="109"/>
                    <a:pt x="1925" y="109"/>
                    <a:pt x="1921" y="110"/>
                  </a:cubicBezTo>
                  <a:cubicBezTo>
                    <a:pt x="1939" y="51"/>
                    <a:pt x="1939" y="51"/>
                    <a:pt x="1939" y="51"/>
                  </a:cubicBezTo>
                  <a:cubicBezTo>
                    <a:pt x="1940" y="51"/>
                    <a:pt x="1940" y="51"/>
                    <a:pt x="1940" y="51"/>
                  </a:cubicBezTo>
                  <a:cubicBezTo>
                    <a:pt x="1955" y="110"/>
                    <a:pt x="1955" y="110"/>
                    <a:pt x="1955" y="110"/>
                  </a:cubicBezTo>
                  <a:cubicBezTo>
                    <a:pt x="1951" y="109"/>
                    <a:pt x="1943" y="109"/>
                    <a:pt x="1938" y="109"/>
                  </a:cubicBezTo>
                  <a:close/>
                  <a:moveTo>
                    <a:pt x="1536" y="31"/>
                  </a:moveTo>
                  <a:cubicBezTo>
                    <a:pt x="1536" y="114"/>
                    <a:pt x="1536" y="114"/>
                    <a:pt x="1536" y="114"/>
                  </a:cubicBezTo>
                  <a:cubicBezTo>
                    <a:pt x="1535" y="114"/>
                    <a:pt x="1535" y="114"/>
                    <a:pt x="1535" y="114"/>
                  </a:cubicBezTo>
                  <a:cubicBezTo>
                    <a:pt x="1476" y="3"/>
                    <a:pt x="1476" y="3"/>
                    <a:pt x="1476" y="3"/>
                  </a:cubicBezTo>
                  <a:cubicBezTo>
                    <a:pt x="1428" y="3"/>
                    <a:pt x="1428" y="3"/>
                    <a:pt x="1428" y="3"/>
                  </a:cubicBezTo>
                  <a:cubicBezTo>
                    <a:pt x="1429" y="11"/>
                    <a:pt x="1429" y="17"/>
                    <a:pt x="1429" y="31"/>
                  </a:cubicBezTo>
                  <a:cubicBezTo>
                    <a:pt x="1429" y="155"/>
                    <a:pt x="1429" y="155"/>
                    <a:pt x="1429" y="155"/>
                  </a:cubicBezTo>
                  <a:cubicBezTo>
                    <a:pt x="1429" y="168"/>
                    <a:pt x="1429" y="174"/>
                    <a:pt x="1428" y="182"/>
                  </a:cubicBezTo>
                  <a:cubicBezTo>
                    <a:pt x="1470" y="182"/>
                    <a:pt x="1470" y="182"/>
                    <a:pt x="1470" y="182"/>
                  </a:cubicBezTo>
                  <a:cubicBezTo>
                    <a:pt x="1468" y="174"/>
                    <a:pt x="1468" y="168"/>
                    <a:pt x="1468" y="155"/>
                  </a:cubicBezTo>
                  <a:cubicBezTo>
                    <a:pt x="1468" y="72"/>
                    <a:pt x="1468" y="72"/>
                    <a:pt x="1468" y="72"/>
                  </a:cubicBezTo>
                  <a:cubicBezTo>
                    <a:pt x="1469" y="72"/>
                    <a:pt x="1469" y="72"/>
                    <a:pt x="1469" y="72"/>
                  </a:cubicBezTo>
                  <a:cubicBezTo>
                    <a:pt x="1528" y="182"/>
                    <a:pt x="1528" y="182"/>
                    <a:pt x="1528" y="182"/>
                  </a:cubicBezTo>
                  <a:cubicBezTo>
                    <a:pt x="1575" y="182"/>
                    <a:pt x="1575" y="182"/>
                    <a:pt x="1575" y="182"/>
                  </a:cubicBezTo>
                  <a:cubicBezTo>
                    <a:pt x="1575" y="31"/>
                    <a:pt x="1575" y="31"/>
                    <a:pt x="1575" y="31"/>
                  </a:cubicBezTo>
                  <a:cubicBezTo>
                    <a:pt x="1575" y="17"/>
                    <a:pt x="1575" y="11"/>
                    <a:pt x="1576" y="3"/>
                  </a:cubicBezTo>
                  <a:cubicBezTo>
                    <a:pt x="1534" y="3"/>
                    <a:pt x="1534" y="3"/>
                    <a:pt x="1534" y="3"/>
                  </a:cubicBezTo>
                  <a:cubicBezTo>
                    <a:pt x="1536" y="11"/>
                    <a:pt x="1536" y="17"/>
                    <a:pt x="1536" y="31"/>
                  </a:cubicBezTo>
                  <a:close/>
                  <a:moveTo>
                    <a:pt x="1831" y="3"/>
                  </a:moveTo>
                  <a:cubicBezTo>
                    <a:pt x="1782" y="3"/>
                    <a:pt x="1782" y="3"/>
                    <a:pt x="1782" y="3"/>
                  </a:cubicBezTo>
                  <a:cubicBezTo>
                    <a:pt x="1783" y="11"/>
                    <a:pt x="1783" y="17"/>
                    <a:pt x="1783" y="31"/>
                  </a:cubicBezTo>
                  <a:cubicBezTo>
                    <a:pt x="1783" y="72"/>
                    <a:pt x="1783" y="72"/>
                    <a:pt x="1783" y="72"/>
                  </a:cubicBezTo>
                  <a:cubicBezTo>
                    <a:pt x="1775" y="71"/>
                    <a:pt x="1767" y="71"/>
                    <a:pt x="1754" y="71"/>
                  </a:cubicBezTo>
                  <a:cubicBezTo>
                    <a:pt x="1741" y="71"/>
                    <a:pt x="1733" y="71"/>
                    <a:pt x="1725" y="72"/>
                  </a:cubicBezTo>
                  <a:cubicBezTo>
                    <a:pt x="1725" y="31"/>
                    <a:pt x="1725" y="31"/>
                    <a:pt x="1725" y="31"/>
                  </a:cubicBezTo>
                  <a:cubicBezTo>
                    <a:pt x="1725" y="17"/>
                    <a:pt x="1725" y="11"/>
                    <a:pt x="1726" y="3"/>
                  </a:cubicBezTo>
                  <a:cubicBezTo>
                    <a:pt x="1676" y="3"/>
                    <a:pt x="1676" y="3"/>
                    <a:pt x="1676" y="3"/>
                  </a:cubicBezTo>
                  <a:cubicBezTo>
                    <a:pt x="1678" y="11"/>
                    <a:pt x="1678" y="17"/>
                    <a:pt x="1678" y="31"/>
                  </a:cubicBezTo>
                  <a:cubicBezTo>
                    <a:pt x="1678" y="155"/>
                    <a:pt x="1678" y="155"/>
                    <a:pt x="1678" y="155"/>
                  </a:cubicBezTo>
                  <a:cubicBezTo>
                    <a:pt x="1678" y="168"/>
                    <a:pt x="1678" y="174"/>
                    <a:pt x="1676" y="182"/>
                  </a:cubicBezTo>
                  <a:cubicBezTo>
                    <a:pt x="1726" y="182"/>
                    <a:pt x="1726" y="182"/>
                    <a:pt x="1726" y="182"/>
                  </a:cubicBezTo>
                  <a:cubicBezTo>
                    <a:pt x="1725" y="174"/>
                    <a:pt x="1725" y="168"/>
                    <a:pt x="1725" y="155"/>
                  </a:cubicBezTo>
                  <a:cubicBezTo>
                    <a:pt x="1725" y="105"/>
                    <a:pt x="1725" y="105"/>
                    <a:pt x="1725" y="105"/>
                  </a:cubicBezTo>
                  <a:cubicBezTo>
                    <a:pt x="1733" y="103"/>
                    <a:pt x="1741" y="103"/>
                    <a:pt x="1754" y="103"/>
                  </a:cubicBezTo>
                  <a:cubicBezTo>
                    <a:pt x="1767" y="103"/>
                    <a:pt x="1775" y="103"/>
                    <a:pt x="1783" y="105"/>
                  </a:cubicBezTo>
                  <a:cubicBezTo>
                    <a:pt x="1783" y="155"/>
                    <a:pt x="1783" y="155"/>
                    <a:pt x="1783" y="155"/>
                  </a:cubicBezTo>
                  <a:cubicBezTo>
                    <a:pt x="1783" y="168"/>
                    <a:pt x="1783" y="174"/>
                    <a:pt x="1782" y="182"/>
                  </a:cubicBezTo>
                  <a:cubicBezTo>
                    <a:pt x="1831" y="182"/>
                    <a:pt x="1831" y="182"/>
                    <a:pt x="1831" y="182"/>
                  </a:cubicBezTo>
                  <a:cubicBezTo>
                    <a:pt x="1830" y="174"/>
                    <a:pt x="1830" y="168"/>
                    <a:pt x="1830" y="155"/>
                  </a:cubicBezTo>
                  <a:cubicBezTo>
                    <a:pt x="1830" y="31"/>
                    <a:pt x="1830" y="31"/>
                    <a:pt x="1830" y="31"/>
                  </a:cubicBezTo>
                  <a:cubicBezTo>
                    <a:pt x="1830" y="17"/>
                    <a:pt x="1830" y="11"/>
                    <a:pt x="1831" y="3"/>
                  </a:cubicBezTo>
                  <a:close/>
                </a:path>
              </a:pathLst>
            </a:custGeom>
            <a:solidFill>
              <a:srgbClr val="1C3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3585" name="Rectangle 33"/>
            <p:cNvSpPr>
              <a:spLocks noChangeArrowheads="1"/>
            </p:cNvSpPr>
            <p:nvPr/>
          </p:nvSpPr>
          <p:spPr bwMode="auto">
            <a:xfrm>
              <a:off x="4879" y="537"/>
              <a:ext cx="210" cy="211"/>
            </a:xfrm>
            <a:prstGeom prst="rect">
              <a:avLst/>
            </a:prstGeom>
            <a:solidFill>
              <a:srgbClr val="1C3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3586" name="Freeform 34"/>
            <p:cNvSpPr>
              <a:spLocks noEditPoints="1"/>
            </p:cNvSpPr>
            <p:nvPr/>
          </p:nvSpPr>
          <p:spPr bwMode="auto">
            <a:xfrm>
              <a:off x="4902" y="601"/>
              <a:ext cx="170" cy="124"/>
            </a:xfrm>
            <a:custGeom>
              <a:avLst/>
              <a:gdLst>
                <a:gd name="T0" fmla="*/ 60 w 695"/>
                <a:gd name="T1" fmla="*/ 214 h 502"/>
                <a:gd name="T2" fmla="*/ 117 w 695"/>
                <a:gd name="T3" fmla="*/ 166 h 502"/>
                <a:gd name="T4" fmla="*/ 205 w 695"/>
                <a:gd name="T5" fmla="*/ 257 h 502"/>
                <a:gd name="T6" fmla="*/ 221 w 695"/>
                <a:gd name="T7" fmla="*/ 257 h 502"/>
                <a:gd name="T8" fmla="*/ 221 w 695"/>
                <a:gd name="T9" fmla="*/ 166 h 502"/>
                <a:gd name="T10" fmla="*/ 121 w 695"/>
                <a:gd name="T11" fmla="*/ 145 h 502"/>
                <a:gd name="T12" fmla="*/ 10 w 695"/>
                <a:gd name="T13" fmla="*/ 248 h 502"/>
                <a:gd name="T14" fmla="*/ 196 w 695"/>
                <a:gd name="T15" fmla="*/ 423 h 502"/>
                <a:gd name="T16" fmla="*/ 120 w 695"/>
                <a:gd name="T17" fmla="*/ 484 h 502"/>
                <a:gd name="T18" fmla="*/ 21 w 695"/>
                <a:gd name="T19" fmla="*/ 367 h 502"/>
                <a:gd name="T20" fmla="*/ 0 w 695"/>
                <a:gd name="T21" fmla="*/ 367 h 502"/>
                <a:gd name="T22" fmla="*/ 0 w 695"/>
                <a:gd name="T23" fmla="*/ 480 h 502"/>
                <a:gd name="T24" fmla="*/ 119 w 695"/>
                <a:gd name="T25" fmla="*/ 502 h 502"/>
                <a:gd name="T26" fmla="*/ 250 w 695"/>
                <a:gd name="T27" fmla="*/ 396 h 502"/>
                <a:gd name="T28" fmla="*/ 60 w 695"/>
                <a:gd name="T29" fmla="*/ 214 h 502"/>
                <a:gd name="T30" fmla="*/ 640 w 695"/>
                <a:gd name="T31" fmla="*/ 474 h 502"/>
                <a:gd name="T32" fmla="*/ 640 w 695"/>
                <a:gd name="T33" fmla="*/ 246 h 502"/>
                <a:gd name="T34" fmla="*/ 538 w 695"/>
                <a:gd name="T35" fmla="*/ 148 h 502"/>
                <a:gd name="T36" fmla="*/ 418 w 695"/>
                <a:gd name="T37" fmla="*/ 221 h 502"/>
                <a:gd name="T38" fmla="*/ 416 w 695"/>
                <a:gd name="T39" fmla="*/ 221 h 502"/>
                <a:gd name="T40" fmla="*/ 416 w 695"/>
                <a:gd name="T41" fmla="*/ 0 h 502"/>
                <a:gd name="T42" fmla="*/ 286 w 695"/>
                <a:gd name="T43" fmla="*/ 0 h 502"/>
                <a:gd name="T44" fmla="*/ 286 w 695"/>
                <a:gd name="T45" fmla="*/ 23 h 502"/>
                <a:gd name="T46" fmla="*/ 346 w 695"/>
                <a:gd name="T47" fmla="*/ 23 h 502"/>
                <a:gd name="T48" fmla="*/ 345 w 695"/>
                <a:gd name="T49" fmla="*/ 474 h 502"/>
                <a:gd name="T50" fmla="*/ 286 w 695"/>
                <a:gd name="T51" fmla="*/ 474 h 502"/>
                <a:gd name="T52" fmla="*/ 286 w 695"/>
                <a:gd name="T53" fmla="*/ 496 h 502"/>
                <a:gd name="T54" fmla="*/ 471 w 695"/>
                <a:gd name="T55" fmla="*/ 496 h 502"/>
                <a:gd name="T56" fmla="*/ 471 w 695"/>
                <a:gd name="T57" fmla="*/ 473 h 502"/>
                <a:gd name="T58" fmla="*/ 416 w 695"/>
                <a:gd name="T59" fmla="*/ 473 h 502"/>
                <a:gd name="T60" fmla="*/ 416 w 695"/>
                <a:gd name="T61" fmla="*/ 299 h 502"/>
                <a:gd name="T62" fmla="*/ 514 w 695"/>
                <a:gd name="T63" fmla="*/ 173 h 502"/>
                <a:gd name="T64" fmla="*/ 569 w 695"/>
                <a:gd name="T65" fmla="*/ 249 h 502"/>
                <a:gd name="T66" fmla="*/ 569 w 695"/>
                <a:gd name="T67" fmla="*/ 474 h 502"/>
                <a:gd name="T68" fmla="*/ 514 w 695"/>
                <a:gd name="T69" fmla="*/ 474 h 502"/>
                <a:gd name="T70" fmla="*/ 514 w 695"/>
                <a:gd name="T71" fmla="*/ 496 h 502"/>
                <a:gd name="T72" fmla="*/ 695 w 695"/>
                <a:gd name="T73" fmla="*/ 496 h 502"/>
                <a:gd name="T74" fmla="*/ 695 w 695"/>
                <a:gd name="T75" fmla="*/ 474 h 502"/>
                <a:gd name="T76" fmla="*/ 640 w 695"/>
                <a:gd name="T77" fmla="*/ 47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5" h="502">
                  <a:moveTo>
                    <a:pt x="60" y="214"/>
                  </a:moveTo>
                  <a:cubicBezTo>
                    <a:pt x="60" y="181"/>
                    <a:pt x="86" y="166"/>
                    <a:pt x="117" y="166"/>
                  </a:cubicBezTo>
                  <a:cubicBezTo>
                    <a:pt x="178" y="166"/>
                    <a:pt x="196" y="209"/>
                    <a:pt x="205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189" y="156"/>
                    <a:pt x="158" y="145"/>
                    <a:pt x="121" y="145"/>
                  </a:cubicBezTo>
                  <a:cubicBezTo>
                    <a:pt x="61" y="145"/>
                    <a:pt x="10" y="181"/>
                    <a:pt x="10" y="248"/>
                  </a:cubicBezTo>
                  <a:cubicBezTo>
                    <a:pt x="10" y="368"/>
                    <a:pt x="196" y="333"/>
                    <a:pt x="196" y="423"/>
                  </a:cubicBezTo>
                  <a:cubicBezTo>
                    <a:pt x="196" y="464"/>
                    <a:pt x="155" y="484"/>
                    <a:pt x="120" y="484"/>
                  </a:cubicBezTo>
                  <a:cubicBezTo>
                    <a:pt x="52" y="484"/>
                    <a:pt x="21" y="432"/>
                    <a:pt x="21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39" y="494"/>
                    <a:pt x="78" y="502"/>
                    <a:pt x="119" y="502"/>
                  </a:cubicBezTo>
                  <a:cubicBezTo>
                    <a:pt x="180" y="502"/>
                    <a:pt x="250" y="467"/>
                    <a:pt x="250" y="396"/>
                  </a:cubicBezTo>
                  <a:cubicBezTo>
                    <a:pt x="250" y="254"/>
                    <a:pt x="60" y="300"/>
                    <a:pt x="60" y="214"/>
                  </a:cubicBezTo>
                  <a:close/>
                  <a:moveTo>
                    <a:pt x="640" y="474"/>
                  </a:moveTo>
                  <a:cubicBezTo>
                    <a:pt x="640" y="246"/>
                    <a:pt x="640" y="246"/>
                    <a:pt x="640" y="246"/>
                  </a:cubicBezTo>
                  <a:cubicBezTo>
                    <a:pt x="640" y="176"/>
                    <a:pt x="606" y="148"/>
                    <a:pt x="538" y="148"/>
                  </a:cubicBezTo>
                  <a:cubicBezTo>
                    <a:pt x="481" y="148"/>
                    <a:pt x="439" y="174"/>
                    <a:pt x="418" y="221"/>
                  </a:cubicBezTo>
                  <a:cubicBezTo>
                    <a:pt x="416" y="221"/>
                    <a:pt x="416" y="221"/>
                    <a:pt x="416" y="221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346" y="23"/>
                    <a:pt x="346" y="23"/>
                    <a:pt x="346" y="23"/>
                  </a:cubicBezTo>
                  <a:cubicBezTo>
                    <a:pt x="345" y="474"/>
                    <a:pt x="345" y="474"/>
                    <a:pt x="345" y="474"/>
                  </a:cubicBezTo>
                  <a:cubicBezTo>
                    <a:pt x="286" y="474"/>
                    <a:pt x="286" y="474"/>
                    <a:pt x="286" y="474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471" y="496"/>
                    <a:pt x="471" y="496"/>
                    <a:pt x="471" y="496"/>
                  </a:cubicBezTo>
                  <a:cubicBezTo>
                    <a:pt x="471" y="473"/>
                    <a:pt x="471" y="473"/>
                    <a:pt x="471" y="473"/>
                  </a:cubicBezTo>
                  <a:cubicBezTo>
                    <a:pt x="416" y="473"/>
                    <a:pt x="416" y="473"/>
                    <a:pt x="416" y="473"/>
                  </a:cubicBezTo>
                  <a:cubicBezTo>
                    <a:pt x="416" y="299"/>
                    <a:pt x="416" y="299"/>
                    <a:pt x="416" y="299"/>
                  </a:cubicBezTo>
                  <a:cubicBezTo>
                    <a:pt x="416" y="234"/>
                    <a:pt x="449" y="173"/>
                    <a:pt x="514" y="173"/>
                  </a:cubicBezTo>
                  <a:cubicBezTo>
                    <a:pt x="562" y="173"/>
                    <a:pt x="569" y="211"/>
                    <a:pt x="569" y="249"/>
                  </a:cubicBezTo>
                  <a:cubicBezTo>
                    <a:pt x="569" y="474"/>
                    <a:pt x="569" y="474"/>
                    <a:pt x="569" y="474"/>
                  </a:cubicBezTo>
                  <a:cubicBezTo>
                    <a:pt x="514" y="474"/>
                    <a:pt x="514" y="474"/>
                    <a:pt x="514" y="474"/>
                  </a:cubicBezTo>
                  <a:cubicBezTo>
                    <a:pt x="514" y="496"/>
                    <a:pt x="514" y="496"/>
                    <a:pt x="514" y="496"/>
                  </a:cubicBezTo>
                  <a:cubicBezTo>
                    <a:pt x="695" y="496"/>
                    <a:pt x="695" y="496"/>
                    <a:pt x="695" y="496"/>
                  </a:cubicBezTo>
                  <a:cubicBezTo>
                    <a:pt x="695" y="474"/>
                    <a:pt x="695" y="474"/>
                    <a:pt x="695" y="474"/>
                  </a:cubicBezTo>
                  <a:lnTo>
                    <a:pt x="640" y="474"/>
                  </a:lnTo>
                  <a:close/>
                </a:path>
              </a:pathLst>
            </a:custGeom>
            <a:solidFill>
              <a:srgbClr val="F8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</p:grpSp>
      <p:sp>
        <p:nvSpPr>
          <p:cNvPr id="130355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98588" y="3273425"/>
            <a:ext cx="7504112" cy="706438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ClrTx/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30355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398588" y="1771650"/>
            <a:ext cx="7504112" cy="15017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684552-5A23-45B2-8252-216785BCA7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549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18200" y="250825"/>
            <a:ext cx="1824038" cy="593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250825"/>
            <a:ext cx="5322887" cy="593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260BB-3E0B-431C-9102-559C2D4C29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047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B8441-0BEC-4DC8-9AD0-8EA541599C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411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06E07B-A0D6-4E2E-BD8B-54B3BB1DF5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983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512888"/>
            <a:ext cx="3092450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2888"/>
            <a:ext cx="3094038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4ED145-7355-485A-BBA3-CFCFFC769D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0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FB418D-7065-4D19-9486-AD214B9B66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312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376C-2F98-4922-9F5D-DC3D72BEA9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508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C123D4-4E7E-4F5B-B23F-E7ECF10474D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480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9AD7C5-CD32-498E-8B29-99966F926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79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0A912-EE2C-408E-8D2A-E28C22399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264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43" name="Rectangle 15"/>
          <p:cNvSpPr>
            <a:spLocks noChangeArrowheads="1"/>
          </p:cNvSpPr>
          <p:nvPr/>
        </p:nvSpPr>
        <p:spPr bwMode="ltGray">
          <a:xfrm>
            <a:off x="0" y="0"/>
            <a:ext cx="9144000" cy="1098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1302544" name="Rectangle 16"/>
          <p:cNvSpPr>
            <a:spLocks noChangeArrowheads="1"/>
          </p:cNvSpPr>
          <p:nvPr/>
        </p:nvSpPr>
        <p:spPr bwMode="auto">
          <a:xfrm flipH="1">
            <a:off x="1403350" y="1035050"/>
            <a:ext cx="7740650" cy="161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grpSp>
        <p:nvGrpSpPr>
          <p:cNvPr id="1302545" name="Group 17"/>
          <p:cNvGrpSpPr>
            <a:grpSpLocks/>
          </p:cNvGrpSpPr>
          <p:nvPr/>
        </p:nvGrpSpPr>
        <p:grpSpPr bwMode="auto">
          <a:xfrm>
            <a:off x="7742238" y="233363"/>
            <a:ext cx="1160462" cy="455612"/>
            <a:chOff x="4877" y="537"/>
            <a:chExt cx="731" cy="287"/>
          </a:xfrm>
        </p:grpSpPr>
        <p:sp>
          <p:nvSpPr>
            <p:cNvPr id="130254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877" y="537"/>
              <a:ext cx="7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2547" name="Freeform 19"/>
            <p:cNvSpPr>
              <a:spLocks/>
            </p:cNvSpPr>
            <p:nvPr/>
          </p:nvSpPr>
          <p:spPr bwMode="auto">
            <a:xfrm>
              <a:off x="4973" y="601"/>
              <a:ext cx="100" cy="122"/>
            </a:xfrm>
            <a:custGeom>
              <a:avLst/>
              <a:gdLst>
                <a:gd name="T0" fmla="*/ 60 w 409"/>
                <a:gd name="T1" fmla="*/ 479 h 496"/>
                <a:gd name="T2" fmla="*/ 60 w 409"/>
                <a:gd name="T3" fmla="*/ 17 h 496"/>
                <a:gd name="T4" fmla="*/ 0 w 409"/>
                <a:gd name="T5" fmla="*/ 17 h 496"/>
                <a:gd name="T6" fmla="*/ 0 w 409"/>
                <a:gd name="T7" fmla="*/ 0 h 496"/>
                <a:gd name="T8" fmla="*/ 130 w 409"/>
                <a:gd name="T9" fmla="*/ 0 h 496"/>
                <a:gd name="T10" fmla="*/ 130 w 409"/>
                <a:gd name="T11" fmla="*/ 221 h 496"/>
                <a:gd name="T12" fmla="*/ 132 w 409"/>
                <a:gd name="T13" fmla="*/ 221 h 496"/>
                <a:gd name="T14" fmla="*/ 252 w 409"/>
                <a:gd name="T15" fmla="*/ 148 h 496"/>
                <a:gd name="T16" fmla="*/ 354 w 409"/>
                <a:gd name="T17" fmla="*/ 246 h 496"/>
                <a:gd name="T18" fmla="*/ 354 w 409"/>
                <a:gd name="T19" fmla="*/ 479 h 496"/>
                <a:gd name="T20" fmla="*/ 409 w 409"/>
                <a:gd name="T21" fmla="*/ 479 h 496"/>
                <a:gd name="T22" fmla="*/ 409 w 409"/>
                <a:gd name="T23" fmla="*/ 496 h 496"/>
                <a:gd name="T24" fmla="*/ 228 w 409"/>
                <a:gd name="T25" fmla="*/ 496 h 496"/>
                <a:gd name="T26" fmla="*/ 228 w 409"/>
                <a:gd name="T27" fmla="*/ 479 h 496"/>
                <a:gd name="T28" fmla="*/ 283 w 409"/>
                <a:gd name="T29" fmla="*/ 479 h 496"/>
                <a:gd name="T30" fmla="*/ 283 w 409"/>
                <a:gd name="T31" fmla="*/ 249 h 496"/>
                <a:gd name="T32" fmla="*/ 228 w 409"/>
                <a:gd name="T33" fmla="*/ 173 h 496"/>
                <a:gd name="T34" fmla="*/ 130 w 409"/>
                <a:gd name="T35" fmla="*/ 299 h 496"/>
                <a:gd name="T36" fmla="*/ 130 w 409"/>
                <a:gd name="T37" fmla="*/ 479 h 496"/>
                <a:gd name="T38" fmla="*/ 185 w 409"/>
                <a:gd name="T39" fmla="*/ 479 h 496"/>
                <a:gd name="T40" fmla="*/ 185 w 409"/>
                <a:gd name="T41" fmla="*/ 496 h 496"/>
                <a:gd name="T42" fmla="*/ 0 w 409"/>
                <a:gd name="T43" fmla="*/ 496 h 496"/>
                <a:gd name="T44" fmla="*/ 0 w 409"/>
                <a:gd name="T45" fmla="*/ 479 h 496"/>
                <a:gd name="T46" fmla="*/ 60 w 409"/>
                <a:gd name="T47" fmla="*/ 47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9" h="496">
                  <a:moveTo>
                    <a:pt x="60" y="479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221"/>
                    <a:pt x="130" y="221"/>
                    <a:pt x="130" y="221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53" y="174"/>
                    <a:pt x="195" y="148"/>
                    <a:pt x="252" y="148"/>
                  </a:cubicBezTo>
                  <a:cubicBezTo>
                    <a:pt x="320" y="148"/>
                    <a:pt x="354" y="176"/>
                    <a:pt x="354" y="246"/>
                  </a:cubicBezTo>
                  <a:cubicBezTo>
                    <a:pt x="354" y="479"/>
                    <a:pt x="354" y="479"/>
                    <a:pt x="354" y="479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09" y="496"/>
                    <a:pt x="409" y="496"/>
                    <a:pt x="409" y="496"/>
                  </a:cubicBezTo>
                  <a:cubicBezTo>
                    <a:pt x="228" y="496"/>
                    <a:pt x="228" y="496"/>
                    <a:pt x="228" y="496"/>
                  </a:cubicBezTo>
                  <a:cubicBezTo>
                    <a:pt x="228" y="479"/>
                    <a:pt x="228" y="479"/>
                    <a:pt x="228" y="479"/>
                  </a:cubicBezTo>
                  <a:cubicBezTo>
                    <a:pt x="283" y="479"/>
                    <a:pt x="283" y="479"/>
                    <a:pt x="283" y="479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3" y="211"/>
                    <a:pt x="276" y="173"/>
                    <a:pt x="228" y="173"/>
                  </a:cubicBezTo>
                  <a:cubicBezTo>
                    <a:pt x="163" y="173"/>
                    <a:pt x="130" y="234"/>
                    <a:pt x="130" y="299"/>
                  </a:cubicBezTo>
                  <a:cubicBezTo>
                    <a:pt x="130" y="479"/>
                    <a:pt x="130" y="479"/>
                    <a:pt x="130" y="479"/>
                  </a:cubicBezTo>
                  <a:cubicBezTo>
                    <a:pt x="185" y="479"/>
                    <a:pt x="185" y="479"/>
                    <a:pt x="185" y="479"/>
                  </a:cubicBezTo>
                  <a:cubicBezTo>
                    <a:pt x="185" y="496"/>
                    <a:pt x="185" y="496"/>
                    <a:pt x="185" y="496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60" y="479"/>
                    <a:pt x="60" y="479"/>
                    <a:pt x="60" y="4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2548" name="Freeform 20"/>
            <p:cNvSpPr>
              <a:spLocks noEditPoints="1"/>
            </p:cNvSpPr>
            <p:nvPr/>
          </p:nvSpPr>
          <p:spPr bwMode="auto">
            <a:xfrm>
              <a:off x="4877" y="778"/>
              <a:ext cx="731" cy="46"/>
            </a:xfrm>
            <a:custGeom>
              <a:avLst/>
              <a:gdLst>
                <a:gd name="T0" fmla="*/ 884 w 2974"/>
                <a:gd name="T1" fmla="*/ 72 h 186"/>
                <a:gd name="T2" fmla="*/ 889 w 2974"/>
                <a:gd name="T3" fmla="*/ 38 h 186"/>
                <a:gd name="T4" fmla="*/ 776 w 2974"/>
                <a:gd name="T5" fmla="*/ 182 h 186"/>
                <a:gd name="T6" fmla="*/ 345 w 2974"/>
                <a:gd name="T7" fmla="*/ 148 h 186"/>
                <a:gd name="T8" fmla="*/ 382 w 2974"/>
                <a:gd name="T9" fmla="*/ 73 h 186"/>
                <a:gd name="T10" fmla="*/ 409 w 2974"/>
                <a:gd name="T11" fmla="*/ 3 h 186"/>
                <a:gd name="T12" fmla="*/ 412 w 2974"/>
                <a:gd name="T13" fmla="*/ 182 h 186"/>
                <a:gd name="T14" fmla="*/ 694 w 2974"/>
                <a:gd name="T15" fmla="*/ 3 h 186"/>
                <a:gd name="T16" fmla="*/ 637 w 2974"/>
                <a:gd name="T17" fmla="*/ 31 h 186"/>
                <a:gd name="T18" fmla="*/ 589 w 2974"/>
                <a:gd name="T19" fmla="*/ 182 h 186"/>
                <a:gd name="T20" fmla="*/ 695 w 2974"/>
                <a:gd name="T21" fmla="*/ 105 h 186"/>
                <a:gd name="T22" fmla="*/ 742 w 2974"/>
                <a:gd name="T23" fmla="*/ 31 h 186"/>
                <a:gd name="T24" fmla="*/ 972 w 2974"/>
                <a:gd name="T25" fmla="*/ 3 h 186"/>
                <a:gd name="T26" fmla="*/ 966 w 2974"/>
                <a:gd name="T27" fmla="*/ 182 h 186"/>
                <a:gd name="T28" fmla="*/ 1071 w 2974"/>
                <a:gd name="T29" fmla="*/ 182 h 186"/>
                <a:gd name="T30" fmla="*/ 137 w 2974"/>
                <a:gd name="T31" fmla="*/ 38 h 186"/>
                <a:gd name="T32" fmla="*/ 230 w 2974"/>
                <a:gd name="T33" fmla="*/ 182 h 186"/>
                <a:gd name="T34" fmla="*/ 273 w 2974"/>
                <a:gd name="T35" fmla="*/ 3 h 186"/>
                <a:gd name="T36" fmla="*/ 1201 w 2974"/>
                <a:gd name="T37" fmla="*/ 39 h 186"/>
                <a:gd name="T38" fmla="*/ 1149 w 2974"/>
                <a:gd name="T39" fmla="*/ 153 h 186"/>
                <a:gd name="T40" fmla="*/ 1147 w 2974"/>
                <a:gd name="T41" fmla="*/ 46 h 186"/>
                <a:gd name="T42" fmla="*/ 437 w 2974"/>
                <a:gd name="T43" fmla="*/ 182 h 186"/>
                <a:gd name="T44" fmla="*/ 564 w 2974"/>
                <a:gd name="T45" fmla="*/ 55 h 186"/>
                <a:gd name="T46" fmla="*/ 491 w 2974"/>
                <a:gd name="T47" fmla="*/ 36 h 186"/>
                <a:gd name="T48" fmla="*/ 106 w 2974"/>
                <a:gd name="T49" fmla="*/ 39 h 186"/>
                <a:gd name="T50" fmla="*/ 53 w 2974"/>
                <a:gd name="T51" fmla="*/ 153 h 186"/>
                <a:gd name="T52" fmla="*/ 51 w 2974"/>
                <a:gd name="T53" fmla="*/ 46 h 186"/>
                <a:gd name="T54" fmla="*/ 2295 w 2974"/>
                <a:gd name="T55" fmla="*/ 3 h 186"/>
                <a:gd name="T56" fmla="*/ 2197 w 2974"/>
                <a:gd name="T57" fmla="*/ 3 h 186"/>
                <a:gd name="T58" fmla="*/ 2313 w 2974"/>
                <a:gd name="T59" fmla="*/ 73 h 186"/>
                <a:gd name="T60" fmla="*/ 2376 w 2974"/>
                <a:gd name="T61" fmla="*/ 3 h 186"/>
                <a:gd name="T62" fmla="*/ 2603 w 2974"/>
                <a:gd name="T63" fmla="*/ 93 h 186"/>
                <a:gd name="T64" fmla="*/ 2553 w 2974"/>
                <a:gd name="T65" fmla="*/ 93 h 186"/>
                <a:gd name="T66" fmla="*/ 2174 w 2974"/>
                <a:gd name="T67" fmla="*/ 48 h 186"/>
                <a:gd name="T68" fmla="*/ 2047 w 2974"/>
                <a:gd name="T69" fmla="*/ 182 h 186"/>
                <a:gd name="T70" fmla="*/ 2123 w 2974"/>
                <a:gd name="T71" fmla="*/ 134 h 186"/>
                <a:gd name="T72" fmla="*/ 2167 w 2974"/>
                <a:gd name="T73" fmla="*/ 122 h 186"/>
                <a:gd name="T74" fmla="*/ 2129 w 2974"/>
                <a:gd name="T75" fmla="*/ 55 h 186"/>
                <a:gd name="T76" fmla="*/ 2787 w 2974"/>
                <a:gd name="T77" fmla="*/ 93 h 186"/>
                <a:gd name="T78" fmla="*/ 2737 w 2974"/>
                <a:gd name="T79" fmla="*/ 93 h 186"/>
                <a:gd name="T80" fmla="*/ 1403 w 2974"/>
                <a:gd name="T81" fmla="*/ 93 h 186"/>
                <a:gd name="T82" fmla="*/ 1353 w 2974"/>
                <a:gd name="T83" fmla="*/ 93 h 186"/>
                <a:gd name="T84" fmla="*/ 2815 w 2974"/>
                <a:gd name="T85" fmla="*/ 155 h 186"/>
                <a:gd name="T86" fmla="*/ 2877 w 2974"/>
                <a:gd name="T87" fmla="*/ 148 h 186"/>
                <a:gd name="T88" fmla="*/ 2877 w 2974"/>
                <a:gd name="T89" fmla="*/ 148 h 186"/>
                <a:gd name="T90" fmla="*/ 1849 w 2974"/>
                <a:gd name="T91" fmla="*/ 182 h 186"/>
                <a:gd name="T92" fmla="*/ 1964 w 2974"/>
                <a:gd name="T93" fmla="*/ 143 h 186"/>
                <a:gd name="T94" fmla="*/ 1961 w 2974"/>
                <a:gd name="T95" fmla="*/ 3 h 186"/>
                <a:gd name="T96" fmla="*/ 1955 w 2974"/>
                <a:gd name="T97" fmla="*/ 110 h 186"/>
                <a:gd name="T98" fmla="*/ 1476 w 2974"/>
                <a:gd name="T99" fmla="*/ 3 h 186"/>
                <a:gd name="T100" fmla="*/ 1470 w 2974"/>
                <a:gd name="T101" fmla="*/ 182 h 186"/>
                <a:gd name="T102" fmla="*/ 1575 w 2974"/>
                <a:gd name="T103" fmla="*/ 182 h 186"/>
                <a:gd name="T104" fmla="*/ 1831 w 2974"/>
                <a:gd name="T105" fmla="*/ 3 h 186"/>
                <a:gd name="T106" fmla="*/ 1725 w 2974"/>
                <a:gd name="T107" fmla="*/ 72 h 186"/>
                <a:gd name="T108" fmla="*/ 1678 w 2974"/>
                <a:gd name="T109" fmla="*/ 155 h 186"/>
                <a:gd name="T110" fmla="*/ 1754 w 2974"/>
                <a:gd name="T111" fmla="*/ 103 h 186"/>
                <a:gd name="T112" fmla="*/ 1830 w 2974"/>
                <a:gd name="T113" fmla="*/ 15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74" h="186">
                  <a:moveTo>
                    <a:pt x="825" y="148"/>
                  </a:moveTo>
                  <a:cubicBezTo>
                    <a:pt x="825" y="106"/>
                    <a:pt x="825" y="106"/>
                    <a:pt x="825" y="106"/>
                  </a:cubicBezTo>
                  <a:cubicBezTo>
                    <a:pt x="862" y="106"/>
                    <a:pt x="862" y="106"/>
                    <a:pt x="862" y="106"/>
                  </a:cubicBezTo>
                  <a:cubicBezTo>
                    <a:pt x="871" y="106"/>
                    <a:pt x="879" y="106"/>
                    <a:pt x="884" y="107"/>
                  </a:cubicBezTo>
                  <a:cubicBezTo>
                    <a:pt x="884" y="72"/>
                    <a:pt x="884" y="72"/>
                    <a:pt x="884" y="72"/>
                  </a:cubicBezTo>
                  <a:cubicBezTo>
                    <a:pt x="879" y="73"/>
                    <a:pt x="868" y="73"/>
                    <a:pt x="862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37"/>
                    <a:pt x="825" y="37"/>
                    <a:pt x="825" y="37"/>
                  </a:cubicBezTo>
                  <a:cubicBezTo>
                    <a:pt x="862" y="37"/>
                    <a:pt x="862" y="37"/>
                    <a:pt x="862" y="37"/>
                  </a:cubicBezTo>
                  <a:cubicBezTo>
                    <a:pt x="871" y="37"/>
                    <a:pt x="881" y="37"/>
                    <a:pt x="889" y="38"/>
                  </a:cubicBezTo>
                  <a:cubicBezTo>
                    <a:pt x="889" y="3"/>
                    <a:pt x="889" y="3"/>
                    <a:pt x="889" y="3"/>
                  </a:cubicBezTo>
                  <a:cubicBezTo>
                    <a:pt x="776" y="3"/>
                    <a:pt x="776" y="3"/>
                    <a:pt x="776" y="3"/>
                  </a:cubicBezTo>
                  <a:cubicBezTo>
                    <a:pt x="778" y="11"/>
                    <a:pt x="778" y="17"/>
                    <a:pt x="778" y="31"/>
                  </a:cubicBezTo>
                  <a:cubicBezTo>
                    <a:pt x="778" y="155"/>
                    <a:pt x="778" y="155"/>
                    <a:pt x="778" y="155"/>
                  </a:cubicBezTo>
                  <a:cubicBezTo>
                    <a:pt x="778" y="168"/>
                    <a:pt x="778" y="174"/>
                    <a:pt x="776" y="182"/>
                  </a:cubicBezTo>
                  <a:cubicBezTo>
                    <a:pt x="892" y="182"/>
                    <a:pt x="892" y="182"/>
                    <a:pt x="892" y="182"/>
                  </a:cubicBezTo>
                  <a:cubicBezTo>
                    <a:pt x="892" y="147"/>
                    <a:pt x="892" y="147"/>
                    <a:pt x="892" y="147"/>
                  </a:cubicBezTo>
                  <a:cubicBezTo>
                    <a:pt x="880" y="148"/>
                    <a:pt x="873" y="148"/>
                    <a:pt x="862" y="148"/>
                  </a:cubicBezTo>
                  <a:lnTo>
                    <a:pt x="825" y="148"/>
                  </a:lnTo>
                  <a:close/>
                  <a:moveTo>
                    <a:pt x="345" y="148"/>
                  </a:moveTo>
                  <a:cubicBezTo>
                    <a:pt x="345" y="106"/>
                    <a:pt x="345" y="106"/>
                    <a:pt x="345" y="106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90" y="106"/>
                    <a:pt x="398" y="106"/>
                    <a:pt x="404" y="107"/>
                  </a:cubicBezTo>
                  <a:cubicBezTo>
                    <a:pt x="404" y="72"/>
                    <a:pt x="404" y="72"/>
                    <a:pt x="404" y="72"/>
                  </a:cubicBezTo>
                  <a:cubicBezTo>
                    <a:pt x="398" y="73"/>
                    <a:pt x="388" y="73"/>
                    <a:pt x="382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37"/>
                    <a:pt x="345" y="37"/>
                    <a:pt x="345" y="37"/>
                  </a:cubicBezTo>
                  <a:cubicBezTo>
                    <a:pt x="382" y="37"/>
                    <a:pt x="382" y="37"/>
                    <a:pt x="382" y="37"/>
                  </a:cubicBezTo>
                  <a:cubicBezTo>
                    <a:pt x="391" y="37"/>
                    <a:pt x="401" y="37"/>
                    <a:pt x="409" y="38"/>
                  </a:cubicBezTo>
                  <a:cubicBezTo>
                    <a:pt x="409" y="3"/>
                    <a:pt x="409" y="3"/>
                    <a:pt x="409" y="3"/>
                  </a:cubicBezTo>
                  <a:cubicBezTo>
                    <a:pt x="296" y="3"/>
                    <a:pt x="296" y="3"/>
                    <a:pt x="296" y="3"/>
                  </a:cubicBezTo>
                  <a:cubicBezTo>
                    <a:pt x="298" y="11"/>
                    <a:pt x="298" y="17"/>
                    <a:pt x="298" y="31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298" y="168"/>
                    <a:pt x="298" y="174"/>
                    <a:pt x="296" y="182"/>
                  </a:cubicBezTo>
                  <a:cubicBezTo>
                    <a:pt x="412" y="182"/>
                    <a:pt x="412" y="182"/>
                    <a:pt x="412" y="182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00" y="148"/>
                    <a:pt x="392" y="148"/>
                    <a:pt x="382" y="148"/>
                  </a:cubicBezTo>
                  <a:lnTo>
                    <a:pt x="345" y="148"/>
                  </a:lnTo>
                  <a:close/>
                  <a:moveTo>
                    <a:pt x="744" y="3"/>
                  </a:moveTo>
                  <a:cubicBezTo>
                    <a:pt x="694" y="3"/>
                    <a:pt x="694" y="3"/>
                    <a:pt x="694" y="3"/>
                  </a:cubicBezTo>
                  <a:cubicBezTo>
                    <a:pt x="695" y="11"/>
                    <a:pt x="695" y="17"/>
                    <a:pt x="695" y="31"/>
                  </a:cubicBezTo>
                  <a:cubicBezTo>
                    <a:pt x="695" y="72"/>
                    <a:pt x="695" y="72"/>
                    <a:pt x="695" y="72"/>
                  </a:cubicBezTo>
                  <a:cubicBezTo>
                    <a:pt x="687" y="71"/>
                    <a:pt x="679" y="71"/>
                    <a:pt x="666" y="71"/>
                  </a:cubicBezTo>
                  <a:cubicBezTo>
                    <a:pt x="653" y="71"/>
                    <a:pt x="645" y="71"/>
                    <a:pt x="637" y="72"/>
                  </a:cubicBezTo>
                  <a:cubicBezTo>
                    <a:pt x="637" y="31"/>
                    <a:pt x="637" y="31"/>
                    <a:pt x="637" y="31"/>
                  </a:cubicBezTo>
                  <a:cubicBezTo>
                    <a:pt x="637" y="17"/>
                    <a:pt x="637" y="11"/>
                    <a:pt x="63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90" y="11"/>
                    <a:pt x="590" y="17"/>
                    <a:pt x="590" y="31"/>
                  </a:cubicBezTo>
                  <a:cubicBezTo>
                    <a:pt x="590" y="155"/>
                    <a:pt x="590" y="155"/>
                    <a:pt x="590" y="155"/>
                  </a:cubicBezTo>
                  <a:cubicBezTo>
                    <a:pt x="590" y="168"/>
                    <a:pt x="590" y="174"/>
                    <a:pt x="589" y="182"/>
                  </a:cubicBezTo>
                  <a:cubicBezTo>
                    <a:pt x="638" y="182"/>
                    <a:pt x="638" y="182"/>
                    <a:pt x="638" y="182"/>
                  </a:cubicBezTo>
                  <a:cubicBezTo>
                    <a:pt x="637" y="174"/>
                    <a:pt x="637" y="168"/>
                    <a:pt x="637" y="155"/>
                  </a:cubicBezTo>
                  <a:cubicBezTo>
                    <a:pt x="637" y="105"/>
                    <a:pt x="637" y="105"/>
                    <a:pt x="637" y="105"/>
                  </a:cubicBezTo>
                  <a:cubicBezTo>
                    <a:pt x="645" y="103"/>
                    <a:pt x="653" y="103"/>
                    <a:pt x="666" y="103"/>
                  </a:cubicBezTo>
                  <a:cubicBezTo>
                    <a:pt x="679" y="103"/>
                    <a:pt x="687" y="103"/>
                    <a:pt x="695" y="105"/>
                  </a:cubicBezTo>
                  <a:cubicBezTo>
                    <a:pt x="695" y="155"/>
                    <a:pt x="695" y="155"/>
                    <a:pt x="695" y="155"/>
                  </a:cubicBezTo>
                  <a:cubicBezTo>
                    <a:pt x="695" y="168"/>
                    <a:pt x="695" y="174"/>
                    <a:pt x="694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2" y="174"/>
                    <a:pt x="742" y="168"/>
                    <a:pt x="742" y="155"/>
                  </a:cubicBezTo>
                  <a:cubicBezTo>
                    <a:pt x="742" y="31"/>
                    <a:pt x="742" y="31"/>
                    <a:pt x="742" y="31"/>
                  </a:cubicBezTo>
                  <a:cubicBezTo>
                    <a:pt x="742" y="17"/>
                    <a:pt x="742" y="11"/>
                    <a:pt x="744" y="3"/>
                  </a:cubicBezTo>
                  <a:close/>
                  <a:moveTo>
                    <a:pt x="1032" y="31"/>
                  </a:moveTo>
                  <a:cubicBezTo>
                    <a:pt x="1032" y="114"/>
                    <a:pt x="1032" y="114"/>
                    <a:pt x="1032" y="114"/>
                  </a:cubicBezTo>
                  <a:cubicBezTo>
                    <a:pt x="1031" y="114"/>
                    <a:pt x="1031" y="114"/>
                    <a:pt x="1031" y="114"/>
                  </a:cubicBezTo>
                  <a:cubicBezTo>
                    <a:pt x="972" y="3"/>
                    <a:pt x="972" y="3"/>
                    <a:pt x="972" y="3"/>
                  </a:cubicBezTo>
                  <a:cubicBezTo>
                    <a:pt x="924" y="3"/>
                    <a:pt x="924" y="3"/>
                    <a:pt x="924" y="3"/>
                  </a:cubicBezTo>
                  <a:cubicBezTo>
                    <a:pt x="925" y="11"/>
                    <a:pt x="925" y="17"/>
                    <a:pt x="925" y="31"/>
                  </a:cubicBezTo>
                  <a:cubicBezTo>
                    <a:pt x="925" y="155"/>
                    <a:pt x="925" y="155"/>
                    <a:pt x="925" y="155"/>
                  </a:cubicBezTo>
                  <a:cubicBezTo>
                    <a:pt x="925" y="168"/>
                    <a:pt x="925" y="174"/>
                    <a:pt x="924" y="182"/>
                  </a:cubicBezTo>
                  <a:cubicBezTo>
                    <a:pt x="966" y="182"/>
                    <a:pt x="966" y="182"/>
                    <a:pt x="966" y="182"/>
                  </a:cubicBezTo>
                  <a:cubicBezTo>
                    <a:pt x="964" y="174"/>
                    <a:pt x="964" y="168"/>
                    <a:pt x="964" y="155"/>
                  </a:cubicBezTo>
                  <a:cubicBezTo>
                    <a:pt x="964" y="72"/>
                    <a:pt x="964" y="72"/>
                    <a:pt x="964" y="72"/>
                  </a:cubicBezTo>
                  <a:cubicBezTo>
                    <a:pt x="965" y="72"/>
                    <a:pt x="965" y="72"/>
                    <a:pt x="965" y="72"/>
                  </a:cubicBezTo>
                  <a:cubicBezTo>
                    <a:pt x="1024" y="182"/>
                    <a:pt x="1024" y="182"/>
                    <a:pt x="1024" y="182"/>
                  </a:cubicBezTo>
                  <a:cubicBezTo>
                    <a:pt x="1071" y="182"/>
                    <a:pt x="1071" y="182"/>
                    <a:pt x="1071" y="182"/>
                  </a:cubicBezTo>
                  <a:cubicBezTo>
                    <a:pt x="1071" y="31"/>
                    <a:pt x="1071" y="31"/>
                    <a:pt x="1071" y="31"/>
                  </a:cubicBezTo>
                  <a:cubicBezTo>
                    <a:pt x="1071" y="17"/>
                    <a:pt x="1071" y="11"/>
                    <a:pt x="1072" y="3"/>
                  </a:cubicBezTo>
                  <a:cubicBezTo>
                    <a:pt x="1030" y="3"/>
                    <a:pt x="1030" y="3"/>
                    <a:pt x="1030" y="3"/>
                  </a:cubicBezTo>
                  <a:cubicBezTo>
                    <a:pt x="1032" y="11"/>
                    <a:pt x="1032" y="17"/>
                    <a:pt x="1032" y="31"/>
                  </a:cubicBezTo>
                  <a:close/>
                  <a:moveTo>
                    <a:pt x="137" y="38"/>
                  </a:moveTo>
                  <a:cubicBezTo>
                    <a:pt x="144" y="37"/>
                    <a:pt x="153" y="37"/>
                    <a:pt x="163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2" y="168"/>
                    <a:pt x="182" y="174"/>
                    <a:pt x="180" y="182"/>
                  </a:cubicBezTo>
                  <a:cubicBezTo>
                    <a:pt x="230" y="182"/>
                    <a:pt x="230" y="182"/>
                    <a:pt x="230" y="182"/>
                  </a:cubicBezTo>
                  <a:cubicBezTo>
                    <a:pt x="229" y="174"/>
                    <a:pt x="229" y="168"/>
                    <a:pt x="229" y="155"/>
                  </a:cubicBezTo>
                  <a:cubicBezTo>
                    <a:pt x="229" y="37"/>
                    <a:pt x="229" y="37"/>
                    <a:pt x="229" y="37"/>
                  </a:cubicBezTo>
                  <a:cubicBezTo>
                    <a:pt x="247" y="37"/>
                    <a:pt x="247" y="37"/>
                    <a:pt x="247" y="37"/>
                  </a:cubicBezTo>
                  <a:cubicBezTo>
                    <a:pt x="258" y="37"/>
                    <a:pt x="267" y="37"/>
                    <a:pt x="273" y="38"/>
                  </a:cubicBezTo>
                  <a:cubicBezTo>
                    <a:pt x="273" y="3"/>
                    <a:pt x="273" y="3"/>
                    <a:pt x="273" y="3"/>
                  </a:cubicBezTo>
                  <a:cubicBezTo>
                    <a:pt x="137" y="3"/>
                    <a:pt x="137" y="3"/>
                    <a:pt x="137" y="3"/>
                  </a:cubicBezTo>
                  <a:lnTo>
                    <a:pt x="137" y="38"/>
                  </a:lnTo>
                  <a:close/>
                  <a:moveTo>
                    <a:pt x="1147" y="46"/>
                  </a:moveTo>
                  <a:cubicBezTo>
                    <a:pt x="1147" y="37"/>
                    <a:pt x="1155" y="31"/>
                    <a:pt x="1166" y="31"/>
                  </a:cubicBezTo>
                  <a:cubicBezTo>
                    <a:pt x="1180" y="31"/>
                    <a:pt x="1196" y="37"/>
                    <a:pt x="1201" y="39"/>
                  </a:cubicBezTo>
                  <a:cubicBezTo>
                    <a:pt x="1210" y="6"/>
                    <a:pt x="1210" y="6"/>
                    <a:pt x="1210" y="6"/>
                  </a:cubicBezTo>
                  <a:cubicBezTo>
                    <a:pt x="1200" y="4"/>
                    <a:pt x="1184" y="0"/>
                    <a:pt x="1156" y="0"/>
                  </a:cubicBezTo>
                  <a:cubicBezTo>
                    <a:pt x="1126" y="0"/>
                    <a:pt x="1098" y="18"/>
                    <a:pt x="1098" y="53"/>
                  </a:cubicBezTo>
                  <a:cubicBezTo>
                    <a:pt x="1098" y="104"/>
                    <a:pt x="1172" y="108"/>
                    <a:pt x="1172" y="134"/>
                  </a:cubicBezTo>
                  <a:cubicBezTo>
                    <a:pt x="1172" y="146"/>
                    <a:pt x="1163" y="153"/>
                    <a:pt x="1149" y="153"/>
                  </a:cubicBezTo>
                  <a:cubicBezTo>
                    <a:pt x="1127" y="153"/>
                    <a:pt x="1111" y="145"/>
                    <a:pt x="1104" y="142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105" y="179"/>
                    <a:pt x="1125" y="186"/>
                    <a:pt x="1155" y="186"/>
                  </a:cubicBezTo>
                  <a:cubicBezTo>
                    <a:pt x="1192" y="186"/>
                    <a:pt x="1221" y="166"/>
                    <a:pt x="1221" y="128"/>
                  </a:cubicBezTo>
                  <a:cubicBezTo>
                    <a:pt x="1221" y="74"/>
                    <a:pt x="1147" y="71"/>
                    <a:pt x="1147" y="46"/>
                  </a:cubicBezTo>
                  <a:close/>
                  <a:moveTo>
                    <a:pt x="507" y="3"/>
                  </a:moveTo>
                  <a:cubicBezTo>
                    <a:pt x="437" y="3"/>
                    <a:pt x="437" y="3"/>
                    <a:pt x="437" y="3"/>
                  </a:cubicBezTo>
                  <a:cubicBezTo>
                    <a:pt x="439" y="11"/>
                    <a:pt x="439" y="17"/>
                    <a:pt x="439" y="31"/>
                  </a:cubicBezTo>
                  <a:cubicBezTo>
                    <a:pt x="439" y="155"/>
                    <a:pt x="439" y="155"/>
                    <a:pt x="439" y="155"/>
                  </a:cubicBezTo>
                  <a:cubicBezTo>
                    <a:pt x="439" y="168"/>
                    <a:pt x="439" y="174"/>
                    <a:pt x="437" y="182"/>
                  </a:cubicBezTo>
                  <a:cubicBezTo>
                    <a:pt x="487" y="182"/>
                    <a:pt x="487" y="182"/>
                    <a:pt x="487" y="182"/>
                  </a:cubicBezTo>
                  <a:cubicBezTo>
                    <a:pt x="486" y="174"/>
                    <a:pt x="486" y="168"/>
                    <a:pt x="486" y="155"/>
                  </a:cubicBezTo>
                  <a:cubicBezTo>
                    <a:pt x="486" y="110"/>
                    <a:pt x="486" y="110"/>
                    <a:pt x="486" y="110"/>
                  </a:cubicBezTo>
                  <a:cubicBezTo>
                    <a:pt x="496" y="110"/>
                    <a:pt x="496" y="110"/>
                    <a:pt x="496" y="110"/>
                  </a:cubicBezTo>
                  <a:cubicBezTo>
                    <a:pt x="531" y="110"/>
                    <a:pt x="564" y="100"/>
                    <a:pt x="564" y="55"/>
                  </a:cubicBezTo>
                  <a:cubicBezTo>
                    <a:pt x="564" y="15"/>
                    <a:pt x="538" y="3"/>
                    <a:pt x="507" y="3"/>
                  </a:cubicBezTo>
                  <a:close/>
                  <a:moveTo>
                    <a:pt x="491" y="78"/>
                  </a:moveTo>
                  <a:cubicBezTo>
                    <a:pt x="486" y="78"/>
                    <a:pt x="486" y="78"/>
                    <a:pt x="486" y="78"/>
                  </a:cubicBezTo>
                  <a:cubicBezTo>
                    <a:pt x="486" y="36"/>
                    <a:pt x="486" y="36"/>
                    <a:pt x="486" y="36"/>
                  </a:cubicBezTo>
                  <a:cubicBezTo>
                    <a:pt x="491" y="36"/>
                    <a:pt x="491" y="36"/>
                    <a:pt x="491" y="36"/>
                  </a:cubicBezTo>
                  <a:cubicBezTo>
                    <a:pt x="502" y="36"/>
                    <a:pt x="519" y="36"/>
                    <a:pt x="519" y="55"/>
                  </a:cubicBezTo>
                  <a:cubicBezTo>
                    <a:pt x="519" y="74"/>
                    <a:pt x="505" y="78"/>
                    <a:pt x="491" y="78"/>
                  </a:cubicBezTo>
                  <a:close/>
                  <a:moveTo>
                    <a:pt x="51" y="46"/>
                  </a:moveTo>
                  <a:cubicBezTo>
                    <a:pt x="51" y="37"/>
                    <a:pt x="59" y="31"/>
                    <a:pt x="71" y="31"/>
                  </a:cubicBezTo>
                  <a:cubicBezTo>
                    <a:pt x="85" y="31"/>
                    <a:pt x="101" y="37"/>
                    <a:pt x="106" y="39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05" y="4"/>
                    <a:pt x="88" y="0"/>
                    <a:pt x="61" y="0"/>
                  </a:cubicBezTo>
                  <a:cubicBezTo>
                    <a:pt x="30" y="0"/>
                    <a:pt x="3" y="18"/>
                    <a:pt x="3" y="53"/>
                  </a:cubicBezTo>
                  <a:cubicBezTo>
                    <a:pt x="3" y="104"/>
                    <a:pt x="77" y="108"/>
                    <a:pt x="77" y="134"/>
                  </a:cubicBezTo>
                  <a:cubicBezTo>
                    <a:pt x="77" y="146"/>
                    <a:pt x="67" y="153"/>
                    <a:pt x="53" y="153"/>
                  </a:cubicBezTo>
                  <a:cubicBezTo>
                    <a:pt x="32" y="153"/>
                    <a:pt x="15" y="145"/>
                    <a:pt x="9" y="14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9" y="179"/>
                    <a:pt x="29" y="186"/>
                    <a:pt x="60" y="186"/>
                  </a:cubicBezTo>
                  <a:cubicBezTo>
                    <a:pt x="97" y="186"/>
                    <a:pt x="125" y="166"/>
                    <a:pt x="125" y="128"/>
                  </a:cubicBezTo>
                  <a:cubicBezTo>
                    <a:pt x="125" y="74"/>
                    <a:pt x="51" y="71"/>
                    <a:pt x="51" y="46"/>
                  </a:cubicBezTo>
                  <a:close/>
                  <a:moveTo>
                    <a:pt x="2371" y="39"/>
                  </a:moveTo>
                  <a:cubicBezTo>
                    <a:pt x="2359" y="113"/>
                    <a:pt x="2359" y="113"/>
                    <a:pt x="2359" y="113"/>
                  </a:cubicBezTo>
                  <a:cubicBezTo>
                    <a:pt x="2358" y="113"/>
                    <a:pt x="2358" y="113"/>
                    <a:pt x="2358" y="113"/>
                  </a:cubicBezTo>
                  <a:cubicBezTo>
                    <a:pt x="2332" y="3"/>
                    <a:pt x="2332" y="3"/>
                    <a:pt x="2332" y="3"/>
                  </a:cubicBezTo>
                  <a:cubicBezTo>
                    <a:pt x="2295" y="3"/>
                    <a:pt x="2295" y="3"/>
                    <a:pt x="2295" y="3"/>
                  </a:cubicBezTo>
                  <a:cubicBezTo>
                    <a:pt x="2270" y="113"/>
                    <a:pt x="2270" y="113"/>
                    <a:pt x="2270" y="113"/>
                  </a:cubicBezTo>
                  <a:cubicBezTo>
                    <a:pt x="2269" y="113"/>
                    <a:pt x="2269" y="113"/>
                    <a:pt x="2269" y="113"/>
                  </a:cubicBezTo>
                  <a:cubicBezTo>
                    <a:pt x="2256" y="39"/>
                    <a:pt x="2256" y="39"/>
                    <a:pt x="2256" y="39"/>
                  </a:cubicBezTo>
                  <a:cubicBezTo>
                    <a:pt x="2253" y="23"/>
                    <a:pt x="2251" y="11"/>
                    <a:pt x="2251" y="3"/>
                  </a:cubicBezTo>
                  <a:cubicBezTo>
                    <a:pt x="2197" y="3"/>
                    <a:pt x="2197" y="3"/>
                    <a:pt x="2197" y="3"/>
                  </a:cubicBezTo>
                  <a:cubicBezTo>
                    <a:pt x="2200" y="10"/>
                    <a:pt x="2203" y="23"/>
                    <a:pt x="2208" y="39"/>
                  </a:cubicBezTo>
                  <a:cubicBezTo>
                    <a:pt x="2248" y="182"/>
                    <a:pt x="2248" y="182"/>
                    <a:pt x="2248" y="182"/>
                  </a:cubicBezTo>
                  <a:cubicBezTo>
                    <a:pt x="2287" y="182"/>
                    <a:pt x="2287" y="182"/>
                    <a:pt x="2287" y="182"/>
                  </a:cubicBezTo>
                  <a:cubicBezTo>
                    <a:pt x="2312" y="73"/>
                    <a:pt x="2312" y="73"/>
                    <a:pt x="2312" y="73"/>
                  </a:cubicBezTo>
                  <a:cubicBezTo>
                    <a:pt x="2313" y="73"/>
                    <a:pt x="2313" y="73"/>
                    <a:pt x="2313" y="73"/>
                  </a:cubicBezTo>
                  <a:cubicBezTo>
                    <a:pt x="2338" y="182"/>
                    <a:pt x="2338" y="182"/>
                    <a:pt x="2338" y="182"/>
                  </a:cubicBezTo>
                  <a:cubicBezTo>
                    <a:pt x="2377" y="182"/>
                    <a:pt x="2377" y="182"/>
                    <a:pt x="2377" y="182"/>
                  </a:cubicBezTo>
                  <a:cubicBezTo>
                    <a:pt x="2415" y="39"/>
                    <a:pt x="2415" y="39"/>
                    <a:pt x="2415" y="39"/>
                  </a:cubicBezTo>
                  <a:cubicBezTo>
                    <a:pt x="2419" y="26"/>
                    <a:pt x="2424" y="8"/>
                    <a:pt x="2426" y="3"/>
                  </a:cubicBezTo>
                  <a:cubicBezTo>
                    <a:pt x="2376" y="3"/>
                    <a:pt x="2376" y="3"/>
                    <a:pt x="2376" y="3"/>
                  </a:cubicBezTo>
                  <a:cubicBezTo>
                    <a:pt x="2376" y="10"/>
                    <a:pt x="2373" y="26"/>
                    <a:pt x="2371" y="39"/>
                  </a:cubicBezTo>
                  <a:close/>
                  <a:moveTo>
                    <a:pt x="2520" y="0"/>
                  </a:moveTo>
                  <a:cubicBezTo>
                    <a:pt x="2473" y="0"/>
                    <a:pt x="2437" y="31"/>
                    <a:pt x="2437" y="93"/>
                  </a:cubicBezTo>
                  <a:cubicBezTo>
                    <a:pt x="2437" y="154"/>
                    <a:pt x="2464" y="186"/>
                    <a:pt x="2520" y="186"/>
                  </a:cubicBezTo>
                  <a:cubicBezTo>
                    <a:pt x="2567" y="186"/>
                    <a:pt x="2603" y="154"/>
                    <a:pt x="2603" y="93"/>
                  </a:cubicBezTo>
                  <a:cubicBezTo>
                    <a:pt x="2603" y="31"/>
                    <a:pt x="2576" y="0"/>
                    <a:pt x="2520" y="0"/>
                  </a:cubicBezTo>
                  <a:close/>
                  <a:moveTo>
                    <a:pt x="2520" y="153"/>
                  </a:moveTo>
                  <a:cubicBezTo>
                    <a:pt x="2496" y="153"/>
                    <a:pt x="2487" y="132"/>
                    <a:pt x="2487" y="93"/>
                  </a:cubicBezTo>
                  <a:cubicBezTo>
                    <a:pt x="2487" y="53"/>
                    <a:pt x="2500" y="32"/>
                    <a:pt x="2520" y="32"/>
                  </a:cubicBezTo>
                  <a:cubicBezTo>
                    <a:pt x="2543" y="32"/>
                    <a:pt x="2553" y="53"/>
                    <a:pt x="2553" y="93"/>
                  </a:cubicBezTo>
                  <a:cubicBezTo>
                    <a:pt x="2553" y="132"/>
                    <a:pt x="2540" y="153"/>
                    <a:pt x="2520" y="153"/>
                  </a:cubicBezTo>
                  <a:close/>
                  <a:moveTo>
                    <a:pt x="2167" y="122"/>
                  </a:moveTo>
                  <a:cubicBezTo>
                    <a:pt x="2160" y="103"/>
                    <a:pt x="2149" y="96"/>
                    <a:pt x="2136" y="93"/>
                  </a:cubicBezTo>
                  <a:cubicBezTo>
                    <a:pt x="2136" y="93"/>
                    <a:pt x="2136" y="93"/>
                    <a:pt x="2136" y="93"/>
                  </a:cubicBezTo>
                  <a:cubicBezTo>
                    <a:pt x="2151" y="88"/>
                    <a:pt x="2174" y="78"/>
                    <a:pt x="2174" y="48"/>
                  </a:cubicBezTo>
                  <a:cubicBezTo>
                    <a:pt x="2174" y="22"/>
                    <a:pt x="2154" y="3"/>
                    <a:pt x="2117" y="3"/>
                  </a:cubicBezTo>
                  <a:cubicBezTo>
                    <a:pt x="2047" y="3"/>
                    <a:pt x="2047" y="3"/>
                    <a:pt x="2047" y="3"/>
                  </a:cubicBezTo>
                  <a:cubicBezTo>
                    <a:pt x="2049" y="11"/>
                    <a:pt x="2049" y="17"/>
                    <a:pt x="2049" y="31"/>
                  </a:cubicBezTo>
                  <a:cubicBezTo>
                    <a:pt x="2049" y="155"/>
                    <a:pt x="2049" y="155"/>
                    <a:pt x="2049" y="155"/>
                  </a:cubicBezTo>
                  <a:cubicBezTo>
                    <a:pt x="2049" y="168"/>
                    <a:pt x="2049" y="174"/>
                    <a:pt x="2047" y="182"/>
                  </a:cubicBezTo>
                  <a:cubicBezTo>
                    <a:pt x="2097" y="182"/>
                    <a:pt x="2097" y="182"/>
                    <a:pt x="2097" y="182"/>
                  </a:cubicBezTo>
                  <a:cubicBezTo>
                    <a:pt x="2096" y="174"/>
                    <a:pt x="2096" y="168"/>
                    <a:pt x="2096" y="155"/>
                  </a:cubicBezTo>
                  <a:cubicBezTo>
                    <a:pt x="2096" y="110"/>
                    <a:pt x="2096" y="110"/>
                    <a:pt x="2096" y="110"/>
                  </a:cubicBezTo>
                  <a:cubicBezTo>
                    <a:pt x="2102" y="110"/>
                    <a:pt x="2102" y="110"/>
                    <a:pt x="2102" y="110"/>
                  </a:cubicBezTo>
                  <a:cubicBezTo>
                    <a:pt x="2114" y="110"/>
                    <a:pt x="2117" y="115"/>
                    <a:pt x="2123" y="134"/>
                  </a:cubicBezTo>
                  <a:cubicBezTo>
                    <a:pt x="2132" y="161"/>
                    <a:pt x="2132" y="161"/>
                    <a:pt x="2132" y="161"/>
                  </a:cubicBezTo>
                  <a:cubicBezTo>
                    <a:pt x="2134" y="169"/>
                    <a:pt x="2137" y="177"/>
                    <a:pt x="2137" y="182"/>
                  </a:cubicBezTo>
                  <a:cubicBezTo>
                    <a:pt x="2188" y="182"/>
                    <a:pt x="2188" y="182"/>
                    <a:pt x="2188" y="182"/>
                  </a:cubicBezTo>
                  <a:cubicBezTo>
                    <a:pt x="2185" y="177"/>
                    <a:pt x="2184" y="171"/>
                    <a:pt x="2180" y="161"/>
                  </a:cubicBezTo>
                  <a:lnTo>
                    <a:pt x="2167" y="122"/>
                  </a:lnTo>
                  <a:close/>
                  <a:moveTo>
                    <a:pt x="2101" y="78"/>
                  </a:moveTo>
                  <a:cubicBezTo>
                    <a:pt x="2096" y="78"/>
                    <a:pt x="2096" y="78"/>
                    <a:pt x="2096" y="78"/>
                  </a:cubicBezTo>
                  <a:cubicBezTo>
                    <a:pt x="2096" y="36"/>
                    <a:pt x="2096" y="36"/>
                    <a:pt x="2096" y="36"/>
                  </a:cubicBezTo>
                  <a:cubicBezTo>
                    <a:pt x="2101" y="36"/>
                    <a:pt x="2101" y="36"/>
                    <a:pt x="2101" y="36"/>
                  </a:cubicBezTo>
                  <a:cubicBezTo>
                    <a:pt x="2113" y="36"/>
                    <a:pt x="2129" y="36"/>
                    <a:pt x="2129" y="55"/>
                  </a:cubicBezTo>
                  <a:cubicBezTo>
                    <a:pt x="2129" y="74"/>
                    <a:pt x="2115" y="78"/>
                    <a:pt x="2101" y="78"/>
                  </a:cubicBezTo>
                  <a:close/>
                  <a:moveTo>
                    <a:pt x="2704" y="0"/>
                  </a:moveTo>
                  <a:cubicBezTo>
                    <a:pt x="2657" y="0"/>
                    <a:pt x="2621" y="31"/>
                    <a:pt x="2621" y="93"/>
                  </a:cubicBezTo>
                  <a:cubicBezTo>
                    <a:pt x="2621" y="154"/>
                    <a:pt x="2648" y="186"/>
                    <a:pt x="2704" y="186"/>
                  </a:cubicBezTo>
                  <a:cubicBezTo>
                    <a:pt x="2751" y="186"/>
                    <a:pt x="2787" y="154"/>
                    <a:pt x="2787" y="93"/>
                  </a:cubicBezTo>
                  <a:cubicBezTo>
                    <a:pt x="2787" y="31"/>
                    <a:pt x="2760" y="0"/>
                    <a:pt x="2704" y="0"/>
                  </a:cubicBezTo>
                  <a:close/>
                  <a:moveTo>
                    <a:pt x="2704" y="153"/>
                  </a:moveTo>
                  <a:cubicBezTo>
                    <a:pt x="2681" y="153"/>
                    <a:pt x="2671" y="132"/>
                    <a:pt x="2671" y="93"/>
                  </a:cubicBezTo>
                  <a:cubicBezTo>
                    <a:pt x="2671" y="53"/>
                    <a:pt x="2685" y="32"/>
                    <a:pt x="2704" y="32"/>
                  </a:cubicBezTo>
                  <a:cubicBezTo>
                    <a:pt x="2728" y="32"/>
                    <a:pt x="2737" y="53"/>
                    <a:pt x="2737" y="93"/>
                  </a:cubicBezTo>
                  <a:cubicBezTo>
                    <a:pt x="2737" y="132"/>
                    <a:pt x="2724" y="153"/>
                    <a:pt x="2704" y="153"/>
                  </a:cubicBezTo>
                  <a:close/>
                  <a:moveTo>
                    <a:pt x="1320" y="0"/>
                  </a:moveTo>
                  <a:cubicBezTo>
                    <a:pt x="1273" y="0"/>
                    <a:pt x="1237" y="31"/>
                    <a:pt x="1237" y="93"/>
                  </a:cubicBezTo>
                  <a:cubicBezTo>
                    <a:pt x="1237" y="154"/>
                    <a:pt x="1264" y="186"/>
                    <a:pt x="1320" y="186"/>
                  </a:cubicBezTo>
                  <a:cubicBezTo>
                    <a:pt x="1367" y="186"/>
                    <a:pt x="1403" y="154"/>
                    <a:pt x="1403" y="93"/>
                  </a:cubicBezTo>
                  <a:cubicBezTo>
                    <a:pt x="1403" y="31"/>
                    <a:pt x="1376" y="0"/>
                    <a:pt x="1320" y="0"/>
                  </a:cubicBezTo>
                  <a:close/>
                  <a:moveTo>
                    <a:pt x="1320" y="153"/>
                  </a:moveTo>
                  <a:cubicBezTo>
                    <a:pt x="1297" y="153"/>
                    <a:pt x="1287" y="132"/>
                    <a:pt x="1287" y="93"/>
                  </a:cubicBezTo>
                  <a:cubicBezTo>
                    <a:pt x="1287" y="53"/>
                    <a:pt x="1301" y="32"/>
                    <a:pt x="1320" y="32"/>
                  </a:cubicBezTo>
                  <a:cubicBezTo>
                    <a:pt x="1344" y="32"/>
                    <a:pt x="1353" y="53"/>
                    <a:pt x="1353" y="93"/>
                  </a:cubicBezTo>
                  <a:cubicBezTo>
                    <a:pt x="1353" y="132"/>
                    <a:pt x="1340" y="153"/>
                    <a:pt x="1320" y="153"/>
                  </a:cubicBezTo>
                  <a:close/>
                  <a:moveTo>
                    <a:pt x="2897" y="3"/>
                  </a:moveTo>
                  <a:cubicBezTo>
                    <a:pt x="2814" y="3"/>
                    <a:pt x="2814" y="3"/>
                    <a:pt x="2814" y="3"/>
                  </a:cubicBezTo>
                  <a:cubicBezTo>
                    <a:pt x="2815" y="11"/>
                    <a:pt x="2815" y="17"/>
                    <a:pt x="2815" y="31"/>
                  </a:cubicBezTo>
                  <a:cubicBezTo>
                    <a:pt x="2815" y="155"/>
                    <a:pt x="2815" y="155"/>
                    <a:pt x="2815" y="155"/>
                  </a:cubicBezTo>
                  <a:cubicBezTo>
                    <a:pt x="2815" y="168"/>
                    <a:pt x="2815" y="174"/>
                    <a:pt x="2814" y="182"/>
                  </a:cubicBezTo>
                  <a:cubicBezTo>
                    <a:pt x="2886" y="182"/>
                    <a:pt x="2886" y="182"/>
                    <a:pt x="2886" y="182"/>
                  </a:cubicBezTo>
                  <a:cubicBezTo>
                    <a:pt x="2934" y="182"/>
                    <a:pt x="2974" y="161"/>
                    <a:pt x="2974" y="91"/>
                  </a:cubicBezTo>
                  <a:cubicBezTo>
                    <a:pt x="2974" y="34"/>
                    <a:pt x="2947" y="3"/>
                    <a:pt x="2897" y="3"/>
                  </a:cubicBezTo>
                  <a:close/>
                  <a:moveTo>
                    <a:pt x="2877" y="148"/>
                  </a:moveTo>
                  <a:cubicBezTo>
                    <a:pt x="2862" y="148"/>
                    <a:pt x="2862" y="148"/>
                    <a:pt x="2862" y="148"/>
                  </a:cubicBezTo>
                  <a:cubicBezTo>
                    <a:pt x="2862" y="36"/>
                    <a:pt x="2862" y="36"/>
                    <a:pt x="2862" y="36"/>
                  </a:cubicBezTo>
                  <a:cubicBezTo>
                    <a:pt x="2877" y="36"/>
                    <a:pt x="2877" y="36"/>
                    <a:pt x="2877" y="36"/>
                  </a:cubicBezTo>
                  <a:cubicBezTo>
                    <a:pt x="2904" y="36"/>
                    <a:pt x="2925" y="43"/>
                    <a:pt x="2925" y="91"/>
                  </a:cubicBezTo>
                  <a:cubicBezTo>
                    <a:pt x="2925" y="145"/>
                    <a:pt x="2904" y="148"/>
                    <a:pt x="2877" y="148"/>
                  </a:cubicBezTo>
                  <a:close/>
                  <a:moveTo>
                    <a:pt x="1961" y="3"/>
                  </a:moveTo>
                  <a:cubicBezTo>
                    <a:pt x="1918" y="3"/>
                    <a:pt x="1918" y="3"/>
                    <a:pt x="1918" y="3"/>
                  </a:cubicBezTo>
                  <a:cubicBezTo>
                    <a:pt x="1916" y="10"/>
                    <a:pt x="1912" y="22"/>
                    <a:pt x="1905" y="42"/>
                  </a:cubicBezTo>
                  <a:cubicBezTo>
                    <a:pt x="1866" y="142"/>
                    <a:pt x="1866" y="142"/>
                    <a:pt x="1866" y="142"/>
                  </a:cubicBezTo>
                  <a:cubicBezTo>
                    <a:pt x="1860" y="159"/>
                    <a:pt x="1854" y="174"/>
                    <a:pt x="1849" y="182"/>
                  </a:cubicBezTo>
                  <a:cubicBezTo>
                    <a:pt x="1900" y="182"/>
                    <a:pt x="1900" y="182"/>
                    <a:pt x="1900" y="182"/>
                  </a:cubicBezTo>
                  <a:cubicBezTo>
                    <a:pt x="1902" y="174"/>
                    <a:pt x="1903" y="166"/>
                    <a:pt x="1906" y="158"/>
                  </a:cubicBezTo>
                  <a:cubicBezTo>
                    <a:pt x="1911" y="143"/>
                    <a:pt x="1911" y="143"/>
                    <a:pt x="1911" y="143"/>
                  </a:cubicBezTo>
                  <a:cubicBezTo>
                    <a:pt x="1924" y="141"/>
                    <a:pt x="1931" y="141"/>
                    <a:pt x="1937" y="141"/>
                  </a:cubicBezTo>
                  <a:cubicBezTo>
                    <a:pt x="1944" y="141"/>
                    <a:pt x="1950" y="141"/>
                    <a:pt x="1964" y="143"/>
                  </a:cubicBezTo>
                  <a:cubicBezTo>
                    <a:pt x="1967" y="158"/>
                    <a:pt x="1967" y="158"/>
                    <a:pt x="1967" y="158"/>
                  </a:cubicBezTo>
                  <a:cubicBezTo>
                    <a:pt x="1969" y="166"/>
                    <a:pt x="1972" y="174"/>
                    <a:pt x="1974" y="182"/>
                  </a:cubicBezTo>
                  <a:cubicBezTo>
                    <a:pt x="2029" y="182"/>
                    <a:pt x="2029" y="182"/>
                    <a:pt x="2029" y="182"/>
                  </a:cubicBezTo>
                  <a:cubicBezTo>
                    <a:pt x="2023" y="174"/>
                    <a:pt x="2018" y="159"/>
                    <a:pt x="2012" y="142"/>
                  </a:cubicBezTo>
                  <a:lnTo>
                    <a:pt x="1961" y="3"/>
                  </a:lnTo>
                  <a:close/>
                  <a:moveTo>
                    <a:pt x="1938" y="109"/>
                  </a:moveTo>
                  <a:cubicBezTo>
                    <a:pt x="1933" y="109"/>
                    <a:pt x="1925" y="109"/>
                    <a:pt x="1921" y="110"/>
                  </a:cubicBezTo>
                  <a:cubicBezTo>
                    <a:pt x="1939" y="51"/>
                    <a:pt x="1939" y="51"/>
                    <a:pt x="1939" y="51"/>
                  </a:cubicBezTo>
                  <a:cubicBezTo>
                    <a:pt x="1940" y="51"/>
                    <a:pt x="1940" y="51"/>
                    <a:pt x="1940" y="51"/>
                  </a:cubicBezTo>
                  <a:cubicBezTo>
                    <a:pt x="1955" y="110"/>
                    <a:pt x="1955" y="110"/>
                    <a:pt x="1955" y="110"/>
                  </a:cubicBezTo>
                  <a:cubicBezTo>
                    <a:pt x="1951" y="109"/>
                    <a:pt x="1943" y="109"/>
                    <a:pt x="1938" y="109"/>
                  </a:cubicBezTo>
                  <a:close/>
                  <a:moveTo>
                    <a:pt x="1536" y="31"/>
                  </a:moveTo>
                  <a:cubicBezTo>
                    <a:pt x="1536" y="114"/>
                    <a:pt x="1536" y="114"/>
                    <a:pt x="1536" y="114"/>
                  </a:cubicBezTo>
                  <a:cubicBezTo>
                    <a:pt x="1535" y="114"/>
                    <a:pt x="1535" y="114"/>
                    <a:pt x="1535" y="114"/>
                  </a:cubicBezTo>
                  <a:cubicBezTo>
                    <a:pt x="1476" y="3"/>
                    <a:pt x="1476" y="3"/>
                    <a:pt x="1476" y="3"/>
                  </a:cubicBezTo>
                  <a:cubicBezTo>
                    <a:pt x="1428" y="3"/>
                    <a:pt x="1428" y="3"/>
                    <a:pt x="1428" y="3"/>
                  </a:cubicBezTo>
                  <a:cubicBezTo>
                    <a:pt x="1429" y="11"/>
                    <a:pt x="1429" y="17"/>
                    <a:pt x="1429" y="31"/>
                  </a:cubicBezTo>
                  <a:cubicBezTo>
                    <a:pt x="1429" y="155"/>
                    <a:pt x="1429" y="155"/>
                    <a:pt x="1429" y="155"/>
                  </a:cubicBezTo>
                  <a:cubicBezTo>
                    <a:pt x="1429" y="168"/>
                    <a:pt x="1429" y="174"/>
                    <a:pt x="1428" y="182"/>
                  </a:cubicBezTo>
                  <a:cubicBezTo>
                    <a:pt x="1470" y="182"/>
                    <a:pt x="1470" y="182"/>
                    <a:pt x="1470" y="182"/>
                  </a:cubicBezTo>
                  <a:cubicBezTo>
                    <a:pt x="1468" y="174"/>
                    <a:pt x="1468" y="168"/>
                    <a:pt x="1468" y="155"/>
                  </a:cubicBezTo>
                  <a:cubicBezTo>
                    <a:pt x="1468" y="72"/>
                    <a:pt x="1468" y="72"/>
                    <a:pt x="1468" y="72"/>
                  </a:cubicBezTo>
                  <a:cubicBezTo>
                    <a:pt x="1469" y="72"/>
                    <a:pt x="1469" y="72"/>
                    <a:pt x="1469" y="72"/>
                  </a:cubicBezTo>
                  <a:cubicBezTo>
                    <a:pt x="1528" y="182"/>
                    <a:pt x="1528" y="182"/>
                    <a:pt x="1528" y="182"/>
                  </a:cubicBezTo>
                  <a:cubicBezTo>
                    <a:pt x="1575" y="182"/>
                    <a:pt x="1575" y="182"/>
                    <a:pt x="1575" y="182"/>
                  </a:cubicBezTo>
                  <a:cubicBezTo>
                    <a:pt x="1575" y="31"/>
                    <a:pt x="1575" y="31"/>
                    <a:pt x="1575" y="31"/>
                  </a:cubicBezTo>
                  <a:cubicBezTo>
                    <a:pt x="1575" y="17"/>
                    <a:pt x="1575" y="11"/>
                    <a:pt x="1576" y="3"/>
                  </a:cubicBezTo>
                  <a:cubicBezTo>
                    <a:pt x="1534" y="3"/>
                    <a:pt x="1534" y="3"/>
                    <a:pt x="1534" y="3"/>
                  </a:cubicBezTo>
                  <a:cubicBezTo>
                    <a:pt x="1536" y="11"/>
                    <a:pt x="1536" y="17"/>
                    <a:pt x="1536" y="31"/>
                  </a:cubicBezTo>
                  <a:close/>
                  <a:moveTo>
                    <a:pt x="1831" y="3"/>
                  </a:moveTo>
                  <a:cubicBezTo>
                    <a:pt x="1782" y="3"/>
                    <a:pt x="1782" y="3"/>
                    <a:pt x="1782" y="3"/>
                  </a:cubicBezTo>
                  <a:cubicBezTo>
                    <a:pt x="1783" y="11"/>
                    <a:pt x="1783" y="17"/>
                    <a:pt x="1783" y="31"/>
                  </a:cubicBezTo>
                  <a:cubicBezTo>
                    <a:pt x="1783" y="72"/>
                    <a:pt x="1783" y="72"/>
                    <a:pt x="1783" y="72"/>
                  </a:cubicBezTo>
                  <a:cubicBezTo>
                    <a:pt x="1775" y="71"/>
                    <a:pt x="1767" y="71"/>
                    <a:pt x="1754" y="71"/>
                  </a:cubicBezTo>
                  <a:cubicBezTo>
                    <a:pt x="1741" y="71"/>
                    <a:pt x="1733" y="71"/>
                    <a:pt x="1725" y="72"/>
                  </a:cubicBezTo>
                  <a:cubicBezTo>
                    <a:pt x="1725" y="31"/>
                    <a:pt x="1725" y="31"/>
                    <a:pt x="1725" y="31"/>
                  </a:cubicBezTo>
                  <a:cubicBezTo>
                    <a:pt x="1725" y="17"/>
                    <a:pt x="1725" y="11"/>
                    <a:pt x="1726" y="3"/>
                  </a:cubicBezTo>
                  <a:cubicBezTo>
                    <a:pt x="1676" y="3"/>
                    <a:pt x="1676" y="3"/>
                    <a:pt x="1676" y="3"/>
                  </a:cubicBezTo>
                  <a:cubicBezTo>
                    <a:pt x="1678" y="11"/>
                    <a:pt x="1678" y="17"/>
                    <a:pt x="1678" y="31"/>
                  </a:cubicBezTo>
                  <a:cubicBezTo>
                    <a:pt x="1678" y="155"/>
                    <a:pt x="1678" y="155"/>
                    <a:pt x="1678" y="155"/>
                  </a:cubicBezTo>
                  <a:cubicBezTo>
                    <a:pt x="1678" y="168"/>
                    <a:pt x="1678" y="174"/>
                    <a:pt x="1676" y="182"/>
                  </a:cubicBezTo>
                  <a:cubicBezTo>
                    <a:pt x="1726" y="182"/>
                    <a:pt x="1726" y="182"/>
                    <a:pt x="1726" y="182"/>
                  </a:cubicBezTo>
                  <a:cubicBezTo>
                    <a:pt x="1725" y="174"/>
                    <a:pt x="1725" y="168"/>
                    <a:pt x="1725" y="155"/>
                  </a:cubicBezTo>
                  <a:cubicBezTo>
                    <a:pt x="1725" y="105"/>
                    <a:pt x="1725" y="105"/>
                    <a:pt x="1725" y="105"/>
                  </a:cubicBezTo>
                  <a:cubicBezTo>
                    <a:pt x="1733" y="103"/>
                    <a:pt x="1741" y="103"/>
                    <a:pt x="1754" y="103"/>
                  </a:cubicBezTo>
                  <a:cubicBezTo>
                    <a:pt x="1767" y="103"/>
                    <a:pt x="1775" y="103"/>
                    <a:pt x="1783" y="105"/>
                  </a:cubicBezTo>
                  <a:cubicBezTo>
                    <a:pt x="1783" y="155"/>
                    <a:pt x="1783" y="155"/>
                    <a:pt x="1783" y="155"/>
                  </a:cubicBezTo>
                  <a:cubicBezTo>
                    <a:pt x="1783" y="168"/>
                    <a:pt x="1783" y="174"/>
                    <a:pt x="1782" y="182"/>
                  </a:cubicBezTo>
                  <a:cubicBezTo>
                    <a:pt x="1831" y="182"/>
                    <a:pt x="1831" y="182"/>
                    <a:pt x="1831" y="182"/>
                  </a:cubicBezTo>
                  <a:cubicBezTo>
                    <a:pt x="1830" y="174"/>
                    <a:pt x="1830" y="168"/>
                    <a:pt x="1830" y="155"/>
                  </a:cubicBezTo>
                  <a:cubicBezTo>
                    <a:pt x="1830" y="31"/>
                    <a:pt x="1830" y="31"/>
                    <a:pt x="1830" y="31"/>
                  </a:cubicBezTo>
                  <a:cubicBezTo>
                    <a:pt x="1830" y="17"/>
                    <a:pt x="1830" y="11"/>
                    <a:pt x="1831" y="3"/>
                  </a:cubicBezTo>
                  <a:close/>
                </a:path>
              </a:pathLst>
            </a:custGeom>
            <a:solidFill>
              <a:srgbClr val="1C3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2549" name="Rectangle 21"/>
            <p:cNvSpPr>
              <a:spLocks noChangeArrowheads="1"/>
            </p:cNvSpPr>
            <p:nvPr/>
          </p:nvSpPr>
          <p:spPr bwMode="auto">
            <a:xfrm>
              <a:off x="4879" y="537"/>
              <a:ext cx="210" cy="211"/>
            </a:xfrm>
            <a:prstGeom prst="rect">
              <a:avLst/>
            </a:prstGeom>
            <a:solidFill>
              <a:srgbClr val="1C3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  <p:sp>
          <p:nvSpPr>
            <p:cNvPr id="1302550" name="Freeform 22"/>
            <p:cNvSpPr>
              <a:spLocks noEditPoints="1"/>
            </p:cNvSpPr>
            <p:nvPr/>
          </p:nvSpPr>
          <p:spPr bwMode="auto">
            <a:xfrm>
              <a:off x="4902" y="601"/>
              <a:ext cx="170" cy="124"/>
            </a:xfrm>
            <a:custGeom>
              <a:avLst/>
              <a:gdLst>
                <a:gd name="T0" fmla="*/ 60 w 695"/>
                <a:gd name="T1" fmla="*/ 214 h 502"/>
                <a:gd name="T2" fmla="*/ 117 w 695"/>
                <a:gd name="T3" fmla="*/ 166 h 502"/>
                <a:gd name="T4" fmla="*/ 205 w 695"/>
                <a:gd name="T5" fmla="*/ 257 h 502"/>
                <a:gd name="T6" fmla="*/ 221 w 695"/>
                <a:gd name="T7" fmla="*/ 257 h 502"/>
                <a:gd name="T8" fmla="*/ 221 w 695"/>
                <a:gd name="T9" fmla="*/ 166 h 502"/>
                <a:gd name="T10" fmla="*/ 121 w 695"/>
                <a:gd name="T11" fmla="*/ 145 h 502"/>
                <a:gd name="T12" fmla="*/ 10 w 695"/>
                <a:gd name="T13" fmla="*/ 248 h 502"/>
                <a:gd name="T14" fmla="*/ 196 w 695"/>
                <a:gd name="T15" fmla="*/ 423 h 502"/>
                <a:gd name="T16" fmla="*/ 120 w 695"/>
                <a:gd name="T17" fmla="*/ 484 h 502"/>
                <a:gd name="T18" fmla="*/ 21 w 695"/>
                <a:gd name="T19" fmla="*/ 367 h 502"/>
                <a:gd name="T20" fmla="*/ 0 w 695"/>
                <a:gd name="T21" fmla="*/ 367 h 502"/>
                <a:gd name="T22" fmla="*/ 0 w 695"/>
                <a:gd name="T23" fmla="*/ 480 h 502"/>
                <a:gd name="T24" fmla="*/ 119 w 695"/>
                <a:gd name="T25" fmla="*/ 502 h 502"/>
                <a:gd name="T26" fmla="*/ 250 w 695"/>
                <a:gd name="T27" fmla="*/ 396 h 502"/>
                <a:gd name="T28" fmla="*/ 60 w 695"/>
                <a:gd name="T29" fmla="*/ 214 h 502"/>
                <a:gd name="T30" fmla="*/ 640 w 695"/>
                <a:gd name="T31" fmla="*/ 474 h 502"/>
                <a:gd name="T32" fmla="*/ 640 w 695"/>
                <a:gd name="T33" fmla="*/ 246 h 502"/>
                <a:gd name="T34" fmla="*/ 538 w 695"/>
                <a:gd name="T35" fmla="*/ 148 h 502"/>
                <a:gd name="T36" fmla="*/ 418 w 695"/>
                <a:gd name="T37" fmla="*/ 221 h 502"/>
                <a:gd name="T38" fmla="*/ 416 w 695"/>
                <a:gd name="T39" fmla="*/ 221 h 502"/>
                <a:gd name="T40" fmla="*/ 416 w 695"/>
                <a:gd name="T41" fmla="*/ 0 h 502"/>
                <a:gd name="T42" fmla="*/ 286 w 695"/>
                <a:gd name="T43" fmla="*/ 0 h 502"/>
                <a:gd name="T44" fmla="*/ 286 w 695"/>
                <a:gd name="T45" fmla="*/ 23 h 502"/>
                <a:gd name="T46" fmla="*/ 346 w 695"/>
                <a:gd name="T47" fmla="*/ 23 h 502"/>
                <a:gd name="T48" fmla="*/ 345 w 695"/>
                <a:gd name="T49" fmla="*/ 474 h 502"/>
                <a:gd name="T50" fmla="*/ 286 w 695"/>
                <a:gd name="T51" fmla="*/ 474 h 502"/>
                <a:gd name="T52" fmla="*/ 286 w 695"/>
                <a:gd name="T53" fmla="*/ 496 h 502"/>
                <a:gd name="T54" fmla="*/ 471 w 695"/>
                <a:gd name="T55" fmla="*/ 496 h 502"/>
                <a:gd name="T56" fmla="*/ 471 w 695"/>
                <a:gd name="T57" fmla="*/ 473 h 502"/>
                <a:gd name="T58" fmla="*/ 416 w 695"/>
                <a:gd name="T59" fmla="*/ 473 h 502"/>
                <a:gd name="T60" fmla="*/ 416 w 695"/>
                <a:gd name="T61" fmla="*/ 299 h 502"/>
                <a:gd name="T62" fmla="*/ 514 w 695"/>
                <a:gd name="T63" fmla="*/ 173 h 502"/>
                <a:gd name="T64" fmla="*/ 569 w 695"/>
                <a:gd name="T65" fmla="*/ 249 h 502"/>
                <a:gd name="T66" fmla="*/ 569 w 695"/>
                <a:gd name="T67" fmla="*/ 474 h 502"/>
                <a:gd name="T68" fmla="*/ 514 w 695"/>
                <a:gd name="T69" fmla="*/ 474 h 502"/>
                <a:gd name="T70" fmla="*/ 514 w 695"/>
                <a:gd name="T71" fmla="*/ 496 h 502"/>
                <a:gd name="T72" fmla="*/ 695 w 695"/>
                <a:gd name="T73" fmla="*/ 496 h 502"/>
                <a:gd name="T74" fmla="*/ 695 w 695"/>
                <a:gd name="T75" fmla="*/ 474 h 502"/>
                <a:gd name="T76" fmla="*/ 640 w 695"/>
                <a:gd name="T77" fmla="*/ 47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5" h="502">
                  <a:moveTo>
                    <a:pt x="60" y="214"/>
                  </a:moveTo>
                  <a:cubicBezTo>
                    <a:pt x="60" y="181"/>
                    <a:pt x="86" y="166"/>
                    <a:pt x="117" y="166"/>
                  </a:cubicBezTo>
                  <a:cubicBezTo>
                    <a:pt x="178" y="166"/>
                    <a:pt x="196" y="209"/>
                    <a:pt x="205" y="257"/>
                  </a:cubicBezTo>
                  <a:cubicBezTo>
                    <a:pt x="221" y="257"/>
                    <a:pt x="221" y="257"/>
                    <a:pt x="221" y="257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189" y="156"/>
                    <a:pt x="158" y="145"/>
                    <a:pt x="121" y="145"/>
                  </a:cubicBezTo>
                  <a:cubicBezTo>
                    <a:pt x="61" y="145"/>
                    <a:pt x="10" y="181"/>
                    <a:pt x="10" y="248"/>
                  </a:cubicBezTo>
                  <a:cubicBezTo>
                    <a:pt x="10" y="368"/>
                    <a:pt x="196" y="333"/>
                    <a:pt x="196" y="423"/>
                  </a:cubicBezTo>
                  <a:cubicBezTo>
                    <a:pt x="196" y="464"/>
                    <a:pt x="155" y="484"/>
                    <a:pt x="120" y="484"/>
                  </a:cubicBezTo>
                  <a:cubicBezTo>
                    <a:pt x="52" y="484"/>
                    <a:pt x="21" y="432"/>
                    <a:pt x="21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39" y="494"/>
                    <a:pt x="78" y="502"/>
                    <a:pt x="119" y="502"/>
                  </a:cubicBezTo>
                  <a:cubicBezTo>
                    <a:pt x="180" y="502"/>
                    <a:pt x="250" y="467"/>
                    <a:pt x="250" y="396"/>
                  </a:cubicBezTo>
                  <a:cubicBezTo>
                    <a:pt x="250" y="254"/>
                    <a:pt x="60" y="300"/>
                    <a:pt x="60" y="214"/>
                  </a:cubicBezTo>
                  <a:close/>
                  <a:moveTo>
                    <a:pt x="640" y="474"/>
                  </a:moveTo>
                  <a:cubicBezTo>
                    <a:pt x="640" y="246"/>
                    <a:pt x="640" y="246"/>
                    <a:pt x="640" y="246"/>
                  </a:cubicBezTo>
                  <a:cubicBezTo>
                    <a:pt x="640" y="176"/>
                    <a:pt x="606" y="148"/>
                    <a:pt x="538" y="148"/>
                  </a:cubicBezTo>
                  <a:cubicBezTo>
                    <a:pt x="481" y="148"/>
                    <a:pt x="439" y="174"/>
                    <a:pt x="418" y="221"/>
                  </a:cubicBezTo>
                  <a:cubicBezTo>
                    <a:pt x="416" y="221"/>
                    <a:pt x="416" y="221"/>
                    <a:pt x="416" y="221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346" y="23"/>
                    <a:pt x="346" y="23"/>
                    <a:pt x="346" y="23"/>
                  </a:cubicBezTo>
                  <a:cubicBezTo>
                    <a:pt x="345" y="474"/>
                    <a:pt x="345" y="474"/>
                    <a:pt x="345" y="474"/>
                  </a:cubicBezTo>
                  <a:cubicBezTo>
                    <a:pt x="286" y="474"/>
                    <a:pt x="286" y="474"/>
                    <a:pt x="286" y="474"/>
                  </a:cubicBezTo>
                  <a:cubicBezTo>
                    <a:pt x="286" y="496"/>
                    <a:pt x="286" y="496"/>
                    <a:pt x="286" y="496"/>
                  </a:cubicBezTo>
                  <a:cubicBezTo>
                    <a:pt x="471" y="496"/>
                    <a:pt x="471" y="496"/>
                    <a:pt x="471" y="496"/>
                  </a:cubicBezTo>
                  <a:cubicBezTo>
                    <a:pt x="471" y="473"/>
                    <a:pt x="471" y="473"/>
                    <a:pt x="471" y="473"/>
                  </a:cubicBezTo>
                  <a:cubicBezTo>
                    <a:pt x="416" y="473"/>
                    <a:pt x="416" y="473"/>
                    <a:pt x="416" y="473"/>
                  </a:cubicBezTo>
                  <a:cubicBezTo>
                    <a:pt x="416" y="299"/>
                    <a:pt x="416" y="299"/>
                    <a:pt x="416" y="299"/>
                  </a:cubicBezTo>
                  <a:cubicBezTo>
                    <a:pt x="416" y="234"/>
                    <a:pt x="449" y="173"/>
                    <a:pt x="514" y="173"/>
                  </a:cubicBezTo>
                  <a:cubicBezTo>
                    <a:pt x="562" y="173"/>
                    <a:pt x="569" y="211"/>
                    <a:pt x="569" y="249"/>
                  </a:cubicBezTo>
                  <a:cubicBezTo>
                    <a:pt x="569" y="474"/>
                    <a:pt x="569" y="474"/>
                    <a:pt x="569" y="474"/>
                  </a:cubicBezTo>
                  <a:cubicBezTo>
                    <a:pt x="514" y="474"/>
                    <a:pt x="514" y="474"/>
                    <a:pt x="514" y="474"/>
                  </a:cubicBezTo>
                  <a:cubicBezTo>
                    <a:pt x="514" y="496"/>
                    <a:pt x="514" y="496"/>
                    <a:pt x="514" y="496"/>
                  </a:cubicBezTo>
                  <a:cubicBezTo>
                    <a:pt x="695" y="496"/>
                    <a:pt x="695" y="496"/>
                    <a:pt x="695" y="496"/>
                  </a:cubicBezTo>
                  <a:cubicBezTo>
                    <a:pt x="695" y="474"/>
                    <a:pt x="695" y="474"/>
                    <a:pt x="695" y="474"/>
                  </a:cubicBezTo>
                  <a:lnTo>
                    <a:pt x="640" y="474"/>
                  </a:lnTo>
                  <a:close/>
                </a:path>
              </a:pathLst>
            </a:custGeom>
            <a:solidFill>
              <a:srgbClr val="F8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latin typeface="Verdana" pitchFamily="34" charset="0"/>
              </a:endParaRPr>
            </a:p>
          </p:txBody>
        </p:sp>
      </p:grpSp>
      <p:sp>
        <p:nvSpPr>
          <p:cNvPr id="1302551" name="Rectangle 23"/>
          <p:cNvSpPr>
            <a:spLocks noChangeArrowheads="1"/>
          </p:cNvSpPr>
          <p:nvPr/>
        </p:nvSpPr>
        <p:spPr bwMode="auto">
          <a:xfrm flipH="1">
            <a:off x="0" y="1035050"/>
            <a:ext cx="3203575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4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>
              <a:latin typeface="Verdana" pitchFamily="34" charset="0"/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42913" y="250825"/>
            <a:ext cx="72977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302533" name="Rectangle 5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03350" y="1512888"/>
            <a:ext cx="6338888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7D0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02552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E9CF803-F1A8-41D7-852F-8CC6E30C42A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7325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buChar char="–"/>
        <a:defRPr sz="2000">
          <a:solidFill>
            <a:schemeClr val="tx1"/>
          </a:solidFill>
          <a:latin typeface="+mn-lt"/>
        </a:defRPr>
      </a:lvl2pPr>
      <a:lvl3pPr marL="593725" indent="-228600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819150" indent="-2238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</a:defRPr>
      </a:lvl4pPr>
      <a:lvl5pPr marL="8207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defRPr sz="1600">
          <a:solidFill>
            <a:schemeClr val="tx1"/>
          </a:solidFill>
          <a:latin typeface="+mn-lt"/>
        </a:defRPr>
      </a:lvl5pPr>
      <a:lvl6pPr marL="12779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defRPr sz="1600">
          <a:solidFill>
            <a:schemeClr val="tx1"/>
          </a:solidFill>
          <a:latin typeface="+mn-lt"/>
        </a:defRPr>
      </a:lvl6pPr>
      <a:lvl7pPr marL="17351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defRPr sz="1600">
          <a:solidFill>
            <a:schemeClr val="tx1"/>
          </a:solidFill>
          <a:latin typeface="+mn-lt"/>
        </a:defRPr>
      </a:lvl7pPr>
      <a:lvl8pPr marL="21923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defRPr sz="1600">
          <a:solidFill>
            <a:schemeClr val="tx1"/>
          </a:solidFill>
          <a:latin typeface="+mn-lt"/>
        </a:defRPr>
      </a:lvl8pPr>
      <a:lvl9pPr marL="2649538" algn="l" rtl="0" eaLnBrk="1" fontAlgn="base" hangingPunct="1">
        <a:lnSpc>
          <a:spcPct val="105000"/>
        </a:lnSpc>
        <a:spcBef>
          <a:spcPct val="0"/>
        </a:spcBef>
        <a:spcAft>
          <a:spcPct val="50000"/>
        </a:spcAft>
        <a:buClr>
          <a:schemeClr val="accent1"/>
        </a:buClr>
        <a:buFont typeface="ITC Quay Sans Com Book" pitchFamily="2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Error 404: </a:t>
            </a:r>
            <a:r>
              <a:rPr lang="en-US" dirty="0" err="1" smtClean="0"/>
              <a:t>H&amp;M</a:t>
            </a:r>
            <a:r>
              <a:rPr lang="en-US" dirty="0" smtClean="0"/>
              <a:t> Cover Not Found</a:t>
            </a:r>
            <a:endParaRPr lang="en-US" dirty="0"/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Rod  Johnson, </a:t>
            </a:r>
            <a:r>
              <a:rPr lang="en-US" dirty="0"/>
              <a:t>M</a:t>
            </a:r>
            <a:r>
              <a:rPr lang="en-US" dirty="0" smtClean="0"/>
              <a:t>arine Manager/Alex Davis, Partner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cyber criminals operate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57" y="1317172"/>
            <a:ext cx="3749843" cy="5159828"/>
          </a:xfrm>
        </p:spPr>
        <p:txBody>
          <a:bodyPr/>
          <a:lstStyle/>
          <a:p>
            <a:r>
              <a:rPr lang="en-GB" sz="1600" dirty="0" smtClean="0"/>
              <a:t>Reconnaissance – use of </a:t>
            </a:r>
            <a:r>
              <a:rPr lang="en-GB" sz="1600" dirty="0" err="1" smtClean="0"/>
              <a:t>OSINT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Persistence – waiting for a lapse.</a:t>
            </a:r>
          </a:p>
          <a:p>
            <a:r>
              <a:rPr lang="en-GB" sz="1600" dirty="0" smtClean="0"/>
              <a:t>Will try to get inside a “secure” perimeter undetected. </a:t>
            </a:r>
          </a:p>
          <a:p>
            <a:r>
              <a:rPr lang="en-GB" sz="1600" dirty="0" smtClean="0"/>
              <a:t>Knowledge </a:t>
            </a:r>
            <a:r>
              <a:rPr lang="en-GB" sz="1600" dirty="0"/>
              <a:t>of the target – required for sabotage.</a:t>
            </a:r>
          </a:p>
          <a:p>
            <a:r>
              <a:rPr lang="en-GB" sz="1600" dirty="0" smtClean="0"/>
              <a:t>Insider </a:t>
            </a:r>
            <a:r>
              <a:rPr lang="en-GB" sz="1600" dirty="0"/>
              <a:t>risk – use of HUMINT, malware, </a:t>
            </a:r>
            <a:r>
              <a:rPr lang="en-GB" sz="1600" dirty="0" err="1"/>
              <a:t>trojans</a:t>
            </a:r>
            <a:r>
              <a:rPr lang="en-GB" sz="1600" dirty="0"/>
              <a:t>.</a:t>
            </a:r>
          </a:p>
          <a:p>
            <a:r>
              <a:rPr lang="en-GB" sz="1600" dirty="0" smtClean="0"/>
              <a:t>Delivery system – files, portable media, breakdowns in security procedures.</a:t>
            </a:r>
          </a:p>
          <a:p>
            <a:r>
              <a:rPr lang="en-GB" sz="1600" dirty="0" smtClean="0"/>
              <a:t>Rely on long detection period – could be 140 days.</a:t>
            </a:r>
          </a:p>
          <a:p>
            <a:r>
              <a:rPr lang="en-GB" sz="1600" dirty="0" smtClean="0"/>
              <a:t>Rely on jurisdictional boundaries to hide or move proceeds of crime.</a:t>
            </a:r>
            <a:endParaRPr lang="en-GB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94295" y="1366493"/>
            <a:ext cx="3978342" cy="4682212"/>
            <a:chOff x="892367" y="1670576"/>
            <a:chExt cx="3978342" cy="4682212"/>
          </a:xfrm>
        </p:grpSpPr>
        <p:grpSp>
          <p:nvGrpSpPr>
            <p:cNvPr id="5" name="Group 4"/>
            <p:cNvGrpSpPr/>
            <p:nvPr/>
          </p:nvGrpSpPr>
          <p:grpSpPr>
            <a:xfrm>
              <a:off x="892367" y="1670577"/>
              <a:ext cx="1486955" cy="1560301"/>
              <a:chOff x="971600" y="476672"/>
              <a:chExt cx="2379815" cy="2520281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3227" y="476672"/>
                <a:ext cx="2116559" cy="2116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620689"/>
                <a:ext cx="2379815" cy="2376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93" y="3576839"/>
              <a:ext cx="1486773" cy="96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20"/>
            <p:cNvSpPr>
              <a:spLocks noChangeAspect="1" noChangeArrowheads="1"/>
            </p:cNvSpPr>
            <p:nvPr/>
          </p:nvSpPr>
          <p:spPr bwMode="auto">
            <a:xfrm>
              <a:off x="945037" y="1670576"/>
              <a:ext cx="219248" cy="23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AutoShape 22"/>
            <p:cNvSpPr>
              <a:spLocks noChangeAspect="1" noChangeArrowheads="1"/>
            </p:cNvSpPr>
            <p:nvPr/>
          </p:nvSpPr>
          <p:spPr bwMode="auto">
            <a:xfrm>
              <a:off x="1054661" y="1787360"/>
              <a:ext cx="219248" cy="233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67" y="4708454"/>
              <a:ext cx="1543511" cy="16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79321" y="2327953"/>
              <a:ext cx="2491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 Black" panose="020B0A04020102020204" pitchFamily="34" charset="0"/>
                </a:rPr>
                <a:t>Reconnaissance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2364" y="3777313"/>
              <a:ext cx="2062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 Black" panose="020B0A04020102020204" pitchFamily="34" charset="0"/>
                </a:rPr>
                <a:t>Identification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37878" y="5493252"/>
              <a:ext cx="15941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 Black" panose="020B0A04020102020204" pitchFamily="34" charset="0"/>
                </a:rPr>
                <a:t>Execution</a:t>
              </a:r>
              <a:endParaRPr lang="en-GB" sz="2000" b="1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430396" y="2844617"/>
              <a:ext cx="466169" cy="732222"/>
            </a:xfrm>
            <a:prstGeom prst="downArrow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3430396" y="4394896"/>
              <a:ext cx="466169" cy="732222"/>
            </a:xfrm>
            <a:prstGeom prst="downArrow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578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harm could realistically be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512888"/>
            <a:ext cx="6338888" cy="17195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Disabling systems</a:t>
            </a:r>
          </a:p>
          <a:p>
            <a:r>
              <a:rPr lang="en-GB" dirty="0" smtClean="0"/>
              <a:t>Affecting or controlling systems</a:t>
            </a:r>
          </a:p>
          <a:p>
            <a:r>
              <a:rPr lang="en-GB" dirty="0" smtClean="0"/>
              <a:t>Masking the nature of cargo placed on board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black">
          <a:xfrm>
            <a:off x="1395329" y="4165391"/>
            <a:ext cx="6338888" cy="1567196"/>
          </a:xfrm>
          <a:prstGeom prst="rect">
            <a:avLst/>
          </a:prstGeom>
          <a:noFill/>
          <a:ln w="9525">
            <a:solidFill>
              <a:srgbClr val="FF7D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7325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593725" indent="-228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819150" indent="-2238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8207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12779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17351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21923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2649538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ITC Quay Sans Com Book" pitchFamily="2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Damage to the environment</a:t>
            </a:r>
          </a:p>
          <a:p>
            <a:r>
              <a:rPr lang="en-GB" kern="0" dirty="0" smtClean="0"/>
              <a:t>Damage to equipment or property</a:t>
            </a:r>
          </a:p>
          <a:p>
            <a:r>
              <a:rPr lang="en-GB" kern="0" dirty="0" smtClean="0"/>
              <a:t>Disruption to business continuity</a:t>
            </a:r>
          </a:p>
          <a:p>
            <a:endParaRPr lang="en-GB" kern="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3866147" y="3376863"/>
            <a:ext cx="834190" cy="713874"/>
          </a:xfrm>
          <a:prstGeom prst="downArrow">
            <a:avLst/>
          </a:prstGeom>
          <a:solidFill>
            <a:schemeClr val="bg2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err="1" smtClean="0">
              <a:ln>
                <a:noFill/>
              </a:ln>
              <a:solidFill>
                <a:srgbClr val="00004E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035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Systems currently amenable to automation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" y="1625601"/>
            <a:ext cx="7755465" cy="42926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026693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architecture – near future</a:t>
            </a:r>
            <a:endParaRPr lang="en-GB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83806" y="1267326"/>
            <a:ext cx="8877816" cy="5574202"/>
            <a:chOff x="183806" y="1267326"/>
            <a:chExt cx="8877816" cy="557420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2" y="1564105"/>
              <a:ext cx="60198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81" y="1564105"/>
              <a:ext cx="624157" cy="79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970" y="1784903"/>
              <a:ext cx="541202" cy="541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989" y="1784903"/>
              <a:ext cx="569275" cy="56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561474" y="2326105"/>
              <a:ext cx="0" cy="874295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183806" y="3200400"/>
              <a:ext cx="755335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Modem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2316" y="2632030"/>
              <a:ext cx="909772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>
                  <a:latin typeface="Verdana" pitchFamily="34" charset="0"/>
                </a:rPr>
                <a:t>Below deck unit</a:t>
              </a:r>
              <a:endParaRPr lang="en-GB" sz="1100" b="1" dirty="0">
                <a:latin typeface="Verdan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1337202" y="2354178"/>
              <a:ext cx="1" cy="277852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376743" y="1267326"/>
              <a:ext cx="5982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err="1" smtClean="0">
                  <a:latin typeface="Verdana" pitchFamily="34" charset="0"/>
                </a:rPr>
                <a:t>VSAT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2881" y="1270410"/>
              <a:ext cx="8370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Fleet BB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5113" y="1270410"/>
              <a:ext cx="5309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err="1" smtClean="0">
                  <a:latin typeface="Verdana" pitchFamily="34" charset="0"/>
                </a:rPr>
                <a:t>WiFi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7892" y="1270410"/>
              <a:ext cx="3994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4G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7176" y="3115761"/>
              <a:ext cx="946789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 smtClean="0">
                  <a:latin typeface="Verdana" pitchFamily="34" charset="0"/>
                </a:rPr>
                <a:t>Shore </a:t>
              </a:r>
              <a:r>
                <a:rPr lang="en-GB" sz="1100" b="1" dirty="0" err="1" smtClean="0">
                  <a:latin typeface="Verdana" pitchFamily="34" charset="0"/>
                </a:rPr>
                <a:t>WiFi</a:t>
              </a:r>
              <a:r>
                <a:rPr lang="en-GB" sz="1100" b="1" dirty="0" smtClean="0">
                  <a:latin typeface="Verdana" pitchFamily="34" charset="0"/>
                </a:rPr>
                <a:t> unit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56145" y="2716668"/>
              <a:ext cx="982961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4G Router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2316" y="4203032"/>
              <a:ext cx="1539204" cy="600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 smtClean="0">
                  <a:latin typeface="Verdana" pitchFamily="34" charset="0"/>
                </a:rPr>
                <a:t>Access controller</a:t>
              </a:r>
            </a:p>
            <a:p>
              <a:pPr algn="ctr"/>
              <a:r>
                <a:rPr lang="en-GB" sz="1100" b="1" dirty="0" smtClean="0">
                  <a:latin typeface="Verdana" pitchFamily="34" charset="0"/>
                </a:rPr>
                <a:t>WAN controller</a:t>
              </a:r>
            </a:p>
            <a:p>
              <a:pPr algn="ctr"/>
              <a:r>
                <a:rPr lang="en-GB" sz="1100" b="1" dirty="0" smtClean="0">
                  <a:latin typeface="Verdana" pitchFamily="34" charset="0"/>
                </a:rPr>
                <a:t>Firewall</a:t>
              </a:r>
              <a:endParaRPr lang="en-GB" sz="1100" b="1" dirty="0">
                <a:latin typeface="Verdana" pitchFamily="34" charset="0"/>
              </a:endParaRPr>
            </a:p>
          </p:txBody>
        </p:sp>
        <p:cxnSp>
          <p:nvCxnSpPr>
            <p:cNvPr id="20" name="Straight Connector 19"/>
            <p:cNvCxnSpPr>
              <a:stCxn id="1032" idx="2"/>
              <a:endCxn id="17" idx="0"/>
            </p:cNvCxnSpPr>
            <p:nvPr/>
          </p:nvCxnSpPr>
          <p:spPr bwMode="auto">
            <a:xfrm flipH="1">
              <a:off x="2947626" y="2354178"/>
              <a:ext cx="1" cy="36249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>
              <a:stCxn id="1030" idx="2"/>
              <a:endCxn id="16" idx="0"/>
            </p:cNvCxnSpPr>
            <p:nvPr/>
          </p:nvCxnSpPr>
          <p:spPr bwMode="auto">
            <a:xfrm>
              <a:off x="2200571" y="2326105"/>
              <a:ext cx="0" cy="789656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>
              <a:stCxn id="9" idx="2"/>
            </p:cNvCxnSpPr>
            <p:nvPr/>
          </p:nvCxnSpPr>
          <p:spPr bwMode="auto">
            <a:xfrm>
              <a:off x="1337202" y="3062917"/>
              <a:ext cx="0" cy="1140115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>
              <a:stCxn id="16" idx="2"/>
            </p:cNvCxnSpPr>
            <p:nvPr/>
          </p:nvCxnSpPr>
          <p:spPr bwMode="auto">
            <a:xfrm flipH="1">
              <a:off x="2200570" y="3546648"/>
              <a:ext cx="1" cy="656384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>
              <a:stCxn id="17" idx="2"/>
            </p:cNvCxnSpPr>
            <p:nvPr/>
          </p:nvCxnSpPr>
          <p:spPr bwMode="auto">
            <a:xfrm flipH="1">
              <a:off x="2947625" y="2978278"/>
              <a:ext cx="1" cy="81568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2342147" y="3793958"/>
              <a:ext cx="605478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4" name="Straight Connector 1023"/>
            <p:cNvCxnSpPr/>
            <p:nvPr/>
          </p:nvCxnSpPr>
          <p:spPr bwMode="auto">
            <a:xfrm>
              <a:off x="2342147" y="3793958"/>
              <a:ext cx="0" cy="409074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" name="Straight Connector 1025"/>
            <p:cNvCxnSpPr>
              <a:stCxn id="8" idx="2"/>
            </p:cNvCxnSpPr>
            <p:nvPr/>
          </p:nvCxnSpPr>
          <p:spPr bwMode="auto">
            <a:xfrm flipH="1">
              <a:off x="561473" y="3462010"/>
              <a:ext cx="1" cy="331948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" name="Straight Connector 1028"/>
            <p:cNvCxnSpPr/>
            <p:nvPr/>
          </p:nvCxnSpPr>
          <p:spPr bwMode="auto">
            <a:xfrm>
              <a:off x="561473" y="3793958"/>
              <a:ext cx="531408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3" name="Straight Connector 1032"/>
            <p:cNvCxnSpPr/>
            <p:nvPr/>
          </p:nvCxnSpPr>
          <p:spPr bwMode="auto">
            <a:xfrm>
              <a:off x="1092881" y="3793958"/>
              <a:ext cx="0" cy="409074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" name="TextBox 1033"/>
            <p:cNvSpPr txBox="1"/>
            <p:nvPr/>
          </p:nvSpPr>
          <p:spPr>
            <a:xfrm>
              <a:off x="3503005" y="4372309"/>
              <a:ext cx="1095172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MAC Bridge</a:t>
              </a:r>
              <a:endParaRPr lang="en-GB" sz="1100" b="1" dirty="0">
                <a:latin typeface="Verdana" pitchFamily="34" charset="0"/>
              </a:endParaRPr>
            </a:p>
          </p:txBody>
        </p:sp>
        <p:cxnSp>
          <p:nvCxnSpPr>
            <p:cNvPr id="1040" name="Straight Connector 1039"/>
            <p:cNvCxnSpPr>
              <a:stCxn id="18" idx="3"/>
              <a:endCxn id="1034" idx="1"/>
            </p:cNvCxnSpPr>
            <p:nvPr/>
          </p:nvCxnSpPr>
          <p:spPr bwMode="auto">
            <a:xfrm>
              <a:off x="2421520" y="4503114"/>
              <a:ext cx="1081485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43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51" y="2223909"/>
              <a:ext cx="691566" cy="51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409" y="2207628"/>
              <a:ext cx="644353" cy="64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" name="TextBox 1044"/>
            <p:cNvSpPr txBox="1"/>
            <p:nvPr/>
          </p:nvSpPr>
          <p:spPr>
            <a:xfrm>
              <a:off x="5783661" y="2374928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PC</a:t>
              </a:r>
              <a:endParaRPr lang="en-GB" sz="1100" b="1" dirty="0">
                <a:latin typeface="Verdana" pitchFamily="34" charset="0"/>
              </a:endParaRPr>
            </a:p>
          </p:txBody>
        </p:sp>
        <p:pic>
          <p:nvPicPr>
            <p:cNvPr id="1047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409" y="2976132"/>
              <a:ext cx="644353" cy="593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114" y="1448032"/>
              <a:ext cx="458942" cy="45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4574660" y="2941767"/>
              <a:ext cx="644353" cy="644353"/>
              <a:chOff x="7013604" y="2937259"/>
              <a:chExt cx="644353" cy="644353"/>
            </a:xfrm>
          </p:grpSpPr>
          <p:pic>
            <p:nvPicPr>
              <p:cNvPr id="56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3604" y="2937259"/>
                <a:ext cx="644353" cy="64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0297" y="3062917"/>
                <a:ext cx="356898" cy="35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55" name="Straight Connector 1054"/>
            <p:cNvCxnSpPr/>
            <p:nvPr/>
          </p:nvCxnSpPr>
          <p:spPr bwMode="auto">
            <a:xfrm>
              <a:off x="5433499" y="1689231"/>
              <a:ext cx="24714" cy="232550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211979" y="1694693"/>
              <a:ext cx="396392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260017" y="2636538"/>
              <a:ext cx="348354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5345813" y="3246796"/>
              <a:ext cx="262558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0" name="Group 49"/>
            <p:cNvGrpSpPr/>
            <p:nvPr/>
          </p:nvGrpSpPr>
          <p:grpSpPr>
            <a:xfrm>
              <a:off x="2964248" y="4872804"/>
              <a:ext cx="2110607" cy="1958131"/>
              <a:chOff x="6369251" y="4730997"/>
              <a:chExt cx="2110607" cy="1958131"/>
            </a:xfrm>
          </p:grpSpPr>
          <p:pic>
            <p:nvPicPr>
              <p:cNvPr id="73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505" y="4875765"/>
                <a:ext cx="644353" cy="64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9251" y="4872804"/>
                <a:ext cx="644353" cy="64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7133417" y="6044775"/>
                <a:ext cx="644353" cy="644353"/>
                <a:chOff x="7103395" y="4887081"/>
                <a:chExt cx="644353" cy="644353"/>
              </a:xfrm>
            </p:grpSpPr>
            <p:pic>
              <p:nvPicPr>
                <p:cNvPr id="75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3395" y="4887081"/>
                  <a:ext cx="644353" cy="6443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6" name="TextBox 75"/>
                <p:cNvSpPr txBox="1"/>
                <p:nvPr/>
              </p:nvSpPr>
              <p:spPr>
                <a:xfrm>
                  <a:off x="7230646" y="5010948"/>
                  <a:ext cx="38985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Verdana" pitchFamily="34" charset="0"/>
                    </a:rPr>
                    <a:t>PC</a:t>
                  </a:r>
                  <a:endParaRPr lang="en-GB" sz="1100" b="1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7962756" y="5030567"/>
                <a:ext cx="3898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latin typeface="Verdana" pitchFamily="34" charset="0"/>
                  </a:rPr>
                  <a:t>PC</a:t>
                </a:r>
                <a:endParaRPr lang="en-GB" sz="1100" b="1" dirty="0">
                  <a:latin typeface="Verdana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496502" y="5036710"/>
                <a:ext cx="3898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latin typeface="Verdana" pitchFamily="34" charset="0"/>
                  </a:rPr>
                  <a:t>PC</a:t>
                </a:r>
                <a:endParaRPr lang="en-GB" sz="1100" b="1" dirty="0">
                  <a:latin typeface="Verdana" pitchFamily="34" charset="0"/>
                </a:endParaRPr>
              </a:p>
            </p:txBody>
          </p:sp>
          <p:pic>
            <p:nvPicPr>
              <p:cNvPr id="79" name="Picture 2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5505" y="5747836"/>
                <a:ext cx="644353" cy="593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604" y="5815304"/>
                <a:ext cx="458942" cy="458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Straight Connector 41"/>
              <p:cNvCxnSpPr>
                <a:stCxn id="75" idx="0"/>
              </p:cNvCxnSpPr>
              <p:nvPr/>
            </p:nvCxnSpPr>
            <p:spPr bwMode="auto">
              <a:xfrm flipV="1">
                <a:off x="7455594" y="4730997"/>
                <a:ext cx="0" cy="1313778"/>
              </a:xfrm>
              <a:prstGeom prst="lin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>
                <a:stCxn id="74" idx="3"/>
                <a:endCxn id="73" idx="1"/>
              </p:cNvCxnSpPr>
              <p:nvPr/>
            </p:nvCxnSpPr>
            <p:spPr bwMode="auto">
              <a:xfrm>
                <a:off x="7013604" y="5194981"/>
                <a:ext cx="821901" cy="2961"/>
              </a:xfrm>
              <a:prstGeom prst="lin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6941546" y="5865643"/>
                <a:ext cx="893959" cy="0"/>
              </a:xfrm>
              <a:prstGeom prst="lin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93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905" y="5028165"/>
              <a:ext cx="644353" cy="64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651" y="5025204"/>
              <a:ext cx="644353" cy="64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5" name="Group 94"/>
            <p:cNvGrpSpPr/>
            <p:nvPr/>
          </p:nvGrpSpPr>
          <p:grpSpPr>
            <a:xfrm>
              <a:off x="7285817" y="6197175"/>
              <a:ext cx="644353" cy="644353"/>
              <a:chOff x="7103395" y="4887081"/>
              <a:chExt cx="644353" cy="644353"/>
            </a:xfrm>
          </p:grpSpPr>
          <p:pic>
            <p:nvPicPr>
              <p:cNvPr id="103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3395" y="4887081"/>
                <a:ext cx="644353" cy="64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7230646" y="5010948"/>
                <a:ext cx="3898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latin typeface="Verdana" pitchFamily="34" charset="0"/>
                  </a:rPr>
                  <a:t>PC</a:t>
                </a:r>
                <a:endParaRPr lang="en-GB" sz="1100" b="1" dirty="0">
                  <a:latin typeface="Verdana" pitchFamily="34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8115156" y="5182967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PC</a:t>
              </a:r>
              <a:endParaRPr lang="en-GB" sz="1100" b="1" dirty="0">
                <a:latin typeface="Verdana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48902" y="5189110"/>
              <a:ext cx="38985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latin typeface="Verdana" pitchFamily="34" charset="0"/>
                </a:rPr>
                <a:t>PC</a:t>
              </a:r>
              <a:endParaRPr lang="en-GB" sz="1100" b="1" dirty="0">
                <a:latin typeface="Verdana" pitchFamily="34" charset="0"/>
              </a:endParaRPr>
            </a:p>
          </p:txBody>
        </p:sp>
        <p:pic>
          <p:nvPicPr>
            <p:cNvPr id="98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905" y="5900236"/>
              <a:ext cx="644353" cy="593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004" y="5967704"/>
              <a:ext cx="458942" cy="45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0" name="Straight Connector 99"/>
            <p:cNvCxnSpPr>
              <a:stCxn id="103" idx="0"/>
            </p:cNvCxnSpPr>
            <p:nvPr/>
          </p:nvCxnSpPr>
          <p:spPr bwMode="auto">
            <a:xfrm flipV="1">
              <a:off x="7607994" y="4503114"/>
              <a:ext cx="0" cy="1694061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>
              <a:stCxn id="94" idx="3"/>
              <a:endCxn id="93" idx="1"/>
            </p:cNvCxnSpPr>
            <p:nvPr/>
          </p:nvCxnSpPr>
          <p:spPr bwMode="auto">
            <a:xfrm>
              <a:off x="7166004" y="5347381"/>
              <a:ext cx="821901" cy="2961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093946" y="6018043"/>
              <a:ext cx="893959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>
              <a:endCxn id="1034" idx="2"/>
            </p:cNvCxnSpPr>
            <p:nvPr/>
          </p:nvCxnSpPr>
          <p:spPr bwMode="auto">
            <a:xfrm flipV="1">
              <a:off x="4050590" y="4633919"/>
              <a:ext cx="1" cy="238886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5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012" y="1788147"/>
              <a:ext cx="644353" cy="64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758" y="1785186"/>
              <a:ext cx="644353" cy="644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" name="Group 116"/>
            <p:cNvGrpSpPr/>
            <p:nvPr/>
          </p:nvGrpSpPr>
          <p:grpSpPr>
            <a:xfrm>
              <a:off x="7540925" y="1355326"/>
              <a:ext cx="644353" cy="644353"/>
              <a:chOff x="7103395" y="4887081"/>
              <a:chExt cx="644353" cy="644353"/>
            </a:xfrm>
          </p:grpSpPr>
          <p:pic>
            <p:nvPicPr>
              <p:cNvPr id="125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3395" y="4887081"/>
                <a:ext cx="644353" cy="644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TextBox 125"/>
              <p:cNvSpPr txBox="1"/>
              <p:nvPr/>
            </p:nvSpPr>
            <p:spPr>
              <a:xfrm>
                <a:off x="7230646" y="5010948"/>
                <a:ext cx="3898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latin typeface="Verdana" pitchFamily="34" charset="0"/>
                  </a:rPr>
                  <a:t>PC</a:t>
                </a:r>
                <a:endParaRPr lang="en-GB" sz="1100" b="1" dirty="0">
                  <a:latin typeface="Verdana" pitchFamily="34" charset="0"/>
                </a:endParaRPr>
              </a:p>
            </p:txBody>
          </p:sp>
        </p:grpSp>
        <p:pic>
          <p:nvPicPr>
            <p:cNvPr id="120" name="Picture 2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012" y="2660218"/>
              <a:ext cx="644353" cy="593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111" y="2727686"/>
              <a:ext cx="458942" cy="458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2" name="Straight Connector 121"/>
            <p:cNvCxnSpPr/>
            <p:nvPr/>
          </p:nvCxnSpPr>
          <p:spPr bwMode="auto">
            <a:xfrm flipV="1">
              <a:off x="7843032" y="1950165"/>
              <a:ext cx="0" cy="218523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>
              <a:stCxn id="116" idx="3"/>
              <a:endCxn id="115" idx="1"/>
            </p:cNvCxnSpPr>
            <p:nvPr/>
          </p:nvCxnSpPr>
          <p:spPr bwMode="auto">
            <a:xfrm>
              <a:off x="7468111" y="2107363"/>
              <a:ext cx="821901" cy="2961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416122" y="2935403"/>
              <a:ext cx="769156" cy="6364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1" name="Picture 3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710" y="1945105"/>
              <a:ext cx="302107" cy="30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586" y="1878176"/>
              <a:ext cx="391743" cy="39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Connector 65"/>
            <p:cNvCxnSpPr>
              <a:stCxn id="1034" idx="0"/>
            </p:cNvCxnSpPr>
            <p:nvPr/>
          </p:nvCxnSpPr>
          <p:spPr bwMode="auto">
            <a:xfrm flipH="1" flipV="1">
              <a:off x="4050590" y="4014731"/>
              <a:ext cx="1" cy="357578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050591" y="4014731"/>
              <a:ext cx="1426501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H="1">
              <a:off x="4372767" y="4135395"/>
              <a:ext cx="3470265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372767" y="4135395"/>
              <a:ext cx="0" cy="236914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>
              <a:stCxn id="1034" idx="3"/>
            </p:cNvCxnSpPr>
            <p:nvPr/>
          </p:nvCxnSpPr>
          <p:spPr bwMode="auto">
            <a:xfrm>
              <a:off x="4598177" y="4503114"/>
              <a:ext cx="3009817" cy="0"/>
            </a:xfrm>
            <a:prstGeom prst="line">
              <a:avLst/>
            </a:prstGeom>
            <a:solidFill>
              <a:schemeClr val="bg2"/>
            </a:solidFill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635004" y="1267327"/>
              <a:ext cx="2426618" cy="2607514"/>
            </a:xfrm>
            <a:prstGeom prst="roundRect">
              <a:avLst/>
            </a:prstGeom>
            <a:noFill/>
            <a:ln w="12700" cap="flat" cmpd="sng" algn="ctr">
              <a:solidFill>
                <a:schemeClr val="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4E"/>
                </a:solidFill>
                <a:effectLst/>
                <a:latin typeface="+mn-lt"/>
              </a:endParaRPr>
            </a:p>
          </p:txBody>
        </p:sp>
        <p:sp>
          <p:nvSpPr>
            <p:cNvPr id="145" name="Rounded Rectangle 144"/>
            <p:cNvSpPr/>
            <p:nvPr/>
          </p:nvSpPr>
          <p:spPr bwMode="auto">
            <a:xfrm>
              <a:off x="4245515" y="1294633"/>
              <a:ext cx="2157455" cy="2580207"/>
            </a:xfrm>
            <a:prstGeom prst="roundRect">
              <a:avLst/>
            </a:prstGeom>
            <a:noFill/>
            <a:ln w="12700" cap="flat" cmpd="sng" algn="ctr">
              <a:solidFill>
                <a:schemeClr val="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4E"/>
                </a:solidFill>
                <a:effectLst/>
                <a:latin typeface="+mn-lt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2673964" y="4753362"/>
              <a:ext cx="2803127" cy="2077573"/>
            </a:xfrm>
            <a:prstGeom prst="roundRect">
              <a:avLst/>
            </a:prstGeom>
            <a:noFill/>
            <a:ln w="12700" cap="flat" cmpd="sng" algn="ctr">
              <a:solidFill>
                <a:schemeClr val="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4E"/>
                </a:solidFill>
                <a:effectLst/>
                <a:latin typeface="+mn-lt"/>
              </a:endParaRPr>
            </a:p>
          </p:txBody>
        </p:sp>
        <p:sp>
          <p:nvSpPr>
            <p:cNvPr id="147" name="Rounded Rectangle 146"/>
            <p:cNvSpPr/>
            <p:nvPr/>
          </p:nvSpPr>
          <p:spPr bwMode="auto">
            <a:xfrm>
              <a:off x="6173511" y="4748338"/>
              <a:ext cx="2803127" cy="2077573"/>
            </a:xfrm>
            <a:prstGeom prst="roundRect">
              <a:avLst/>
            </a:prstGeom>
            <a:noFill/>
            <a:ln w="12700" cap="flat" cmpd="sng" algn="ctr">
              <a:solidFill>
                <a:schemeClr val="hlink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4E"/>
                </a:solidFill>
                <a:effectLst/>
                <a:latin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07550" y="4803196"/>
              <a:ext cx="10631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rgbClr val="FF0000"/>
                  </a:solidFill>
                  <a:latin typeface="Verdana" pitchFamily="34" charset="0"/>
                </a:rPr>
                <a:t>Crew </a:t>
              </a:r>
              <a:r>
                <a:rPr lang="en-GB" sz="1100" b="1" dirty="0" err="1" smtClean="0">
                  <a:solidFill>
                    <a:srgbClr val="FF0000"/>
                  </a:solidFill>
                  <a:latin typeface="Verdana" pitchFamily="34" charset="0"/>
                </a:rPr>
                <a:t>VLAN</a:t>
              </a:r>
              <a:endParaRPr lang="en-GB" sz="11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308373" y="3570011"/>
              <a:ext cx="11769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rgbClr val="FF0000"/>
                  </a:solidFill>
                  <a:latin typeface="Verdana" pitchFamily="34" charset="0"/>
                </a:rPr>
                <a:t>Bridge </a:t>
              </a:r>
              <a:r>
                <a:rPr lang="en-GB" sz="1100" b="1" dirty="0" err="1" smtClean="0">
                  <a:solidFill>
                    <a:srgbClr val="FF0000"/>
                  </a:solidFill>
                  <a:latin typeface="Verdana" pitchFamily="34" charset="0"/>
                </a:rPr>
                <a:t>VLAN</a:t>
              </a:r>
              <a:endParaRPr lang="en-GB" sz="11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69010" y="3543617"/>
              <a:ext cx="16578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rgbClr val="FF0000"/>
                  </a:solidFill>
                  <a:latin typeface="Verdana" pitchFamily="34" charset="0"/>
                </a:rPr>
                <a:t>Engine room </a:t>
              </a:r>
              <a:r>
                <a:rPr lang="en-GB" sz="1100" b="1" dirty="0" err="1" smtClean="0">
                  <a:solidFill>
                    <a:srgbClr val="FF0000"/>
                  </a:solidFill>
                  <a:latin typeface="Verdana" pitchFamily="34" charset="0"/>
                </a:rPr>
                <a:t>VLAN</a:t>
              </a:r>
              <a:endParaRPr lang="en-GB" sz="11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75221" y="4803196"/>
              <a:ext cx="116570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smtClean="0">
                  <a:solidFill>
                    <a:srgbClr val="FF0000"/>
                  </a:solidFill>
                  <a:latin typeface="Verdana" pitchFamily="34" charset="0"/>
                </a:rPr>
                <a:t>Admin </a:t>
              </a:r>
              <a:r>
                <a:rPr lang="en-GB" sz="1100" b="1" dirty="0" err="1" smtClean="0">
                  <a:solidFill>
                    <a:srgbClr val="FF0000"/>
                  </a:solidFill>
                  <a:latin typeface="Verdana" pitchFamily="34" charset="0"/>
                </a:rPr>
                <a:t>VLAN</a:t>
              </a:r>
              <a:endParaRPr lang="en-GB" sz="11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441" y="1402264"/>
              <a:ext cx="770721" cy="74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79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VSAT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864" y="1290466"/>
            <a:ext cx="8622098" cy="4668837"/>
          </a:xfrm>
        </p:spPr>
        <p:txBody>
          <a:bodyPr/>
          <a:lstStyle/>
          <a:p>
            <a:r>
              <a:rPr lang="en-GB" sz="1800" dirty="0"/>
              <a:t>A </a:t>
            </a:r>
            <a:r>
              <a:rPr lang="en-GB" sz="1800" dirty="0" smtClean="0"/>
              <a:t>stabilized antenna </a:t>
            </a:r>
            <a:r>
              <a:rPr lang="en-GB" sz="1800" dirty="0"/>
              <a:t>with a dish </a:t>
            </a:r>
            <a:r>
              <a:rPr lang="en-GB" sz="1800" dirty="0" smtClean="0"/>
              <a:t>smaller </a:t>
            </a:r>
            <a:r>
              <a:rPr lang="en-GB" sz="1800" dirty="0"/>
              <a:t>than 3 meters. The majority of </a:t>
            </a:r>
            <a:r>
              <a:rPr lang="en-GB" sz="1800" dirty="0" err="1"/>
              <a:t>VSAT</a:t>
            </a:r>
            <a:r>
              <a:rPr lang="en-GB" sz="1800" dirty="0"/>
              <a:t> antennas range from 75 cm to 1.2 m. </a:t>
            </a:r>
            <a:endParaRPr lang="en-GB" sz="1800" dirty="0" smtClean="0"/>
          </a:p>
          <a:p>
            <a:r>
              <a:rPr lang="en-GB" sz="1800" dirty="0" smtClean="0"/>
              <a:t>Data </a:t>
            </a:r>
            <a:r>
              <a:rPr lang="en-GB" sz="1800" dirty="0"/>
              <a:t>rates range from 4 </a:t>
            </a:r>
            <a:r>
              <a:rPr lang="en-GB" sz="1800" dirty="0" err="1"/>
              <a:t>kbit</a:t>
            </a:r>
            <a:r>
              <a:rPr lang="en-GB" sz="1800" dirty="0"/>
              <a:t>/s up to 4 Mbit/s; some upgraded modules can </a:t>
            </a:r>
            <a:r>
              <a:rPr lang="en-GB" sz="1800" dirty="0" smtClean="0"/>
              <a:t>reach speeds of </a:t>
            </a:r>
            <a:r>
              <a:rPr lang="en-GB" sz="1800" dirty="0"/>
              <a:t>up to 16 Mbit/s. </a:t>
            </a:r>
            <a:endParaRPr lang="en-GB" sz="1800" dirty="0" smtClean="0"/>
          </a:p>
          <a:p>
            <a:r>
              <a:rPr lang="en-GB" sz="1800" dirty="0" smtClean="0"/>
              <a:t>Access </a:t>
            </a:r>
            <a:r>
              <a:rPr lang="en-GB" sz="1800" dirty="0"/>
              <a:t>satellites in geosynchronous </a:t>
            </a:r>
            <a:r>
              <a:rPr lang="en-GB" sz="1800" dirty="0" smtClean="0"/>
              <a:t>orbit.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55" y="3227226"/>
            <a:ext cx="3920019" cy="2419595"/>
          </a:xfrm>
        </p:spPr>
        <p:txBody>
          <a:bodyPr/>
          <a:lstStyle/>
          <a:p>
            <a:r>
              <a:rPr lang="en-GB" sz="1800" dirty="0" smtClean="0"/>
              <a:t>Transmit/receive narrowband </a:t>
            </a:r>
            <a:r>
              <a:rPr lang="en-GB" sz="1800" dirty="0"/>
              <a:t>data </a:t>
            </a:r>
            <a:r>
              <a:rPr lang="en-GB" sz="1800" dirty="0" smtClean="0"/>
              <a:t>(point-of-sale transactions, </a:t>
            </a:r>
            <a:r>
              <a:rPr lang="en-GB" sz="1800" dirty="0"/>
              <a:t>polling or RFID data</a:t>
            </a:r>
            <a:r>
              <a:rPr lang="en-GB" sz="1800" dirty="0" smtClean="0"/>
              <a:t>, </a:t>
            </a:r>
            <a:r>
              <a:rPr lang="en-GB" sz="1800" dirty="0" err="1" smtClean="0"/>
              <a:t>SCADA</a:t>
            </a:r>
            <a:r>
              <a:rPr lang="en-GB" sz="1800" dirty="0"/>
              <a:t>), or broadband data </a:t>
            </a:r>
            <a:r>
              <a:rPr lang="en-GB" sz="1800" dirty="0" smtClean="0"/>
              <a:t>(Internet access, </a:t>
            </a:r>
            <a:r>
              <a:rPr lang="en-GB" sz="1800" dirty="0"/>
              <a:t>VoIP or video). </a:t>
            </a:r>
            <a:endParaRPr lang="en-GB" sz="1800" dirty="0" smtClean="0"/>
          </a:p>
          <a:p>
            <a:r>
              <a:rPr lang="en-GB" sz="1800" dirty="0" smtClean="0"/>
              <a:t>Prone to signal degradation in heavy rain.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75" y="2969461"/>
            <a:ext cx="4929561" cy="37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515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10" y="3078411"/>
            <a:ext cx="4811964" cy="36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INMARSAT Fleet Broadband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757" y="1512889"/>
            <a:ext cx="8662737" cy="1390732"/>
          </a:xfrm>
        </p:spPr>
        <p:txBody>
          <a:bodyPr/>
          <a:lstStyle/>
          <a:p>
            <a:r>
              <a:rPr lang="en-GB" sz="2000" dirty="0" smtClean="0"/>
              <a:t>A </a:t>
            </a:r>
            <a:r>
              <a:rPr lang="en-GB" sz="2000" dirty="0"/>
              <a:t>maritime global </a:t>
            </a:r>
            <a:r>
              <a:rPr lang="en-GB" sz="2000" dirty="0" smtClean="0"/>
              <a:t>internet</a:t>
            </a:r>
            <a:r>
              <a:rPr lang="en-GB" sz="2000" dirty="0"/>
              <a:t>, telephony, </a:t>
            </a:r>
            <a:r>
              <a:rPr lang="en-GB" sz="2000" dirty="0" err="1"/>
              <a:t>SMS</a:t>
            </a:r>
            <a:r>
              <a:rPr lang="en-GB" sz="2000" dirty="0"/>
              <a:t> texting and ISDN network </a:t>
            </a:r>
            <a:r>
              <a:rPr lang="en-GB" sz="2000" dirty="0" smtClean="0"/>
              <a:t>capable </a:t>
            </a:r>
            <a:r>
              <a:rPr lang="en-GB" sz="2000" dirty="0"/>
              <a:t>of </a:t>
            </a:r>
            <a:r>
              <a:rPr lang="en-GB" sz="2000" dirty="0" smtClean="0"/>
              <a:t>up to 432 </a:t>
            </a:r>
            <a:r>
              <a:rPr lang="en-GB" sz="2000" dirty="0" err="1"/>
              <a:t>kbit</a:t>
            </a:r>
            <a:r>
              <a:rPr lang="en-GB" sz="2000" dirty="0"/>
              <a:t>/s </a:t>
            </a:r>
            <a:r>
              <a:rPr lang="en-GB" sz="2000" dirty="0" smtClean="0"/>
              <a:t>speeds (FB 500) using small dish antenna. </a:t>
            </a:r>
          </a:p>
          <a:p>
            <a:r>
              <a:rPr lang="en-GB" sz="2000" dirty="0" smtClean="0"/>
              <a:t>Uses </a:t>
            </a:r>
            <a:r>
              <a:rPr lang="en-GB" sz="2000" dirty="0"/>
              <a:t>three I-4 geosynchronous satellites. </a:t>
            </a:r>
          </a:p>
          <a:p>
            <a:endParaRPr lang="en-GB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1" y="3142036"/>
            <a:ext cx="4463714" cy="3306891"/>
          </a:xfrm>
        </p:spPr>
        <p:txBody>
          <a:bodyPr/>
          <a:lstStyle/>
          <a:p>
            <a:r>
              <a:rPr lang="en-GB" sz="2000" dirty="0" smtClean="0"/>
              <a:t>Reliable in any weather conditions. </a:t>
            </a:r>
          </a:p>
          <a:p>
            <a:r>
              <a:rPr lang="en-GB" sz="2000" dirty="0" smtClean="0"/>
              <a:t>An </a:t>
            </a:r>
            <a:r>
              <a:rPr lang="en-GB" sz="2000" dirty="0"/>
              <a:t>always-on connection </a:t>
            </a:r>
            <a:r>
              <a:rPr lang="en-GB" sz="2000" dirty="0" smtClean="0"/>
              <a:t>for email </a:t>
            </a:r>
            <a:r>
              <a:rPr lang="en-GB" sz="2000" dirty="0"/>
              <a:t>and internet </a:t>
            </a:r>
            <a:r>
              <a:rPr lang="en-GB" sz="2000" dirty="0" smtClean="0"/>
              <a:t>access, real-time </a:t>
            </a:r>
            <a:r>
              <a:rPr lang="en-GB" sz="2000" dirty="0"/>
              <a:t>electronic charts and weather </a:t>
            </a:r>
            <a:r>
              <a:rPr lang="en-GB" sz="2000" dirty="0" smtClean="0"/>
              <a:t>reporting.</a:t>
            </a:r>
          </a:p>
          <a:p>
            <a:r>
              <a:rPr lang="en-GB" sz="2000" dirty="0" smtClean="0"/>
              <a:t>Up </a:t>
            </a:r>
            <a:r>
              <a:rPr lang="en-GB" sz="2000" dirty="0"/>
              <a:t>to nine telephone lines </a:t>
            </a:r>
            <a:r>
              <a:rPr lang="en-GB" sz="2000" dirty="0" smtClean="0"/>
              <a:t>for calls </a:t>
            </a:r>
            <a:r>
              <a:rPr lang="en-GB" sz="2000" dirty="0"/>
              <a:t>to terrestrial and mobile networks.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568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4G and </a:t>
            </a:r>
            <a:r>
              <a:rPr lang="en-GB" dirty="0" err="1" smtClean="0"/>
              <a:t>WiFi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19" y="1368509"/>
            <a:ext cx="7756692" cy="4668837"/>
          </a:xfrm>
        </p:spPr>
        <p:txBody>
          <a:bodyPr/>
          <a:lstStyle/>
          <a:p>
            <a:r>
              <a:rPr lang="en-GB" dirty="0" smtClean="0"/>
              <a:t>4G </a:t>
            </a:r>
            <a:r>
              <a:rPr lang="en-GB" dirty="0"/>
              <a:t>broadband </a:t>
            </a:r>
            <a:r>
              <a:rPr lang="en-GB" dirty="0" smtClean="0"/>
              <a:t>works over existing mobile networks when in coverage.</a:t>
            </a:r>
            <a:endParaRPr lang="en-GB" dirty="0"/>
          </a:p>
          <a:p>
            <a:r>
              <a:rPr lang="en-GB" dirty="0" smtClean="0"/>
              <a:t>Capable </a:t>
            </a:r>
            <a:r>
              <a:rPr lang="en-GB" dirty="0"/>
              <a:t>of providing up to 100Mbps download speeds, </a:t>
            </a:r>
            <a:r>
              <a:rPr lang="en-GB" dirty="0" smtClean="0"/>
              <a:t>using </a:t>
            </a:r>
            <a:r>
              <a:rPr lang="en-GB" dirty="0"/>
              <a:t>4G, 3G and 2G mobile network frequencies with </a:t>
            </a:r>
            <a:r>
              <a:rPr lang="en-GB" dirty="0" smtClean="0"/>
              <a:t>a </a:t>
            </a:r>
            <a:r>
              <a:rPr lang="en-GB" dirty="0"/>
              <a:t>built-in modem.</a:t>
            </a:r>
          </a:p>
          <a:p>
            <a:r>
              <a:rPr lang="en-GB" dirty="0" smtClean="0"/>
              <a:t>Antenna </a:t>
            </a:r>
            <a:r>
              <a:rPr lang="en-GB" dirty="0"/>
              <a:t>for external mobile </a:t>
            </a:r>
            <a:r>
              <a:rPr lang="en-GB" dirty="0" smtClean="0"/>
              <a:t>broadband. Can create a </a:t>
            </a:r>
            <a:r>
              <a:rPr lang="en-GB" dirty="0" err="1" smtClean="0"/>
              <a:t>WiFi</a:t>
            </a:r>
            <a:r>
              <a:rPr lang="en-GB" dirty="0" smtClean="0"/>
              <a:t> hotspot.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95" y="3746331"/>
            <a:ext cx="2754564" cy="27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defences - technical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512888"/>
            <a:ext cx="8093242" cy="4668837"/>
          </a:xfrm>
        </p:spPr>
        <p:txBody>
          <a:bodyPr/>
          <a:lstStyle/>
          <a:p>
            <a:r>
              <a:rPr lang="en-GB" sz="1600" dirty="0" smtClean="0"/>
              <a:t>Inventory of authorised devices and software. </a:t>
            </a:r>
          </a:p>
          <a:p>
            <a:r>
              <a:rPr lang="en-GB" sz="1600" dirty="0" smtClean="0"/>
              <a:t>Secure configurations for hardware and software on mobile devices, laptops, workstations, and servers. </a:t>
            </a:r>
          </a:p>
          <a:p>
            <a:r>
              <a:rPr lang="en-GB" sz="1600" dirty="0" smtClean="0"/>
              <a:t>Secure configurations for network devices such as firewalls, routers, and switches.</a:t>
            </a:r>
          </a:p>
          <a:p>
            <a:r>
              <a:rPr lang="en-GB" sz="1600" dirty="0" smtClean="0"/>
              <a:t>Malware defences. </a:t>
            </a:r>
          </a:p>
          <a:p>
            <a:r>
              <a:rPr lang="en-GB" sz="1600" dirty="0" smtClean="0"/>
              <a:t>Application software security (patch control). </a:t>
            </a:r>
          </a:p>
          <a:p>
            <a:r>
              <a:rPr lang="en-GB" sz="1600" dirty="0" smtClean="0"/>
              <a:t>Wireless access control (passwords).</a:t>
            </a:r>
          </a:p>
          <a:p>
            <a:r>
              <a:rPr lang="en-GB" sz="1600" dirty="0" smtClean="0"/>
              <a:t>Data recovery capability (disaster recovery).</a:t>
            </a:r>
          </a:p>
          <a:p>
            <a:r>
              <a:rPr lang="en-GB" sz="1600" dirty="0" smtClean="0"/>
              <a:t>Limitation and control of network ports, protocols, and services. </a:t>
            </a:r>
          </a:p>
          <a:p>
            <a:r>
              <a:rPr lang="en-GB" sz="1600" dirty="0" smtClean="0"/>
              <a:t>Secure network engineering.</a:t>
            </a:r>
          </a:p>
          <a:p>
            <a:r>
              <a:rPr lang="en-GB" sz="1600" dirty="0" smtClean="0"/>
              <a:t>Physical security of critical hardware and cable runs.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967650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defences – people and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7" y="1512888"/>
            <a:ext cx="8325854" cy="4668837"/>
          </a:xfrm>
        </p:spPr>
        <p:txBody>
          <a:bodyPr/>
          <a:lstStyle/>
          <a:p>
            <a:r>
              <a:rPr lang="en-GB" sz="1600" dirty="0" smtClean="0"/>
              <a:t>Security skills training appropriate to job description.</a:t>
            </a:r>
          </a:p>
          <a:p>
            <a:r>
              <a:rPr lang="en-GB" sz="1600" dirty="0" smtClean="0"/>
              <a:t>Controlled use of administrative privileges and passwords. </a:t>
            </a:r>
          </a:p>
          <a:p>
            <a:r>
              <a:rPr lang="en-GB" sz="1600" dirty="0" smtClean="0"/>
              <a:t>Account monitoring and control, including sniffing and white listing.</a:t>
            </a:r>
          </a:p>
          <a:p>
            <a:r>
              <a:rPr lang="en-GB" sz="1600" dirty="0" smtClean="0"/>
              <a:t>Physical media controls and policies.</a:t>
            </a:r>
          </a:p>
          <a:p>
            <a:r>
              <a:rPr lang="en-GB" sz="1600" dirty="0" smtClean="0"/>
              <a:t>Incident response and management. </a:t>
            </a:r>
          </a:p>
          <a:p>
            <a:r>
              <a:rPr lang="en-GB" sz="1600" dirty="0" smtClean="0"/>
              <a:t>Penetration tests and red team exercises. </a:t>
            </a:r>
          </a:p>
          <a:p>
            <a:r>
              <a:rPr lang="en-GB" sz="1600" dirty="0" smtClean="0"/>
              <a:t>Continuous vulnerability assessment and remediation.</a:t>
            </a:r>
          </a:p>
          <a:p>
            <a:r>
              <a:rPr lang="en-GB" sz="1600" dirty="0" smtClean="0"/>
              <a:t>Links to </a:t>
            </a:r>
            <a:r>
              <a:rPr lang="en-GB" sz="1600" dirty="0" err="1" smtClean="0"/>
              <a:t>HR</a:t>
            </a:r>
            <a:r>
              <a:rPr lang="en-GB" sz="1600" dirty="0" smtClean="0"/>
              <a:t> policies and procedures.</a:t>
            </a:r>
          </a:p>
          <a:p>
            <a:r>
              <a:rPr lang="en-GB" sz="1600" dirty="0" smtClean="0"/>
              <a:t>Employee vetting. </a:t>
            </a:r>
          </a:p>
          <a:p>
            <a:r>
              <a:rPr lang="en-GB" sz="1600" dirty="0" smtClean="0"/>
              <a:t>Access control on board and in the office.</a:t>
            </a:r>
          </a:p>
          <a:p>
            <a:r>
              <a:rPr lang="en-GB" sz="1600" dirty="0" smtClean="0"/>
              <a:t>Compliance with external standards ISO 27001/2, </a:t>
            </a:r>
            <a:r>
              <a:rPr lang="en-GB" sz="1600" dirty="0" err="1" smtClean="0"/>
              <a:t>NERC</a:t>
            </a:r>
            <a:r>
              <a:rPr lang="en-GB" sz="1600" dirty="0"/>
              <a:t> 1300, </a:t>
            </a:r>
            <a:r>
              <a:rPr lang="en-GB" sz="1600" dirty="0" smtClean="0"/>
              <a:t>ISA/IEC-62443.</a:t>
            </a:r>
          </a:p>
          <a:p>
            <a:r>
              <a:rPr lang="en-GB" sz="1600" dirty="0" smtClean="0"/>
              <a:t>Solid links to ISPS and ISM.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381386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50825"/>
            <a:ext cx="7297737" cy="612775"/>
          </a:xfrm>
        </p:spPr>
        <p:txBody>
          <a:bodyPr/>
          <a:lstStyle/>
          <a:p>
            <a:r>
              <a:rPr lang="en-GB" dirty="0" smtClean="0"/>
              <a:t>Demonstrating due diligence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Joint Hull Committee 2015/05 Standard</a:t>
            </a:r>
          </a:p>
          <a:p>
            <a:r>
              <a:rPr lang="en-GB" dirty="0" smtClean="0"/>
              <a:t>Look at both technical and people defences</a:t>
            </a:r>
          </a:p>
          <a:p>
            <a:r>
              <a:rPr lang="en-GB" dirty="0" smtClean="0"/>
              <a:t>Find the links between defences, and understand how they interact</a:t>
            </a:r>
          </a:p>
          <a:p>
            <a:r>
              <a:rPr lang="en-GB" dirty="0" smtClean="0"/>
              <a:t>Look for gaps</a:t>
            </a:r>
          </a:p>
          <a:p>
            <a:r>
              <a:rPr lang="en-GB" dirty="0" smtClean="0"/>
              <a:t>Get good advice </a:t>
            </a:r>
          </a:p>
          <a:p>
            <a:r>
              <a:rPr lang="en-GB" dirty="0" smtClean="0"/>
              <a:t>Don’t lose your way in the Fog of More.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79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coming up………….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7010" y="1512888"/>
            <a:ext cx="3352801" cy="3788455"/>
          </a:xfrm>
        </p:spPr>
        <p:txBody>
          <a:bodyPr/>
          <a:lstStyle/>
          <a:p>
            <a:r>
              <a:rPr lang="en-GB" dirty="0" smtClean="0"/>
              <a:t>The perceptions and the reality of the risk</a:t>
            </a:r>
          </a:p>
          <a:p>
            <a:r>
              <a:rPr lang="en-GB" dirty="0" smtClean="0"/>
              <a:t>How cyber crime, and cyber criminals operate</a:t>
            </a:r>
          </a:p>
          <a:p>
            <a:r>
              <a:rPr lang="en-GB" dirty="0" smtClean="0"/>
              <a:t>The consequences of a marine cyber attack</a:t>
            </a:r>
          </a:p>
          <a:p>
            <a:r>
              <a:rPr lang="en-GB" dirty="0" smtClean="0"/>
              <a:t>The vulnerabilities of ships to attack</a:t>
            </a:r>
          </a:p>
          <a:p>
            <a:r>
              <a:rPr lang="en-GB" dirty="0" smtClean="0"/>
              <a:t>Effective defences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8" y="1395663"/>
            <a:ext cx="4189717" cy="31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7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Institute Cyber </a:t>
            </a:r>
            <a:r>
              <a:rPr lang="fr-FR" dirty="0" err="1"/>
              <a:t>Attack</a:t>
            </a:r>
            <a:r>
              <a:rPr lang="fr-FR" dirty="0"/>
              <a:t> Exclusion Clause CL380 10/11/03</a:t>
            </a:r>
            <a:endParaRPr lang="en-GB" dirty="0"/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3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 </a:t>
            </a:r>
            <a:r>
              <a:rPr lang="en-US" dirty="0"/>
              <a:t>380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Is it fit for purpose?</a:t>
            </a:r>
          </a:p>
        </p:txBody>
      </p:sp>
    </p:spTree>
    <p:extLst>
      <p:ext uri="{BB962C8B-B14F-4D97-AF65-F5344CB8AC3E}">
        <p14:creationId xmlns:p14="http://schemas.microsoft.com/office/powerpoint/2010/main" val="137254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– CL 380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1.1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Subject </a:t>
            </a:r>
            <a:r>
              <a:rPr lang="en-US" dirty="0"/>
              <a:t>only to clause 1.2 below, in no case shall this insurance cover loss, damage, liability, or </a:t>
            </a:r>
            <a:r>
              <a:rPr lang="en-US" dirty="0" smtClean="0"/>
              <a:t>expense…</a:t>
            </a:r>
          </a:p>
          <a:p>
            <a:r>
              <a:rPr lang="en-US" dirty="0" smtClean="0"/>
              <a:t>directly </a:t>
            </a:r>
            <a:r>
              <a:rPr lang="en-US" dirty="0"/>
              <a:t>or indirectly caused by, or contributed to by, or arising from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the </a:t>
            </a:r>
            <a:r>
              <a:rPr lang="en-US" dirty="0"/>
              <a:t>use or operation, as a means for inflicting harm, of any computer, computer system, computer software </a:t>
            </a:r>
            <a:r>
              <a:rPr lang="en-US" dirty="0" err="1"/>
              <a:t>programme</a:t>
            </a:r>
            <a:r>
              <a:rPr lang="en-US" dirty="0"/>
              <a:t>, malicious code, computer virus or process or any other electronic </a:t>
            </a:r>
            <a:r>
              <a:rPr lang="en-US" dirty="0" smtClean="0"/>
              <a:t>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4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Wording – CL 380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1.2</a:t>
            </a:r>
          </a:p>
          <a:p>
            <a:r>
              <a:rPr lang="en-US" dirty="0" smtClean="0"/>
              <a:t>Where </a:t>
            </a:r>
            <a:r>
              <a:rPr lang="en-US" dirty="0"/>
              <a:t>this clause is endorsed on policies covering risks of war, civil war, revolution, rebellion, insurrection, or civil strife arising therefrom, or any hostile act by or against a belligerent power, or terrorism or any person acting from a political motive, Clause 1.1 shall not operate to exclude losses (which would otherwise be covered) arising from the use of any computer, computer system or computer software </a:t>
            </a:r>
            <a:r>
              <a:rPr lang="en-US" dirty="0" err="1"/>
              <a:t>programme</a:t>
            </a:r>
            <a:r>
              <a:rPr lang="en-US" dirty="0"/>
              <a:t> or any other electronic system in the launch and/or guidance system and/or firing mechanism of any weapon or </a:t>
            </a:r>
            <a:r>
              <a:rPr lang="en-US" dirty="0" smtClean="0"/>
              <a:t>missile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631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2003 wording!</a:t>
            </a:r>
          </a:p>
          <a:p>
            <a:r>
              <a:rPr lang="en-US" dirty="0" smtClean="0"/>
              <a:t>CL </a:t>
            </a:r>
            <a:r>
              <a:rPr lang="en-US" dirty="0"/>
              <a:t>380 is incorporated into the majority of </a:t>
            </a:r>
            <a:r>
              <a:rPr lang="en-US" dirty="0" smtClean="0"/>
              <a:t>marine, </a:t>
            </a:r>
            <a:r>
              <a:rPr lang="en-US" dirty="0"/>
              <a:t>energy </a:t>
            </a:r>
            <a:r>
              <a:rPr lang="en-US" dirty="0" smtClean="0"/>
              <a:t>and reinsurance insurance policies</a:t>
            </a:r>
          </a:p>
          <a:p>
            <a:pPr lvl="0"/>
            <a:r>
              <a:rPr lang="en-US" dirty="0" smtClean="0"/>
              <a:t>Usually by way of habit, rather than specific knowledge</a:t>
            </a:r>
            <a:endParaRPr lang="en-GB" dirty="0"/>
          </a:p>
          <a:p>
            <a:pPr lvl="0"/>
            <a:r>
              <a:rPr lang="en-US" dirty="0"/>
              <a:t>The scope of this exclusion has not been tested in the courts – there is no case law providing guidance on its </a:t>
            </a:r>
            <a:r>
              <a:rPr lang="en-US" dirty="0" smtClean="0"/>
              <a:t>interpretation </a:t>
            </a:r>
            <a:endParaRPr lang="en-GB" dirty="0"/>
          </a:p>
          <a:p>
            <a:pPr lvl="0"/>
            <a:r>
              <a:rPr lang="en-US" dirty="0" smtClean="0"/>
              <a:t>To </a:t>
            </a:r>
            <a:r>
              <a:rPr lang="en-US" dirty="0" err="1" smtClean="0"/>
              <a:t>analyse</a:t>
            </a:r>
            <a:r>
              <a:rPr lang="en-US" dirty="0" smtClean="0"/>
              <a:t>, need </a:t>
            </a:r>
            <a:r>
              <a:rPr lang="en-US" dirty="0"/>
              <a:t>to deconstruct the clause into its constituent parts and construe it on the basis of existing authorities that have dealt with analogous </a:t>
            </a:r>
            <a:r>
              <a:rPr lang="en-US" dirty="0" smtClean="0"/>
              <a:t>wordings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b="1" i="1" u="sng" dirty="0"/>
              <a:t>in no case</a:t>
            </a:r>
            <a:r>
              <a:rPr lang="en-US" b="1" i="1" dirty="0"/>
              <a:t> shall this insurance cover loss, </a:t>
            </a:r>
            <a:r>
              <a:rPr lang="en-US" b="1" i="1" dirty="0" smtClean="0"/>
              <a:t>damage</a:t>
            </a:r>
            <a:r>
              <a:rPr lang="en-US" b="1" i="1" dirty="0"/>
              <a:t>, liability, or expense</a:t>
            </a:r>
            <a:r>
              <a:rPr lang="en-US" dirty="0"/>
              <a:t>”</a:t>
            </a:r>
            <a:endParaRPr lang="en-GB" dirty="0"/>
          </a:p>
          <a:p>
            <a:endParaRPr lang="en-GB" dirty="0"/>
          </a:p>
          <a:p>
            <a:pPr lvl="0"/>
            <a:r>
              <a:rPr lang="en-US" dirty="0"/>
              <a:t>Unequivocal language - the exclusion is intended to remove </a:t>
            </a:r>
            <a:r>
              <a:rPr lang="en-US" u="sng" dirty="0"/>
              <a:t>all</a:t>
            </a:r>
            <a:r>
              <a:rPr lang="en-US" dirty="0"/>
              <a:t> cover for a cyber-</a:t>
            </a:r>
            <a:r>
              <a:rPr lang="en-US" dirty="0" smtClean="0"/>
              <a:t>attack</a:t>
            </a:r>
          </a:p>
          <a:p>
            <a:pPr lvl="0"/>
            <a:r>
              <a:rPr lang="en-US" dirty="0" smtClean="0"/>
              <a:t>Seemingly </a:t>
            </a:r>
            <a:r>
              <a:rPr lang="en-US" dirty="0"/>
              <a:t>leaving the Assured completely </a:t>
            </a:r>
            <a:r>
              <a:rPr lang="en-US" dirty="0" smtClean="0"/>
              <a:t>uninsured for cyber attack damage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2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92" y="1414033"/>
            <a:ext cx="6517331" cy="5443967"/>
          </a:xfrm>
        </p:spPr>
        <p:txBody>
          <a:bodyPr/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“</a:t>
            </a:r>
            <a:r>
              <a:rPr lang="en-US" sz="1800" b="1" i="1" dirty="0"/>
              <a:t>directly or indirectly caused by, or contributed to by, or arising from</a:t>
            </a:r>
            <a:r>
              <a:rPr lang="en-US" sz="1800" dirty="0" smtClean="0"/>
              <a:t>”</a:t>
            </a:r>
          </a:p>
          <a:p>
            <a:pPr marL="0" indent="0" algn="ctr">
              <a:buNone/>
            </a:pPr>
            <a:endParaRPr lang="en-GB" sz="1800" dirty="0"/>
          </a:p>
          <a:p>
            <a:pPr lvl="0"/>
            <a:r>
              <a:rPr lang="en-US" sz="1800" dirty="0"/>
              <a:t>Causation of loss – The standard position is based on the doctrine of </a:t>
            </a:r>
            <a:r>
              <a:rPr lang="en-US" sz="1800" i="1" dirty="0"/>
              <a:t>proximate cause </a:t>
            </a:r>
            <a:r>
              <a:rPr lang="en-US" sz="1800" dirty="0"/>
              <a:t>i.e. the “real” or “dominant” cause. However, parties can displace this assumption if clear words are </a:t>
            </a:r>
            <a:r>
              <a:rPr lang="en-US" sz="1800" dirty="0" smtClean="0"/>
              <a:t>used </a:t>
            </a:r>
          </a:p>
          <a:p>
            <a:r>
              <a:rPr lang="en-US" sz="1800" dirty="0"/>
              <a:t>The CL 380 wording displaces this </a:t>
            </a:r>
            <a:r>
              <a:rPr lang="en-US" sz="1800" dirty="0" smtClean="0"/>
              <a:t>assumption</a:t>
            </a:r>
            <a:endParaRPr lang="en-GB" sz="1800" dirty="0"/>
          </a:p>
          <a:p>
            <a:pPr lvl="0"/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0759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92" y="1414033"/>
            <a:ext cx="6517331" cy="5443967"/>
          </a:xfrm>
        </p:spPr>
        <p:txBody>
          <a:bodyPr/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“</a:t>
            </a:r>
            <a:r>
              <a:rPr lang="en-US" sz="1800" b="1" i="1" dirty="0"/>
              <a:t>directly or indirectly caused by, or contributed to by, or arising from</a:t>
            </a:r>
            <a:r>
              <a:rPr lang="en-US" sz="1800" dirty="0" smtClean="0"/>
              <a:t>”</a:t>
            </a:r>
            <a:endParaRPr lang="en-GB" sz="1800" dirty="0"/>
          </a:p>
          <a:p>
            <a:pPr lvl="0"/>
            <a:r>
              <a:rPr lang="en-US" sz="1800" dirty="0" smtClean="0"/>
              <a:t>The </a:t>
            </a:r>
            <a:r>
              <a:rPr lang="en-US" sz="1800" dirty="0"/>
              <a:t>courts have interpreted “</a:t>
            </a:r>
            <a:r>
              <a:rPr lang="en-US" sz="1800" i="1" dirty="0"/>
              <a:t>directly or indirectly</a:t>
            </a:r>
            <a:r>
              <a:rPr lang="en-US" sz="1800" dirty="0"/>
              <a:t>” to mean that “</a:t>
            </a:r>
            <a:r>
              <a:rPr lang="en-US" sz="1800" i="1" dirty="0"/>
              <a:t>a more remote link in the chain of causation is contemplated than the proximate and immediate cause</a:t>
            </a:r>
            <a:r>
              <a:rPr lang="en-US" sz="1800" dirty="0" smtClean="0"/>
              <a:t>”</a:t>
            </a:r>
          </a:p>
          <a:p>
            <a:pPr lvl="0"/>
            <a:r>
              <a:rPr lang="en-US" sz="1800" dirty="0" smtClean="0"/>
              <a:t>However</a:t>
            </a:r>
            <a:r>
              <a:rPr lang="en-US" sz="1800" dirty="0"/>
              <a:t>, the chain of causation </a:t>
            </a:r>
            <a:r>
              <a:rPr lang="en-US" sz="1800" dirty="0" smtClean="0"/>
              <a:t>stops </a:t>
            </a:r>
            <a:r>
              <a:rPr lang="en-US" sz="1800" dirty="0"/>
              <a:t>at the point at which the event ceases to be the cause of the loss and becomes an item of </a:t>
            </a:r>
            <a:r>
              <a:rPr lang="en-US" sz="1800" dirty="0" smtClean="0"/>
              <a:t>history</a:t>
            </a:r>
          </a:p>
          <a:p>
            <a:pPr lvl="0"/>
            <a:r>
              <a:rPr lang="en-US" sz="1800" dirty="0" smtClean="0"/>
              <a:t>In summary;  </a:t>
            </a:r>
            <a:r>
              <a:rPr lang="en-US" sz="1800" dirty="0"/>
              <a:t>even if the cyber-attack indirectly </a:t>
            </a:r>
            <a:r>
              <a:rPr lang="en-US" sz="1800" dirty="0" smtClean="0"/>
              <a:t>causes </a:t>
            </a:r>
            <a:r>
              <a:rPr lang="en-US" sz="1800" dirty="0"/>
              <a:t>the damage, the loss will be excluded in its </a:t>
            </a:r>
            <a:r>
              <a:rPr lang="en-US" sz="1800" dirty="0" smtClean="0"/>
              <a:t>entirety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6402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/>
              <a:t>directly or indirectly caused by, or contributed to by, or arising from</a:t>
            </a:r>
            <a:r>
              <a:rPr lang="en-US" dirty="0" smtClean="0"/>
              <a:t>”</a:t>
            </a:r>
            <a:endParaRPr lang="en-US" dirty="0"/>
          </a:p>
          <a:p>
            <a:pPr lvl="0"/>
            <a:r>
              <a:rPr lang="en-US" dirty="0" smtClean="0"/>
              <a:t>“</a:t>
            </a:r>
            <a:r>
              <a:rPr lang="en-US" i="1" dirty="0"/>
              <a:t>Contributed to</a:t>
            </a:r>
            <a:r>
              <a:rPr lang="en-US" dirty="0"/>
              <a:t>” – wording anticipates scenarios where there are competing causes of the </a:t>
            </a:r>
            <a:r>
              <a:rPr lang="en-US" dirty="0" smtClean="0"/>
              <a:t>loss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courts may borrow the concept of “</a:t>
            </a:r>
            <a:r>
              <a:rPr lang="en-US" i="1" dirty="0"/>
              <a:t>material contribution</a:t>
            </a:r>
            <a:r>
              <a:rPr lang="en-US" dirty="0" smtClean="0"/>
              <a:t>” used </a:t>
            </a:r>
            <a:r>
              <a:rPr lang="en-US" dirty="0"/>
              <a:t>in tort – i.e. in the presence of numerous causative events, did the cyber attack materially contribute to the damage? A question of degree. If yes, the loss will not be covered in its </a:t>
            </a:r>
            <a:r>
              <a:rPr lang="en-US" dirty="0" smtClean="0"/>
              <a:t>entirety</a:t>
            </a:r>
            <a:endParaRPr lang="en-GB" dirty="0"/>
          </a:p>
          <a:p>
            <a:pPr lvl="0"/>
            <a:r>
              <a:rPr lang="en-US" dirty="0"/>
              <a:t>Underwriters are in a very strong position regarding causation, which reflects the Market’s unease and lack of familiarity with cyber </a:t>
            </a:r>
            <a:r>
              <a:rPr lang="en-US" dirty="0" smtClean="0"/>
              <a:t>risk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b="1" i="1" dirty="0"/>
              <a:t>the use or operation, </a:t>
            </a:r>
            <a:r>
              <a:rPr lang="en-US" b="1" i="1" u="sng" dirty="0"/>
              <a:t>as a means for inflicting harm</a:t>
            </a:r>
            <a:r>
              <a:rPr lang="en-US" b="1" i="1" dirty="0"/>
              <a:t>, of any computer, computer system, computer software </a:t>
            </a:r>
            <a:r>
              <a:rPr lang="en-US" b="1" i="1" dirty="0" err="1"/>
              <a:t>programme</a:t>
            </a:r>
            <a:r>
              <a:rPr lang="en-US" b="1" i="1" dirty="0"/>
              <a:t>, malicious code, computer virus or process or any other electronic system</a:t>
            </a:r>
            <a:r>
              <a:rPr lang="en-US" dirty="0"/>
              <a:t>”</a:t>
            </a:r>
            <a:endParaRPr lang="en-GB" dirty="0"/>
          </a:p>
          <a:p>
            <a:pPr lvl="0"/>
            <a:r>
              <a:rPr lang="en-US" dirty="0"/>
              <a:t>The motive of whoever causes the damage is crucial – </a:t>
            </a:r>
            <a:r>
              <a:rPr lang="en-US" dirty="0" smtClean="0"/>
              <a:t>malice</a:t>
            </a:r>
          </a:p>
          <a:p>
            <a:pPr lvl="0"/>
            <a:r>
              <a:rPr lang="en-US" dirty="0"/>
              <a:t>What is the burden of proof?</a:t>
            </a:r>
          </a:p>
          <a:p>
            <a:pPr lvl="1"/>
            <a:r>
              <a:rPr lang="en-US" dirty="0" smtClean="0"/>
              <a:t>Civil?</a:t>
            </a:r>
            <a:endParaRPr lang="en-US" dirty="0"/>
          </a:p>
          <a:p>
            <a:pPr lvl="1"/>
            <a:r>
              <a:rPr lang="en-US" dirty="0" smtClean="0"/>
              <a:t>Criminal?</a:t>
            </a:r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95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big and how near is the risk?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2888"/>
            <a:ext cx="7820526" cy="4783638"/>
          </a:xfrm>
        </p:spPr>
        <p:txBody>
          <a:bodyPr/>
          <a:lstStyle/>
          <a:p>
            <a:r>
              <a:rPr lang="en-GB" dirty="0" smtClean="0"/>
              <a:t>Today – it’s foreseeable, and comprehensible but not proximate.</a:t>
            </a:r>
          </a:p>
          <a:p>
            <a:r>
              <a:rPr lang="en-GB" dirty="0" smtClean="0"/>
              <a:t>Tomorrow – the risk is real, because of the rate of adoption of communications technology.</a:t>
            </a:r>
          </a:p>
          <a:p>
            <a:r>
              <a:rPr lang="en-GB" dirty="0" smtClean="0"/>
              <a:t>A spectacular attack is more likely for energy than shipping today but that will spread as autonomy and automation spread.</a:t>
            </a:r>
          </a:p>
          <a:p>
            <a:r>
              <a:rPr lang="en-GB" dirty="0" smtClean="0"/>
              <a:t>No estimate of loss or underwriting risk for hull and machinery, no claims history.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10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On this basis, if a virus </a:t>
            </a:r>
            <a:r>
              <a:rPr lang="en-US" dirty="0" smtClean="0"/>
              <a:t>(even malicious?) is </a:t>
            </a:r>
            <a:r>
              <a:rPr lang="en-US" dirty="0"/>
              <a:t>uploaded by mistake, without intention to inflict harm and causes damage, the loss will not be excluded by </a:t>
            </a:r>
            <a:r>
              <a:rPr lang="en-US" dirty="0" smtClean="0"/>
              <a:t>CL380</a:t>
            </a:r>
          </a:p>
          <a:p>
            <a:pPr lvl="0"/>
            <a:r>
              <a:rPr lang="en-US" dirty="0" smtClean="0"/>
              <a:t>Cyber loss, not cyber damage</a:t>
            </a:r>
          </a:p>
          <a:p>
            <a:r>
              <a:rPr lang="en-US" dirty="0" smtClean="0"/>
              <a:t>intention </a:t>
            </a:r>
            <a:r>
              <a:rPr lang="en-US" dirty="0"/>
              <a:t>to inflict the </a:t>
            </a:r>
            <a:r>
              <a:rPr lang="en-US" u="sng" dirty="0"/>
              <a:t>particular</a:t>
            </a:r>
            <a:r>
              <a:rPr lang="en-US" dirty="0"/>
              <a:t> harm in question or an intention to inflict harm generally? </a:t>
            </a:r>
            <a:endParaRPr lang="en-US" dirty="0" smtClean="0"/>
          </a:p>
          <a:p>
            <a:r>
              <a:rPr lang="en-US" dirty="0"/>
              <a:t>If the culprit is not identifiable, how do we ascertain his state of mind</a:t>
            </a:r>
            <a:r>
              <a:rPr lang="en-US" dirty="0" smtClean="0"/>
              <a:t>?</a:t>
            </a:r>
          </a:p>
          <a:p>
            <a:r>
              <a:rPr lang="en-US" dirty="0"/>
              <a:t>How do we define malicious code?</a:t>
            </a:r>
          </a:p>
          <a:p>
            <a:r>
              <a:rPr lang="en-US" dirty="0" smtClean="0"/>
              <a:t>Considerable uncertainty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721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Doctrine </a:t>
            </a:r>
            <a:r>
              <a:rPr lang="en-US" dirty="0"/>
              <a:t>of Contra </a:t>
            </a:r>
            <a:r>
              <a:rPr lang="en-US" dirty="0" err="1"/>
              <a:t>Proferentem</a:t>
            </a:r>
            <a:r>
              <a:rPr lang="en-US" dirty="0"/>
              <a:t> – any ambiguity in the interpretation of CL380 will be construed </a:t>
            </a:r>
            <a:r>
              <a:rPr lang="en-US" dirty="0" smtClean="0"/>
              <a:t>against </a:t>
            </a:r>
            <a:r>
              <a:rPr lang="en-US" dirty="0"/>
              <a:t>the </a:t>
            </a:r>
            <a:r>
              <a:rPr lang="en-US" dirty="0" smtClean="0"/>
              <a:t>person seeking to rely upon it</a:t>
            </a:r>
          </a:p>
          <a:p>
            <a:r>
              <a:rPr lang="en-US" dirty="0" smtClean="0"/>
              <a:t>Does failure to act as a prudent uninsured help?</a:t>
            </a:r>
            <a:endParaRPr lang="en-GB" dirty="0"/>
          </a:p>
          <a:p>
            <a:pPr lvl="0"/>
            <a:r>
              <a:rPr lang="en-US" dirty="0" smtClean="0"/>
              <a:t>Note: </a:t>
            </a:r>
            <a:r>
              <a:rPr lang="en-US" dirty="0"/>
              <a:t>underwriters may have a "</a:t>
            </a:r>
            <a:r>
              <a:rPr lang="en-US" i="1" dirty="0"/>
              <a:t>duty to defend</a:t>
            </a:r>
            <a:r>
              <a:rPr lang="en-US" dirty="0"/>
              <a:t>" under the policy in </a:t>
            </a:r>
            <a:r>
              <a:rPr lang="en-US" dirty="0" smtClean="0"/>
              <a:t>question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1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Bottom line:  </a:t>
            </a:r>
            <a:r>
              <a:rPr lang="en-US" dirty="0"/>
              <a:t>this segment of the </a:t>
            </a:r>
            <a:r>
              <a:rPr lang="en-US" dirty="0" smtClean="0"/>
              <a:t>exclusion brings with it considerable uncertainty and therefore litigation risk.</a:t>
            </a:r>
          </a:p>
          <a:p>
            <a:r>
              <a:rPr lang="en-US" dirty="0"/>
              <a:t>Underwriters may well find themselves in a situation where the exclusion does not work</a:t>
            </a:r>
            <a:endParaRPr lang="en-US" dirty="0" smtClean="0"/>
          </a:p>
          <a:p>
            <a:r>
              <a:rPr lang="en-US" dirty="0"/>
              <a:t>Not really a surprise; drafted in 2003!</a:t>
            </a:r>
          </a:p>
          <a:p>
            <a:r>
              <a:rPr lang="en-US" dirty="0" smtClean="0"/>
              <a:t>Market nervous about cyber risk</a:t>
            </a:r>
          </a:p>
          <a:p>
            <a:r>
              <a:rPr lang="en-US" dirty="0" smtClean="0"/>
              <a:t>Heads in the sand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59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What is the answer?</a:t>
            </a:r>
          </a:p>
          <a:p>
            <a:pPr lvl="1"/>
            <a:r>
              <a:rPr lang="en-US" dirty="0" smtClean="0"/>
              <a:t>Take out the requirement for intent?</a:t>
            </a:r>
          </a:p>
          <a:p>
            <a:pPr lvl="1"/>
            <a:r>
              <a:rPr lang="en-US" dirty="0" smtClean="0"/>
              <a:t>Is that what the Market wants?</a:t>
            </a:r>
          </a:p>
          <a:p>
            <a:pPr lvl="1"/>
            <a:r>
              <a:rPr lang="en-US" dirty="0" smtClean="0"/>
              <a:t>Need to identify the specific threat to enable Underwriters to make clear what risk they wish to assume and what they wish to exclude. 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7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Brokers have proposed Cyber Gap cover</a:t>
            </a:r>
          </a:p>
          <a:p>
            <a:r>
              <a:rPr lang="en-GB" dirty="0" smtClean="0"/>
              <a:t>What is needed is a Market-adopted solution:</a:t>
            </a:r>
          </a:p>
          <a:p>
            <a:pPr lvl="1"/>
            <a:r>
              <a:rPr lang="en-GB" dirty="0" smtClean="0"/>
              <a:t>Identify the threat</a:t>
            </a:r>
          </a:p>
          <a:p>
            <a:pPr lvl="1"/>
            <a:r>
              <a:rPr lang="en-GB" dirty="0" smtClean="0"/>
              <a:t>Draft a new all-embracing exclusion clause</a:t>
            </a:r>
          </a:p>
          <a:p>
            <a:pPr lvl="1"/>
            <a:r>
              <a:rPr lang="en-GB" dirty="0" smtClean="0"/>
              <a:t>Encourage assureds to “buy-back” specific cover for specific, identified threats</a:t>
            </a:r>
          </a:p>
          <a:p>
            <a:pPr lvl="1"/>
            <a:r>
              <a:rPr lang="en-GB" dirty="0" smtClean="0"/>
              <a:t>Currently being considered with the JMCC</a:t>
            </a:r>
          </a:p>
          <a:p>
            <a:pPr marL="176213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255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end. Questions?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42507"/>
            <a:ext cx="487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0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of cyber crime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512888"/>
            <a:ext cx="6338888" cy="3929969"/>
          </a:xfrm>
        </p:spPr>
        <p:txBody>
          <a:bodyPr/>
          <a:lstStyle/>
          <a:p>
            <a:r>
              <a:rPr lang="en-GB" dirty="0" smtClean="0"/>
              <a:t>Data loss.</a:t>
            </a:r>
          </a:p>
          <a:p>
            <a:r>
              <a:rPr lang="en-GB" dirty="0" smtClean="0"/>
              <a:t>Data destruction.</a:t>
            </a:r>
          </a:p>
          <a:p>
            <a:r>
              <a:rPr lang="en-GB" dirty="0" smtClean="0"/>
              <a:t>Denial of service.</a:t>
            </a:r>
          </a:p>
          <a:p>
            <a:r>
              <a:rPr lang="en-GB" dirty="0" smtClean="0"/>
              <a:t>Damage to systems.</a:t>
            </a:r>
          </a:p>
          <a:p>
            <a:r>
              <a:rPr lang="en-GB" dirty="0" smtClean="0"/>
              <a:t>Theft, fraud, misrepresentation.</a:t>
            </a:r>
          </a:p>
          <a:p>
            <a:r>
              <a:rPr lang="en-GB" dirty="0" smtClean="0"/>
              <a:t>Uninsured financial loss (reputation, market position, consumer trust, consequential loss).</a:t>
            </a:r>
          </a:p>
          <a:p>
            <a:r>
              <a:rPr lang="en-GB" dirty="0" smtClean="0"/>
              <a:t>A cascade of losses across a sector.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35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5" y="1474560"/>
            <a:ext cx="5270667" cy="489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Cyber crime is a people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2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 cyber criminals?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75" y="1352467"/>
            <a:ext cx="4026903" cy="362058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dirty="0" smtClean="0"/>
              <a:t>Specialist knowledge</a:t>
            </a:r>
          </a:p>
          <a:p>
            <a:r>
              <a:rPr lang="en-GB" sz="2400" dirty="0" smtClean="0"/>
              <a:t>Specialist equipment</a:t>
            </a:r>
          </a:p>
          <a:p>
            <a:r>
              <a:rPr lang="en-GB" sz="2400" dirty="0" smtClean="0"/>
              <a:t>Individuals or small groups for hire</a:t>
            </a:r>
          </a:p>
          <a:p>
            <a:r>
              <a:rPr lang="en-GB" sz="2400" dirty="0" smtClean="0"/>
              <a:t>Individuals or small groups with a cause</a:t>
            </a:r>
          </a:p>
          <a:p>
            <a:r>
              <a:rPr lang="en-GB" sz="2400" dirty="0" smtClean="0"/>
              <a:t>State based operatives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0653" y="3782847"/>
            <a:ext cx="4050631" cy="274629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dirty="0" smtClean="0"/>
              <a:t>Operating </a:t>
            </a:r>
            <a:r>
              <a:rPr lang="en-GB" sz="2400" dirty="0" err="1" smtClean="0"/>
              <a:t>extrajudicially</a:t>
            </a:r>
            <a:endParaRPr lang="en-GB" sz="2400" dirty="0" smtClean="0"/>
          </a:p>
          <a:p>
            <a:r>
              <a:rPr lang="en-GB" sz="2400" dirty="0" smtClean="0"/>
              <a:t>Feared or revered</a:t>
            </a:r>
          </a:p>
          <a:p>
            <a:r>
              <a:rPr lang="en-GB" sz="2400" dirty="0" smtClean="0"/>
              <a:t>Opportunistic</a:t>
            </a:r>
          </a:p>
          <a:p>
            <a:r>
              <a:rPr lang="en-GB" sz="2400" dirty="0" smtClean="0"/>
              <a:t>Misaligned motivations and skewed perceptions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418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25014" y="3022776"/>
            <a:ext cx="5438360" cy="3615594"/>
            <a:chOff x="85769" y="260648"/>
            <a:chExt cx="8877606" cy="6584032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69" y="1605930"/>
              <a:ext cx="5133975" cy="523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44" y="260648"/>
              <a:ext cx="3743631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6695">
              <a:off x="436883" y="1670733"/>
              <a:ext cx="1110933" cy="6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99127">
              <a:off x="1847640" y="3319580"/>
              <a:ext cx="1458088" cy="61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395" y="4225305"/>
              <a:ext cx="3023087" cy="2169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H="1">
              <a:off x="992349" y="836712"/>
              <a:ext cx="5595877" cy="50405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987824" y="1160748"/>
              <a:ext cx="3600400" cy="183620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091559" y="2276872"/>
              <a:ext cx="358379" cy="180020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365" y="4512226"/>
              <a:ext cx="733174" cy="41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947" y="5085184"/>
              <a:ext cx="1458088" cy="612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14329">
              <a:off x="611559" y="1287631"/>
              <a:ext cx="507430" cy="507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39867">
              <a:off x="2510635" y="2929393"/>
              <a:ext cx="400731" cy="40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864" y="217570"/>
            <a:ext cx="7297737" cy="612775"/>
          </a:xfrm>
        </p:spPr>
        <p:txBody>
          <a:bodyPr/>
          <a:lstStyle/>
          <a:p>
            <a:r>
              <a:rPr lang="en-GB" dirty="0" smtClean="0"/>
              <a:t>The risk drivers for shipping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7" y="1512889"/>
            <a:ext cx="7686462" cy="4125912"/>
          </a:xfrm>
        </p:spPr>
        <p:txBody>
          <a:bodyPr/>
          <a:lstStyle/>
          <a:p>
            <a:r>
              <a:rPr lang="en-GB" b="1" dirty="0" smtClean="0"/>
              <a:t>Ships increasingly sophisticated.</a:t>
            </a:r>
          </a:p>
          <a:p>
            <a:r>
              <a:rPr lang="en-GB" b="1" dirty="0" smtClean="0"/>
              <a:t>Multiple connections, different risks.</a:t>
            </a:r>
          </a:p>
          <a:p>
            <a:r>
              <a:rPr lang="en-GB" b="1" dirty="0" smtClean="0"/>
              <a:t>Social media</a:t>
            </a:r>
          </a:p>
          <a:p>
            <a:r>
              <a:rPr lang="en-GB" b="1" dirty="0" smtClean="0"/>
              <a:t>Condition monitoring, asset tracking and SCADA.</a:t>
            </a:r>
          </a:p>
          <a:p>
            <a:r>
              <a:rPr lang="en-GB" b="1" dirty="0" smtClean="0"/>
              <a:t>E Navigation</a:t>
            </a:r>
          </a:p>
          <a:p>
            <a:r>
              <a:rPr lang="en-GB" b="1" dirty="0" smtClean="0"/>
              <a:t>People</a:t>
            </a:r>
          </a:p>
          <a:p>
            <a:r>
              <a:rPr lang="en-GB" b="1" dirty="0" smtClean="0"/>
              <a:t>Cascades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70782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8" y="1266741"/>
            <a:ext cx="3482079" cy="20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8" y="4957246"/>
            <a:ext cx="3907496" cy="16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8" y="3310835"/>
            <a:ext cx="2828410" cy="16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28" y="3304971"/>
            <a:ext cx="3509970" cy="16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15" y="4957372"/>
            <a:ext cx="2430883" cy="15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30" y="1282169"/>
            <a:ext cx="2930068" cy="20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808673">
            <a:off x="1133660" y="2229436"/>
            <a:ext cx="3639394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Charterers sub contractors</a:t>
            </a:r>
            <a:endParaRPr lang="en-GB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4165">
            <a:off x="4807041" y="1978981"/>
            <a:ext cx="2532296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Freight forwarders</a:t>
            </a:r>
            <a:endParaRPr lang="en-GB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588548">
            <a:off x="1156323" y="3992874"/>
            <a:ext cx="2746393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Sub </a:t>
            </a:r>
            <a:r>
              <a:rPr lang="en-GB" sz="1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sub</a:t>
            </a:r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contractors</a:t>
            </a:r>
            <a:endParaRPr lang="en-GB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6038">
            <a:off x="4828846" y="3911741"/>
            <a:ext cx="2248308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Your head office</a:t>
            </a:r>
            <a:endParaRPr lang="en-GB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477089">
            <a:off x="1653867" y="5571539"/>
            <a:ext cx="2598981" cy="3693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Terminal operators</a:t>
            </a:r>
            <a:endParaRPr lang="en-GB" sz="1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36396">
            <a:off x="5295933" y="5636485"/>
            <a:ext cx="2228046" cy="40011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And who else?</a:t>
            </a:r>
            <a:endParaRPr lang="en-GB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cascade effect of cyber crime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8564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Examples </a:t>
            </a:r>
            <a:r>
              <a:rPr lang="en-GB" dirty="0" smtClean="0"/>
              <a:t>of kinetic cyber attacks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64271"/>
            <a:ext cx="4003000" cy="23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53" y="3649132"/>
            <a:ext cx="2594165" cy="19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6" y="1264271"/>
            <a:ext cx="4119304" cy="23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34" y="1264271"/>
            <a:ext cx="3310466" cy="23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49132"/>
            <a:ext cx="3300754" cy="19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17" y="3649132"/>
            <a:ext cx="3102259" cy="19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1367" y="5647267"/>
            <a:ext cx="7686462" cy="82973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German steel mill, Jeep, pacemakers, airliners, </a:t>
            </a:r>
            <a:r>
              <a:rPr lang="en-GB" dirty="0" err="1" smtClean="0"/>
              <a:t>powerplants</a:t>
            </a:r>
            <a:r>
              <a:rPr lang="en-GB" dirty="0" smtClean="0"/>
              <a:t>, the </a:t>
            </a:r>
            <a:r>
              <a:rPr lang="en-GB" dirty="0" err="1" smtClean="0"/>
              <a:t>ISS</a:t>
            </a:r>
            <a:r>
              <a:rPr lang="en-GB" dirty="0" smtClean="0"/>
              <a:t> (not really)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8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1_blank 3">
      <a:dk1>
        <a:srgbClr val="003366"/>
      </a:dk1>
      <a:lt1>
        <a:srgbClr val="FFFFFF"/>
      </a:lt1>
      <a:dk2>
        <a:srgbClr val="97BFE0"/>
      </a:dk2>
      <a:lt2>
        <a:srgbClr val="D7CDC5"/>
      </a:lt2>
      <a:accent1>
        <a:srgbClr val="FF9900"/>
      </a:accent1>
      <a:accent2>
        <a:srgbClr val="F3EEA3"/>
      </a:accent2>
      <a:accent3>
        <a:srgbClr val="FFFFFF"/>
      </a:accent3>
      <a:accent4>
        <a:srgbClr val="002A56"/>
      </a:accent4>
      <a:accent5>
        <a:srgbClr val="FFCAAA"/>
      </a:accent5>
      <a:accent6>
        <a:srgbClr val="DCD893"/>
      </a:accent6>
      <a:hlink>
        <a:srgbClr val="003366"/>
      </a:hlink>
      <a:folHlink>
        <a:srgbClr val="DAE8F4"/>
      </a:folHlink>
    </a:clrScheme>
    <a:fontScheme name="1_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rgbClr val="00004E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4E"/>
            </a:solidFill>
            <a:effectLst/>
            <a:latin typeface="ITC Quay Sans Com Book" pitchFamily="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Verdana" pitchFamily="34" charset="0"/>
          </a:defRPr>
        </a:defPPr>
      </a:lstStyle>
    </a:txDef>
  </a:objectDefaults>
  <a:extraClrSchemeLst>
    <a:extraClrScheme>
      <a:clrScheme name="1_blank 1">
        <a:dk1>
          <a:srgbClr val="003366"/>
        </a:dk1>
        <a:lt1>
          <a:srgbClr val="FFFFFF"/>
        </a:lt1>
        <a:dk2>
          <a:srgbClr val="97BFE0"/>
        </a:dk2>
        <a:lt2>
          <a:srgbClr val="D7CDC5"/>
        </a:lt2>
        <a:accent1>
          <a:srgbClr val="FF9900"/>
        </a:accent1>
        <a:accent2>
          <a:srgbClr val="F3EEA3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DCD893"/>
        </a:accent6>
        <a:hlink>
          <a:srgbClr val="003366"/>
        </a:hlink>
        <a:folHlink>
          <a:srgbClr val="5D96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97BFE0"/>
        </a:dk2>
        <a:lt2>
          <a:srgbClr val="D7CDC5"/>
        </a:lt2>
        <a:accent1>
          <a:srgbClr val="FF9900"/>
        </a:accent1>
        <a:accent2>
          <a:srgbClr val="F3EEA3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DCD893"/>
        </a:accent6>
        <a:hlink>
          <a:srgbClr val="003366"/>
        </a:hlink>
        <a:folHlink>
          <a:srgbClr val="E3F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3366"/>
        </a:dk1>
        <a:lt1>
          <a:srgbClr val="FFFFFF"/>
        </a:lt1>
        <a:dk2>
          <a:srgbClr val="97BFE0"/>
        </a:dk2>
        <a:lt2>
          <a:srgbClr val="D7CDC5"/>
        </a:lt2>
        <a:accent1>
          <a:srgbClr val="FF9900"/>
        </a:accent1>
        <a:accent2>
          <a:srgbClr val="F3EEA3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DCD893"/>
        </a:accent6>
        <a:hlink>
          <a:srgbClr val="003366"/>
        </a:hlink>
        <a:folHlink>
          <a:srgbClr val="DAE8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1814</Words>
  <Application>Microsoft Office PowerPoint</Application>
  <PresentationFormat>On-screen Show (4:3)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Black</vt:lpstr>
      <vt:lpstr>ITC Quay Sans Com Book</vt:lpstr>
      <vt:lpstr>Times New Roman</vt:lpstr>
      <vt:lpstr>Verdana</vt:lpstr>
      <vt:lpstr>Wingdings</vt:lpstr>
      <vt:lpstr>blank</vt:lpstr>
      <vt:lpstr>Error 404: H&amp;M Cover Not Found</vt:lpstr>
      <vt:lpstr>What’s coming up………….</vt:lpstr>
      <vt:lpstr>How big and how near is the risk?</vt:lpstr>
      <vt:lpstr>Consequences of cyber crime </vt:lpstr>
      <vt:lpstr>Cyber crime is a people issue</vt:lpstr>
      <vt:lpstr>Who are the cyber criminals?</vt:lpstr>
      <vt:lpstr>The risk drivers for shipping</vt:lpstr>
      <vt:lpstr>The cascade effect of cyber crime</vt:lpstr>
      <vt:lpstr>Examples of kinetic cyber attacks</vt:lpstr>
      <vt:lpstr>How cyber criminals operate</vt:lpstr>
      <vt:lpstr>What harm could realistically be done?</vt:lpstr>
      <vt:lpstr>Systems currently amenable to automation</vt:lpstr>
      <vt:lpstr>System architecture – near future</vt:lpstr>
      <vt:lpstr>VSAT</vt:lpstr>
      <vt:lpstr>INMARSAT Fleet Broadband</vt:lpstr>
      <vt:lpstr>4G and WiFi</vt:lpstr>
      <vt:lpstr>Effective defences - technical</vt:lpstr>
      <vt:lpstr>Effective defences – people and systems</vt:lpstr>
      <vt:lpstr>Demonstrating due diligence</vt:lpstr>
      <vt:lpstr>Institute Cyber Attack Exclusion Clause CL380 10/11/03</vt:lpstr>
      <vt:lpstr>CL 380</vt:lpstr>
      <vt:lpstr>Wording – CL 380</vt:lpstr>
      <vt:lpstr>Wording – CL 380</vt:lpstr>
      <vt:lpstr>  Analysis  </vt:lpstr>
      <vt:lpstr>Analysis </vt:lpstr>
      <vt:lpstr>Analysis </vt:lpstr>
      <vt:lpstr>Analysis </vt:lpstr>
      <vt:lpstr>Analysis </vt:lpstr>
      <vt:lpstr>Analysis </vt:lpstr>
      <vt:lpstr>Analysis </vt:lpstr>
      <vt:lpstr>Analysis </vt:lpstr>
      <vt:lpstr>Analysis</vt:lpstr>
      <vt:lpstr>Analysis</vt:lpstr>
      <vt:lpstr>Analysis</vt:lpstr>
      <vt:lpstr>The end.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 404: H&amp;M Cover Not Found</dc:title>
  <dc:creator>hire</dc:creator>
  <cp:lastModifiedBy>hire</cp:lastModifiedBy>
  <cp:revision>1</cp:revision>
  <dcterms:modified xsi:type="dcterms:W3CDTF">2015-09-22T14:33:24Z</dcterms:modified>
</cp:coreProperties>
</file>