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4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79C96-C2F1-4F48-B720-D382A5644F64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7FC53-5102-48F3-B3F9-0A9917E85F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701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FC53-5102-48F3-B3F9-0A9917E85F6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266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9C5BB-6F80-4329-9834-D924165F1A35}" type="datetime1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86DB5-3580-477D-99E2-3EC603C022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11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EE1AD-748E-4FAA-9F33-812C19DE3723}" type="datetime1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7663E-23F3-4F73-A25F-CB9D5F3628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78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248D9-CC67-441C-9BFD-B44DFAF98AAF}" type="datetime1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FE7F8-9396-4C78-A7AD-3BE26436B8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11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B6DF0-3FD6-414D-B465-179497B7C143}" type="datetime1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E4876-1010-4067-8F58-A35CF38D15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2865"/>
            <a:ext cx="163068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804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40A7C-0181-497B-A7CE-138B56B02097}" type="datetime1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9C777-ADD2-4D6D-BCBE-0926B1CF5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03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84E2A-6C78-4AD1-8CE7-4D6C33B09388}" type="datetime1">
              <a:rPr lang="en-GB" smtClean="0"/>
              <a:t>21/09/2015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68669-8E08-4E0A-AA33-00A061060A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33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83484-E136-4BB9-AC11-B4828BB65417}" type="datetime1">
              <a:rPr lang="en-GB" smtClean="0"/>
              <a:t>21/09/2015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BEE8E-D200-49A1-BFE0-E0DD0EA532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01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289F0-F40B-4241-B6D2-5C5E3C4A2094}" type="datetime1">
              <a:rPr lang="en-GB" smtClean="0"/>
              <a:t>21/09/2015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1D561-804B-4E79-9C58-601BCA142B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841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5EEC3-DBDF-4A30-BB3C-69DFA3E05427}" type="datetime1">
              <a:rPr lang="en-GB" smtClean="0"/>
              <a:t>21/09/2015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E6B44-4988-464E-817D-9964B1C1F6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972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53AE7-6A44-45F7-8AA2-A6F545ECD7DF}" type="datetime1">
              <a:rPr lang="en-GB" smtClean="0"/>
              <a:t>21/09/2015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8901E-82D9-48E0-AE51-54BFB3B2A2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029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14817-E488-40F7-B524-8F5AAF2FAF28}" type="datetime1">
              <a:rPr lang="en-GB" smtClean="0"/>
              <a:t>21/09/2015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991EA-5CCE-4A3F-AD04-92A3910545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11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A38A79-1B53-4800-893E-A5717C1C0EC1}" type="datetime1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F32D58-4EB0-4740-9363-FEA9AC2990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goIMCC@300dp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What happens next</a:t>
            </a:r>
            <a:endParaRPr lang="en-GB" altLang="en-US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i="1" dirty="0" smtClean="0"/>
              <a:t>An educational comedy in one act</a:t>
            </a:r>
            <a:endParaRPr lang="en-GB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D86DB5-3580-477D-99E2-3EC603C0229C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Hull insurer recovery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USD 552,500 – being 50% of their USD 1,005,000 original </a:t>
            </a:r>
            <a:r>
              <a:rPr lang="en-GB" dirty="0" err="1" smtClean="0"/>
              <a:t>payout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So what happens to the other USD 300,000 </a:t>
            </a:r>
            <a:r>
              <a:rPr lang="en-GB" dirty="0" err="1" smtClean="0"/>
              <a:t>ish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671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recoveries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Shipowners USD 10,000 (50% bottom painting)</a:t>
            </a:r>
          </a:p>
          <a:p>
            <a:r>
              <a:rPr lang="en-GB" dirty="0" smtClean="0"/>
              <a:t>Cargo USD 62,500 (50% of their GA)</a:t>
            </a:r>
          </a:p>
          <a:p>
            <a:r>
              <a:rPr lang="en-GB" dirty="0" smtClean="0"/>
              <a:t>LOH insurers USD 96,000 (50% of their </a:t>
            </a:r>
            <a:r>
              <a:rPr lang="en-GB" dirty="0" err="1" smtClean="0"/>
              <a:t>payout</a:t>
            </a:r>
            <a:r>
              <a:rPr lang="en-GB" dirty="0" smtClean="0"/>
              <a:t>)</a:t>
            </a:r>
          </a:p>
          <a:p>
            <a:r>
              <a:rPr lang="en-GB" dirty="0" smtClean="0"/>
              <a:t>Shipowners USD 129,000 (50% of the difference between LOH sum insured and actual hire)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70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A’s costs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US$80,000 – lawyer’s charges.</a:t>
            </a:r>
          </a:p>
          <a:p>
            <a:pPr marL="0" indent="0">
              <a:buNone/>
            </a:pPr>
            <a:r>
              <a:rPr lang="en-GB" dirty="0"/>
              <a:t>US$15,000 – survey fees (</a:t>
            </a:r>
            <a:r>
              <a:rPr lang="en-GB" dirty="0" err="1"/>
              <a:t>wp</a:t>
            </a:r>
            <a:r>
              <a:rPr lang="en-GB" dirty="0"/>
              <a:t> survey of vessel B).</a:t>
            </a:r>
          </a:p>
          <a:p>
            <a:pPr marL="0" indent="0">
              <a:buNone/>
            </a:pPr>
            <a:r>
              <a:rPr lang="en-GB" u="sng" dirty="0"/>
              <a:t>US$5,000</a:t>
            </a:r>
            <a:r>
              <a:rPr lang="en-GB" dirty="0"/>
              <a:t> – Club correspondents charges.</a:t>
            </a:r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r>
              <a:rPr lang="en-GB" b="1" u="sng" dirty="0" smtClean="0"/>
              <a:t>US$100,000 </a:t>
            </a:r>
            <a:r>
              <a:rPr lang="en-GB" b="1" u="sng" dirty="0"/>
              <a:t>– in total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631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Categories for allocation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General </a:t>
            </a:r>
            <a:r>
              <a:rPr lang="en-GB" dirty="0"/>
              <a:t>costs/testing or ascertaining liability.</a:t>
            </a:r>
          </a:p>
          <a:p>
            <a:r>
              <a:rPr lang="en-GB" dirty="0" smtClean="0"/>
              <a:t>Recovery</a:t>
            </a:r>
            <a:r>
              <a:rPr lang="en-GB" dirty="0"/>
              <a:t>.</a:t>
            </a:r>
          </a:p>
          <a:p>
            <a:r>
              <a:rPr lang="en-GB" dirty="0" smtClean="0"/>
              <a:t>Defence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247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split of the lawyers’ costs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Total cost USD 80,000</a:t>
            </a:r>
          </a:p>
          <a:p>
            <a:pPr marL="0" indent="0">
              <a:buNone/>
            </a:pPr>
            <a:r>
              <a:rPr lang="en-GB" dirty="0" smtClean="0"/>
              <a:t>Split</a:t>
            </a:r>
            <a:endParaRPr lang="en-GB" dirty="0"/>
          </a:p>
          <a:p>
            <a:r>
              <a:rPr lang="en-GB" dirty="0"/>
              <a:t>US$50,000 – testing liability </a:t>
            </a:r>
          </a:p>
          <a:p>
            <a:r>
              <a:rPr lang="en-GB" dirty="0"/>
              <a:t>US$15,000 – recovery</a:t>
            </a:r>
          </a:p>
          <a:p>
            <a:r>
              <a:rPr lang="en-GB" dirty="0"/>
              <a:t>US$15,000 - defence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139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Testing liability split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Agreed claim of A = </a:t>
            </a:r>
            <a:r>
              <a:rPr lang="en-GB" u="sng" dirty="0"/>
              <a:t>US$1,700,000</a:t>
            </a:r>
            <a:r>
              <a:rPr lang="en-GB" dirty="0"/>
              <a:t> - </a:t>
            </a:r>
            <a:r>
              <a:rPr lang="en-GB" dirty="0" err="1"/>
              <a:t>ppn</a:t>
            </a:r>
            <a:r>
              <a:rPr lang="en-GB" dirty="0"/>
              <a:t> of TL costs = </a:t>
            </a:r>
            <a:r>
              <a:rPr lang="en-GB" u="sng" dirty="0"/>
              <a:t>$</a:t>
            </a:r>
            <a:r>
              <a:rPr lang="en-GB" u="sng" dirty="0" smtClean="0"/>
              <a:t>39,906</a:t>
            </a:r>
          </a:p>
          <a:p>
            <a:pPr lvl="1"/>
            <a:r>
              <a:rPr lang="en-GB" u="sng" dirty="0" smtClean="0"/>
              <a:t>Add to recovery costs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Agreed claim of B = </a:t>
            </a:r>
            <a:r>
              <a:rPr lang="en-GB" u="sng" dirty="0"/>
              <a:t>US$430,000</a:t>
            </a:r>
            <a:r>
              <a:rPr lang="en-GB" dirty="0"/>
              <a:t> – </a:t>
            </a:r>
            <a:r>
              <a:rPr lang="en-GB" dirty="0" err="1"/>
              <a:t>ppn</a:t>
            </a:r>
            <a:r>
              <a:rPr lang="en-GB" dirty="0"/>
              <a:t> of TL costs = </a:t>
            </a:r>
            <a:r>
              <a:rPr lang="en-GB" u="sng" dirty="0"/>
              <a:t>$</a:t>
            </a:r>
            <a:r>
              <a:rPr lang="en-GB" u="sng" dirty="0" smtClean="0"/>
              <a:t>10,094</a:t>
            </a:r>
          </a:p>
          <a:p>
            <a:pPr lvl="1"/>
            <a:r>
              <a:rPr lang="en-GB" u="sng" dirty="0" smtClean="0"/>
              <a:t>Add to defence costs</a:t>
            </a:r>
          </a:p>
          <a:p>
            <a:endParaRPr lang="en-GB" u="sng" dirty="0"/>
          </a:p>
          <a:p>
            <a:r>
              <a:rPr lang="en-GB" u="sng" dirty="0" smtClean="0"/>
              <a:t>Total USD 50,000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002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Lawyers costs splits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Recovery = $</a:t>
            </a:r>
            <a:r>
              <a:rPr lang="en-GB" dirty="0" smtClean="0"/>
              <a:t>54,906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Defence =   </a:t>
            </a:r>
            <a:r>
              <a:rPr lang="en-GB" u="sng" dirty="0"/>
              <a:t>$</a:t>
            </a:r>
            <a:r>
              <a:rPr lang="en-GB" u="sng" dirty="0" smtClean="0"/>
              <a:t>25,094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</a:t>
            </a:r>
            <a:r>
              <a:rPr lang="en-GB" u="sng" dirty="0"/>
              <a:t>$80,000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8049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Paul as a schoolboy!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1720" y="1397040"/>
            <a:ext cx="5163800" cy="523014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883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488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Ships involved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Ship A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Ship B 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/>
              <a:t>Bulk carrier</a:t>
            </a:r>
          </a:p>
          <a:p>
            <a:r>
              <a:rPr lang="en-GB" dirty="0"/>
              <a:t>ITC 1/10/83 with ¾ RDC</a:t>
            </a:r>
          </a:p>
          <a:p>
            <a:r>
              <a:rPr lang="en-GB" dirty="0"/>
              <a:t>Deductible USD 100,000</a:t>
            </a:r>
          </a:p>
          <a:p>
            <a:r>
              <a:rPr lang="en-GB" dirty="0"/>
              <a:t>GA Absorption of USD 150,000</a:t>
            </a:r>
          </a:p>
          <a:p>
            <a:r>
              <a:rPr lang="en-GB" dirty="0"/>
              <a:t>International Group P &amp; I entry</a:t>
            </a:r>
          </a:p>
          <a:p>
            <a:r>
              <a:rPr lang="en-GB" dirty="0" smtClean="0"/>
              <a:t>No LOH insurance</a:t>
            </a:r>
            <a:endParaRPr lang="en-GB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Bulk carrier</a:t>
            </a:r>
          </a:p>
          <a:p>
            <a:r>
              <a:rPr lang="en-GB" dirty="0" smtClean="0"/>
              <a:t>ITC 1/10/83 with ¾ RDC</a:t>
            </a:r>
          </a:p>
          <a:p>
            <a:r>
              <a:rPr lang="en-GB" dirty="0" smtClean="0"/>
              <a:t>Deductible USD 100,000</a:t>
            </a:r>
          </a:p>
          <a:p>
            <a:r>
              <a:rPr lang="en-GB" dirty="0" smtClean="0"/>
              <a:t>GA Absorption of USD 150,000</a:t>
            </a:r>
          </a:p>
          <a:p>
            <a:r>
              <a:rPr lang="en-GB" dirty="0" smtClean="0"/>
              <a:t>International Group P &amp; I entry</a:t>
            </a:r>
          </a:p>
          <a:p>
            <a:r>
              <a:rPr lang="en-GB" dirty="0" smtClean="0"/>
              <a:t>LOH (Nordic Plan) USD 12,000/day</a:t>
            </a:r>
          </a:p>
          <a:p>
            <a:pPr lvl="1"/>
            <a:r>
              <a:rPr lang="en-GB" dirty="0" smtClean="0"/>
              <a:t>Excess 14 days</a:t>
            </a:r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98644"/>
            <a:ext cx="1630680" cy="5791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BEE8E-D200-49A1-BFE0-E0DD0EA532E7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393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Vessel A  - losses suffered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Physical damage totalling USD 1M </a:t>
            </a:r>
          </a:p>
          <a:p>
            <a:pPr lvl="0"/>
            <a:r>
              <a:rPr lang="en-GB" dirty="0"/>
              <a:t>GA USD250,000 (50% ship, 50% cargo)</a:t>
            </a:r>
          </a:p>
          <a:p>
            <a:pPr lvl="0"/>
            <a:r>
              <a:rPr lang="en-GB" dirty="0"/>
              <a:t>USD 450,000 in loss of use (30 days @ USD15,000)</a:t>
            </a:r>
          </a:p>
          <a:p>
            <a:pPr lvl="0"/>
            <a:r>
              <a:rPr lang="en-GB" dirty="0"/>
              <a:t>Total overall losses for Vessel A – </a:t>
            </a:r>
            <a:r>
              <a:rPr lang="en-GB" b="1" dirty="0"/>
              <a:t>USD 1.7M</a:t>
            </a:r>
            <a:endParaRPr lang="en-GB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49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Vessel B  - losses suffered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Temporary repairs allowable in this case as GA expense and costing USD 60,000</a:t>
            </a:r>
          </a:p>
          <a:p>
            <a:pPr lvl="0"/>
            <a:r>
              <a:rPr lang="en-GB" dirty="0"/>
              <a:t>Additional GA expenses of USD 40,000 (of which ship’s share is 60%)</a:t>
            </a:r>
          </a:p>
          <a:p>
            <a:pPr lvl="0"/>
            <a:r>
              <a:rPr lang="en-GB" dirty="0"/>
              <a:t>Loss of use USD 80,000 (8 days @USD10,000)</a:t>
            </a:r>
          </a:p>
          <a:p>
            <a:pPr lvl="0"/>
            <a:r>
              <a:rPr lang="en-GB" dirty="0"/>
              <a:t>Permanent repairs done at next routine </a:t>
            </a:r>
            <a:r>
              <a:rPr lang="en-GB" dirty="0" err="1"/>
              <a:t>drydocking</a:t>
            </a:r>
            <a:r>
              <a:rPr lang="en-GB" dirty="0"/>
              <a:t>  USD 250,000</a:t>
            </a:r>
          </a:p>
          <a:p>
            <a:pPr lvl="0"/>
            <a:r>
              <a:rPr lang="en-GB" dirty="0"/>
              <a:t>Total overall losses  </a:t>
            </a:r>
            <a:r>
              <a:rPr lang="en-GB" b="1" dirty="0"/>
              <a:t>USD 430,000</a:t>
            </a:r>
            <a:endParaRPr lang="en-GB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604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Vessel A position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001419"/>
          </a:xfrm>
        </p:spPr>
        <p:txBody>
          <a:bodyPr/>
          <a:lstStyle/>
          <a:p>
            <a:r>
              <a:rPr lang="en-GB" sz="2800" b="1" u="sng" dirty="0"/>
              <a:t>Hull policy</a:t>
            </a:r>
            <a:endParaRPr lang="en-GB" sz="2800" dirty="0"/>
          </a:p>
          <a:p>
            <a:r>
              <a:rPr lang="en-GB" sz="2800" dirty="0"/>
              <a:t>Physical loss of USD 1M is not all recoverable as part is unrecoverable bottom painting – but USD 980,000 is</a:t>
            </a:r>
          </a:p>
          <a:p>
            <a:r>
              <a:rPr lang="en-GB" sz="2800" dirty="0"/>
              <a:t>Vessel pays USD 125,000 for their 50% share of GA</a:t>
            </a:r>
          </a:p>
          <a:p>
            <a:r>
              <a:rPr lang="en-GB" sz="2800" dirty="0"/>
              <a:t>Total claims USD 1,105,000 less deductible of USD 100,000 – </a:t>
            </a:r>
            <a:r>
              <a:rPr lang="en-GB" sz="2800" b="1" dirty="0"/>
              <a:t>net claim USD 1,005,000</a:t>
            </a:r>
            <a:endParaRPr lang="en-GB" sz="2800" dirty="0"/>
          </a:p>
          <a:p>
            <a:r>
              <a:rPr lang="en-GB" sz="2800" b="1" u="sng" dirty="0"/>
              <a:t>Cargo -</a:t>
            </a:r>
            <a:r>
              <a:rPr lang="en-GB" sz="2800" b="1" dirty="0"/>
              <a:t> USD 125,000</a:t>
            </a:r>
            <a:r>
              <a:rPr lang="en-GB" sz="2800" dirty="0"/>
              <a:t> as their share of GA</a:t>
            </a:r>
          </a:p>
          <a:p>
            <a:r>
              <a:rPr lang="en-GB" sz="2800" b="1" u="sng" dirty="0"/>
              <a:t>LOH policy</a:t>
            </a:r>
            <a:r>
              <a:rPr lang="en-GB" sz="2800" b="1" dirty="0"/>
              <a:t> </a:t>
            </a:r>
            <a:r>
              <a:rPr lang="en-GB" sz="2800" dirty="0"/>
              <a:t>– 30 days less excess of 14 days </a:t>
            </a:r>
            <a:r>
              <a:rPr lang="en-GB" sz="2800" b="1" dirty="0"/>
              <a:t>= USD </a:t>
            </a:r>
            <a:r>
              <a:rPr lang="en-GB" sz="2800" b="1" dirty="0" smtClean="0"/>
              <a:t>192,000  (16 days x USD 12K/day)</a:t>
            </a:r>
            <a:endParaRPr lang="en-GB" sz="2800" dirty="0"/>
          </a:p>
          <a:p>
            <a:r>
              <a:rPr lang="en-GB" sz="2800" b="1" dirty="0"/>
              <a:t>USD1,322,000 - total</a:t>
            </a:r>
            <a:endParaRPr lang="en-GB" sz="28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07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Vessel A shortfall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USD 100,000 H &amp; M deductible</a:t>
            </a:r>
          </a:p>
          <a:p>
            <a:r>
              <a:rPr lang="en-GB" dirty="0"/>
              <a:t>USD 20,000  - amount not paid by H &amp; M</a:t>
            </a:r>
          </a:p>
          <a:p>
            <a:r>
              <a:rPr lang="en-GB" dirty="0"/>
              <a:t>USD 90,000 shortfall in LOH </a:t>
            </a:r>
            <a:r>
              <a:rPr lang="en-GB" dirty="0" err="1"/>
              <a:t>payout</a:t>
            </a:r>
            <a:r>
              <a:rPr lang="en-GB" dirty="0"/>
              <a:t> (cover USD 12K/day but hire USD 15K/day)</a:t>
            </a:r>
          </a:p>
          <a:p>
            <a:r>
              <a:rPr lang="en-GB" dirty="0"/>
              <a:t>USD 168,000 – excess period under LOH</a:t>
            </a:r>
          </a:p>
          <a:p>
            <a:r>
              <a:rPr lang="en-GB" b="1" dirty="0"/>
              <a:t>USD 378,000 – total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574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Single liability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437112"/>
            <a:ext cx="1665594" cy="1257003"/>
          </a:xfr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6216" y="4365104"/>
            <a:ext cx="1665594" cy="1257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2211385" y="1489641"/>
            <a:ext cx="4968552" cy="1224136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Ship A pays ship B USD 215,000</a:t>
            </a:r>
            <a:endParaRPr lang="en-GB" dirty="0"/>
          </a:p>
        </p:txBody>
      </p:sp>
      <p:sp>
        <p:nvSpPr>
          <p:cNvPr id="8" name="Left Arrow 7"/>
          <p:cNvSpPr/>
          <p:nvPr/>
        </p:nvSpPr>
        <p:spPr>
          <a:xfrm>
            <a:off x="2164437" y="2713777"/>
            <a:ext cx="4855835" cy="1224146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Ship B pays ship A USD 850,000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259632" y="594928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Ship A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7020272" y="594045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Ship B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203848" y="4365104"/>
            <a:ext cx="28083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Net payment is USD 635,000 from Ship B to Ship A</a:t>
            </a:r>
            <a:endParaRPr lang="en-GB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897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Vessel A position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001419"/>
          </a:xfrm>
        </p:spPr>
        <p:txBody>
          <a:bodyPr/>
          <a:lstStyle/>
          <a:p>
            <a:r>
              <a:rPr lang="en-GB" sz="2800" b="1" u="sng" dirty="0"/>
              <a:t>Hull policy</a:t>
            </a:r>
            <a:endParaRPr lang="en-GB" sz="2800" dirty="0"/>
          </a:p>
          <a:p>
            <a:r>
              <a:rPr lang="en-GB" sz="2800" dirty="0"/>
              <a:t>Physical loss of USD 1M is not all recoverable as part is unrecoverable bottom painting – but USD 980,000 is</a:t>
            </a:r>
          </a:p>
          <a:p>
            <a:r>
              <a:rPr lang="en-GB" sz="2800" dirty="0"/>
              <a:t>Vessel pays USD 125,000 for their 50% share of GA</a:t>
            </a:r>
          </a:p>
          <a:p>
            <a:r>
              <a:rPr lang="en-GB" sz="2800" dirty="0"/>
              <a:t>Total claims USD 1,105,000 less deductible of USD 100,000 – </a:t>
            </a:r>
            <a:r>
              <a:rPr lang="en-GB" sz="2800" b="1" dirty="0"/>
              <a:t>net claim USD 1,005,000</a:t>
            </a:r>
            <a:endParaRPr lang="en-GB" sz="2800" dirty="0"/>
          </a:p>
          <a:p>
            <a:r>
              <a:rPr lang="en-GB" sz="2800" b="1" u="sng" dirty="0"/>
              <a:t>Cargo -</a:t>
            </a:r>
            <a:r>
              <a:rPr lang="en-GB" sz="2800" b="1" dirty="0"/>
              <a:t> USD 125,000</a:t>
            </a:r>
            <a:r>
              <a:rPr lang="en-GB" sz="2800" dirty="0"/>
              <a:t> as their share of GA</a:t>
            </a:r>
          </a:p>
          <a:p>
            <a:r>
              <a:rPr lang="en-GB" sz="2800" b="1" u="sng" dirty="0"/>
              <a:t>LOH policy</a:t>
            </a:r>
            <a:r>
              <a:rPr lang="en-GB" sz="2800" b="1" dirty="0"/>
              <a:t> </a:t>
            </a:r>
            <a:r>
              <a:rPr lang="en-GB" sz="2800" dirty="0"/>
              <a:t>– 30 days less excess of 14 days </a:t>
            </a:r>
            <a:r>
              <a:rPr lang="en-GB" sz="2800" b="1" dirty="0"/>
              <a:t>= USD 192,000</a:t>
            </a:r>
            <a:endParaRPr lang="en-GB" sz="2800" dirty="0"/>
          </a:p>
          <a:p>
            <a:r>
              <a:rPr lang="en-GB" sz="2800" b="1" dirty="0"/>
              <a:t>USD1,322,000 - total</a:t>
            </a:r>
            <a:endParaRPr lang="en-GB" sz="28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540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Vessel A shortfall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USD 100,000 H &amp; M deductible</a:t>
            </a:r>
          </a:p>
          <a:p>
            <a:r>
              <a:rPr lang="en-GB" dirty="0"/>
              <a:t>USD 20,000  - amount not paid by H &amp; M</a:t>
            </a:r>
          </a:p>
          <a:p>
            <a:r>
              <a:rPr lang="en-GB" dirty="0"/>
              <a:t>USD 90,000 shortfall in LOH </a:t>
            </a:r>
            <a:r>
              <a:rPr lang="en-GB" dirty="0" err="1"/>
              <a:t>payout</a:t>
            </a:r>
            <a:r>
              <a:rPr lang="en-GB" dirty="0"/>
              <a:t> (cover USD 12K/day but hire USD 15K/day)</a:t>
            </a:r>
          </a:p>
          <a:p>
            <a:r>
              <a:rPr lang="en-GB" dirty="0"/>
              <a:t>USD 168,000 – excess period under LOH</a:t>
            </a:r>
          </a:p>
          <a:p>
            <a:r>
              <a:rPr lang="en-GB" b="1" dirty="0"/>
              <a:t>USD 378,000 – total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E4876-1010-4067-8F58-A35CF38D15D1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001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667</Words>
  <Application>Microsoft Office PowerPoint</Application>
  <PresentationFormat>On-screen Show (4:3)</PresentationFormat>
  <Paragraphs>123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What happens next</vt:lpstr>
      <vt:lpstr>Ships involved</vt:lpstr>
      <vt:lpstr>Vessel A  - losses suffered</vt:lpstr>
      <vt:lpstr>Vessel B  - losses suffered</vt:lpstr>
      <vt:lpstr>Vessel A position</vt:lpstr>
      <vt:lpstr>Vessel A shortfall</vt:lpstr>
      <vt:lpstr>Single liability</vt:lpstr>
      <vt:lpstr>Vessel A position</vt:lpstr>
      <vt:lpstr>Vessel A shortfall</vt:lpstr>
      <vt:lpstr>Hull insurer recovery</vt:lpstr>
      <vt:lpstr>Other recoveries</vt:lpstr>
      <vt:lpstr>A’s costs</vt:lpstr>
      <vt:lpstr>Categories for allocation</vt:lpstr>
      <vt:lpstr>Example split of the lawyers’ costs</vt:lpstr>
      <vt:lpstr>Testing liability split</vt:lpstr>
      <vt:lpstr>Lawyers costs splits</vt:lpstr>
      <vt:lpstr>Paul as a schoolboy!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Additional Perils</dc:title>
  <dc:creator>Charlotte Warr</dc:creator>
  <cp:lastModifiedBy>Charlotte Warr</cp:lastModifiedBy>
  <cp:revision>20</cp:revision>
  <dcterms:created xsi:type="dcterms:W3CDTF">2011-09-16T02:30:20Z</dcterms:created>
  <dcterms:modified xsi:type="dcterms:W3CDTF">2015-09-21T17:59:52Z</dcterms:modified>
</cp:coreProperties>
</file>