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2" r:id="rId2"/>
    <p:sldId id="257" r:id="rId3"/>
    <p:sldId id="258" r:id="rId4"/>
    <p:sldId id="273" r:id="rId5"/>
    <p:sldId id="274" r:id="rId6"/>
    <p:sldId id="275" r:id="rId7"/>
    <p:sldId id="285" r:id="rId8"/>
    <p:sldId id="259" r:id="rId9"/>
    <p:sldId id="260" r:id="rId10"/>
    <p:sldId id="261" r:id="rId11"/>
    <p:sldId id="262" r:id="rId12"/>
    <p:sldId id="268" r:id="rId13"/>
    <p:sldId id="269" r:id="rId14"/>
    <p:sldId id="277" r:id="rId15"/>
    <p:sldId id="278" r:id="rId16"/>
    <p:sldId id="279" r:id="rId17"/>
    <p:sldId id="280" r:id="rId18"/>
    <p:sldId id="281" r:id="rId19"/>
    <p:sldId id="284" r:id="rId20"/>
  </p:sldIdLst>
  <p:sldSz cx="9144000" cy="5143500" type="screen16x9"/>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4" d="100"/>
          <a:sy n="94" d="100"/>
        </p:scale>
        <p:origin x="1022"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9B6855A-0EC5-40B5-8137-D9528D1EB555}" type="datetimeFigureOut">
              <a:rPr lang="en-GB" smtClean="0"/>
              <a:pPr/>
              <a:t>19/09/2015</a:t>
            </a:fld>
            <a:endParaRPr lang="en-GB"/>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5C5FEA7-1CEE-4996-A1B5-65BFE9C677DF}" type="slidenum">
              <a:rPr lang="en-GB" smtClean="0"/>
              <a:pPr/>
              <a:t>‹#›</a:t>
            </a:fld>
            <a:endParaRPr lang="en-GB"/>
          </a:p>
        </p:txBody>
      </p:sp>
    </p:spTree>
    <p:extLst>
      <p:ext uri="{BB962C8B-B14F-4D97-AF65-F5344CB8AC3E}">
        <p14:creationId xmlns:p14="http://schemas.microsoft.com/office/powerpoint/2010/main" val="164846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2148080504"/>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2675407295"/>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538030358"/>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3034382005"/>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678444981"/>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370866232"/>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937607813"/>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356850529"/>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668366265"/>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192586169"/>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6852F8-3B14-415F-8114-EAE87A73A0B0}" type="datetimeFigureOut">
              <a:rPr lang="zh-CN" altLang="en-US" smtClean="0"/>
              <a:pPr/>
              <a:t>2015/9/19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3661916020"/>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6852F8-3B14-415F-8114-EAE87A73A0B0}" type="datetimeFigureOut">
              <a:rPr lang="zh-CN" altLang="en-US" smtClean="0"/>
              <a:pPr/>
              <a:t>2015/9/19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65789A-C3EB-4504-9618-42DE565A2FDA}" type="slidenum">
              <a:rPr lang="zh-CN" altLang="en-US" smtClean="0"/>
              <a:pPr/>
              <a:t>‹#›</a:t>
            </a:fld>
            <a:endParaRPr lang="zh-CN" altLang="en-US"/>
          </a:p>
        </p:txBody>
      </p:sp>
    </p:spTree>
    <p:extLst>
      <p:ext uri="{BB962C8B-B14F-4D97-AF65-F5344CB8AC3E}">
        <p14:creationId xmlns:p14="http://schemas.microsoft.com/office/powerpoint/2010/main" val="3494653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innross.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yatsonlaw.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p:txBody>
          <a:bodyPr>
            <a:normAutofit fontScale="90000"/>
          </a:bodyPr>
          <a:lstStyle/>
          <a:p>
            <a:pPr eaLnBrk="1" hangingPunct="1"/>
            <a:r>
              <a:rPr lang="en-US" altLang="zh-CN" sz="6000" dirty="0" smtClean="0"/>
              <a:t>Playing by the Local Rules</a:t>
            </a:r>
            <a:endParaRPr lang="en-GB" altLang="en-US" sz="6000" dirty="0" smtClean="0"/>
          </a:p>
        </p:txBody>
      </p:sp>
      <p:sp>
        <p:nvSpPr>
          <p:cNvPr id="4" name="Subtitle 3"/>
          <p:cNvSpPr>
            <a:spLocks noGrp="1"/>
          </p:cNvSpPr>
          <p:nvPr>
            <p:ph type="subTitle" idx="1"/>
          </p:nvPr>
        </p:nvSpPr>
        <p:spPr/>
        <p:txBody>
          <a:bodyPr>
            <a:normAutofit/>
          </a:bodyPr>
          <a:lstStyle/>
          <a:p>
            <a:pPr eaLnBrk="1" hangingPunct="1">
              <a:defRPr/>
            </a:pPr>
            <a:r>
              <a:rPr lang="en-GB" altLang="zh-CN" sz="1400" dirty="0" smtClean="0">
                <a:solidFill>
                  <a:schemeClr val="tx1"/>
                </a:solidFill>
                <a:latin typeface="+mj-lt"/>
                <a:ea typeface="+mj-ea"/>
                <a:cs typeface="+mj-cs"/>
              </a:rPr>
              <a:t>Ben Macfarlane    (</a:t>
            </a:r>
            <a:r>
              <a:rPr lang="en-GB" altLang="zh-CN" sz="1400" dirty="0" smtClean="0">
                <a:solidFill>
                  <a:schemeClr val="tx1"/>
                </a:solidFill>
                <a:latin typeface="+mj-lt"/>
                <a:ea typeface="+mj-ea"/>
                <a:cs typeface="+mj-cs"/>
                <a:hlinkClick r:id="rId3"/>
              </a:rPr>
              <a:t>www.finnross.com</a:t>
            </a:r>
            <a:r>
              <a:rPr lang="en-GB" altLang="zh-CN" sz="1400" dirty="0" smtClean="0">
                <a:solidFill>
                  <a:schemeClr val="tx1"/>
                </a:solidFill>
                <a:latin typeface="+mj-lt"/>
                <a:ea typeface="+mj-ea"/>
                <a:cs typeface="+mj-cs"/>
              </a:rPr>
              <a:t>)</a:t>
            </a:r>
          </a:p>
          <a:p>
            <a:pPr eaLnBrk="1" hangingPunct="1">
              <a:defRPr/>
            </a:pPr>
            <a:r>
              <a:rPr lang="en-GB" altLang="zh-CN" sz="1400" dirty="0" smtClean="0">
                <a:solidFill>
                  <a:schemeClr val="tx1"/>
                </a:solidFill>
                <a:latin typeface="+mj-lt"/>
                <a:ea typeface="+mj-ea"/>
                <a:cs typeface="+mj-cs"/>
              </a:rPr>
              <a:t>  </a:t>
            </a:r>
          </a:p>
          <a:p>
            <a:pPr eaLnBrk="1" hangingPunct="1">
              <a:defRPr/>
            </a:pPr>
            <a:r>
              <a:rPr lang="en-GB" altLang="zh-CN" sz="1400" dirty="0" smtClean="0">
                <a:solidFill>
                  <a:schemeClr val="tx1"/>
                </a:solidFill>
                <a:latin typeface="+mj-lt"/>
                <a:ea typeface="+mj-ea"/>
                <a:cs typeface="+mj-cs"/>
              </a:rPr>
              <a:t>Clark Zhou (</a:t>
            </a:r>
            <a:r>
              <a:rPr lang="en-GB" altLang="zh-CN" sz="1400" dirty="0" smtClean="0">
                <a:solidFill>
                  <a:schemeClr val="tx1"/>
                </a:solidFill>
                <a:latin typeface="+mj-lt"/>
                <a:ea typeface="+mj-ea"/>
                <a:cs typeface="+mj-cs"/>
                <a:hlinkClick r:id="rId4"/>
              </a:rPr>
              <a:t>www.yatsonlaw.com</a:t>
            </a:r>
            <a:r>
              <a:rPr lang="en-GB" altLang="zh-CN" sz="1400" dirty="0" smtClean="0">
                <a:solidFill>
                  <a:schemeClr val="tx1"/>
                </a:solidFill>
                <a:latin typeface="+mj-lt"/>
                <a:ea typeface="+mj-ea"/>
                <a:cs typeface="+mj-cs"/>
              </a:rPr>
              <a:t>) </a:t>
            </a:r>
          </a:p>
          <a:p>
            <a:pPr eaLnBrk="1" hangingPunct="1">
              <a:defRPr/>
            </a:pPr>
            <a:endParaRPr lang="en-GB" i="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85786" y="1142990"/>
            <a:ext cx="60722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How do you stop the time limit from running (by issuing or serving the Claim Form)?</a:t>
            </a:r>
            <a:endParaRPr kumimoji="0" lang="en-GB" altLang="zh-CN" sz="1600" b="0"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0" i="0" u="none" strike="noStrike" cap="none" normalizeH="0" baseline="0" dirty="0" smtClean="0">
              <a:ln>
                <a:noFill/>
              </a:ln>
              <a:solidFill>
                <a:srgbClr val="FF000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0" i="0" u="none" strike="noStrike" cap="none" normalizeH="0" baseline="0" dirty="0" smtClean="0">
              <a:ln>
                <a:noFill/>
              </a:ln>
              <a:solidFill>
                <a:schemeClr val="tx1"/>
              </a:solidFill>
              <a:effectLst/>
              <a:ea typeface="仿宋"/>
              <a:cs typeface="宋体" pitchFamily="2" charset="-122"/>
            </a:endParaRPr>
          </a:p>
        </p:txBody>
      </p:sp>
      <p:sp>
        <p:nvSpPr>
          <p:cNvPr id="20" name="矩形 19"/>
          <p:cNvSpPr/>
          <p:nvPr/>
        </p:nvSpPr>
        <p:spPr>
          <a:xfrm>
            <a:off x="956742" y="215876"/>
            <a:ext cx="1606530"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Questions</a:t>
            </a:r>
            <a:endParaRPr lang="zh-CN" altLang="zh-CN" sz="1400" dirty="0">
              <a:latin typeface="Arial Black"/>
              <a:ea typeface="仿宋"/>
            </a:endParaRPr>
          </a:p>
        </p:txBody>
      </p:sp>
      <p:sp>
        <p:nvSpPr>
          <p:cNvPr id="21" name="椭圆 20"/>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2" name="等腰三角形 21"/>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3" name="矩形 22"/>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4" name="矩形 23"/>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803166"/>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00100" y="1142990"/>
            <a:ext cx="571504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How is the limitation of liability (Ship’s</a:t>
            </a:r>
            <a:r>
              <a:rPr kumimoji="0" lang="en-GB" altLang="zh-CN" sz="1600" b="1" i="0" u="none" strike="noStrike" cap="none" normalizeH="0" dirty="0" smtClean="0">
                <a:ln>
                  <a:noFill/>
                </a:ln>
                <a:solidFill>
                  <a:srgbClr val="000000"/>
                </a:solidFill>
                <a:effectLst/>
                <a:ea typeface="仿宋"/>
                <a:cs typeface="Times New Roman" pitchFamily="18" charset="0"/>
              </a:rPr>
              <a:t> </a:t>
            </a:r>
            <a:r>
              <a:rPr kumimoji="0" lang="en-GB" altLang="zh-CN" sz="1600" b="1" i="0" u="none" strike="noStrike" cap="none" normalizeH="0" baseline="0" dirty="0" smtClean="0">
                <a:ln>
                  <a:noFill/>
                </a:ln>
                <a:solidFill>
                  <a:srgbClr val="000000"/>
                </a:solidFill>
                <a:effectLst/>
                <a:ea typeface="仿宋"/>
                <a:cs typeface="Times New Roman" pitchFamily="18" charset="0"/>
              </a:rPr>
              <a:t>Limitation) calculated both under English and Chinese law?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 </a:t>
            </a:r>
            <a:endParaRPr kumimoji="0" lang="en-GB" altLang="zh-CN" sz="1600" b="0"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rgbClr val="FF0000"/>
                </a:solidFill>
                <a:effectLst/>
                <a:ea typeface="仿宋"/>
                <a:cs typeface="Times New Roman" pitchFamily="18" charset="0"/>
              </a:rPr>
              <a:t>China:</a:t>
            </a:r>
            <a:r>
              <a:rPr kumimoji="0" lang="en-GB" altLang="zh-CN" sz="1600" b="0" i="0" u="none" strike="noStrike" cap="none" normalizeH="0" dirty="0" smtClean="0">
                <a:ln>
                  <a:noFill/>
                </a:ln>
                <a:solidFill>
                  <a:srgbClr val="FF0000"/>
                </a:solidFill>
                <a:effectLst/>
                <a:ea typeface="仿宋"/>
                <a:cs typeface="Times New Roman" pitchFamily="18" charset="0"/>
              </a:rPr>
              <a:t>              </a:t>
            </a:r>
            <a:r>
              <a:rPr kumimoji="0" lang="en-GB" altLang="zh-CN" sz="1600" b="0" i="0" u="none" strike="noStrike" cap="none" normalizeH="0" baseline="0" dirty="0" smtClean="0">
                <a:ln>
                  <a:noFill/>
                </a:ln>
                <a:solidFill>
                  <a:srgbClr val="FF0000"/>
                </a:solidFill>
                <a:effectLst/>
                <a:ea typeface="仿宋"/>
                <a:cs typeface="Times New Roman" pitchFamily="18" charset="0"/>
              </a:rPr>
              <a:t>167,000 SDR (300</a:t>
            </a:r>
            <a:r>
              <a:rPr kumimoji="0" lang="en-GB" altLang="zh-CN" sz="1600" b="0" i="0" u="none" strike="noStrike" cap="none" normalizeH="0" dirty="0" smtClean="0">
                <a:ln>
                  <a:noFill/>
                </a:ln>
                <a:solidFill>
                  <a:srgbClr val="FF0000"/>
                </a:solidFill>
                <a:effectLst/>
                <a:ea typeface="仿宋"/>
                <a:cs typeface="Times New Roman" pitchFamily="18" charset="0"/>
              </a:rPr>
              <a:t> to 500T)</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dirty="0">
                <a:solidFill>
                  <a:srgbClr val="FF0000"/>
                </a:solidFill>
                <a:ea typeface="仿宋"/>
                <a:cs typeface="Times New Roman" pitchFamily="18" charset="0"/>
              </a:rPr>
              <a:t> </a:t>
            </a:r>
            <a:r>
              <a:rPr lang="en-GB" altLang="zh-CN" sz="1600" dirty="0" smtClean="0">
                <a:solidFill>
                  <a:srgbClr val="FF0000"/>
                </a:solidFill>
                <a:ea typeface="仿宋"/>
                <a:cs typeface="Times New Roman" pitchFamily="18" charset="0"/>
              </a:rPr>
              <a:t>                        167 SDR (501 to 30k T)</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dirty="0">
                <a:solidFill>
                  <a:srgbClr val="FF0000"/>
                </a:solidFill>
                <a:ea typeface="仿宋"/>
                <a:cs typeface="Times New Roman" pitchFamily="18" charset="0"/>
              </a:rPr>
              <a:t> </a:t>
            </a:r>
            <a:r>
              <a:rPr lang="en-GB" altLang="zh-CN" sz="1600" dirty="0" smtClean="0">
                <a:solidFill>
                  <a:srgbClr val="FF0000"/>
                </a:solidFill>
                <a:ea typeface="仿宋"/>
                <a:cs typeface="Times New Roman" pitchFamily="18" charset="0"/>
              </a:rPr>
              <a:t>                        </a:t>
            </a:r>
            <a:r>
              <a:rPr kumimoji="0" lang="en-GB" altLang="zh-CN" sz="1600" b="0" i="0" u="none" strike="noStrike" cap="none" normalizeH="0" baseline="0" dirty="0" smtClean="0">
                <a:ln>
                  <a:noFill/>
                </a:ln>
                <a:solidFill>
                  <a:srgbClr val="FF0000"/>
                </a:solidFill>
                <a:effectLst/>
                <a:ea typeface="仿宋"/>
                <a:cs typeface="Times New Roman" pitchFamily="18" charset="0"/>
              </a:rPr>
              <a:t>125</a:t>
            </a:r>
            <a:r>
              <a:rPr kumimoji="0" lang="en-GB" altLang="zh-CN" sz="1600" b="0" i="0" u="none" strike="noStrike" cap="none" normalizeH="0" dirty="0" smtClean="0">
                <a:ln>
                  <a:noFill/>
                </a:ln>
                <a:solidFill>
                  <a:srgbClr val="FF0000"/>
                </a:solidFill>
                <a:effectLst/>
                <a:ea typeface="仿宋"/>
                <a:cs typeface="Times New Roman" pitchFamily="18" charset="0"/>
              </a:rPr>
              <a:t> SDR (30,001 to 70k T)</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dirty="0" smtClean="0">
                <a:solidFill>
                  <a:srgbClr val="0070C0"/>
                </a:solidFill>
                <a:ea typeface="仿宋"/>
                <a:cs typeface="Times New Roman" pitchFamily="18" charset="0"/>
              </a:rPr>
              <a:t>	      </a:t>
            </a:r>
            <a:r>
              <a:rPr lang="en-GB" altLang="zh-CN" sz="1600" dirty="0" smtClean="0">
                <a:solidFill>
                  <a:srgbClr val="FF0000"/>
                </a:solidFill>
                <a:ea typeface="仿宋"/>
                <a:cs typeface="Times New Roman" pitchFamily="18" charset="0"/>
              </a:rPr>
              <a:t>83 SDR  (70,001 T Up)</a:t>
            </a:r>
            <a:endParaRPr lang="en-GB" altLang="zh-CN" sz="1600" dirty="0" smtClean="0">
              <a:solidFill>
                <a:srgbClr val="0070C0"/>
              </a:solidFill>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rgbClr val="0070C0"/>
                </a:solidFill>
                <a:effectLst/>
                <a:ea typeface="仿宋"/>
                <a:cs typeface="Times New Roman" pitchFamily="18" charset="0"/>
              </a:rPr>
              <a:t>England: 	      Post</a:t>
            </a:r>
            <a:r>
              <a:rPr kumimoji="0" lang="en-GB" altLang="zh-CN" sz="1600" b="0" i="0" u="none" strike="noStrike" cap="none" normalizeH="0" dirty="0" smtClean="0">
                <a:ln>
                  <a:noFill/>
                </a:ln>
                <a:solidFill>
                  <a:srgbClr val="0070C0"/>
                </a:solidFill>
                <a:effectLst/>
                <a:ea typeface="仿宋"/>
                <a:cs typeface="Times New Roman" pitchFamily="18" charset="0"/>
              </a:rPr>
              <a:t> 8.06.2015</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dirty="0" smtClean="0">
                <a:solidFill>
                  <a:srgbClr val="0070C0"/>
                </a:solidFill>
                <a:ea typeface="仿宋"/>
                <a:cs typeface="Times New Roman" pitchFamily="18" charset="0"/>
              </a:rPr>
              <a:t>                         </a:t>
            </a:r>
            <a:r>
              <a:rPr lang="en-GB" altLang="zh-CN" sz="1600" baseline="0" dirty="0" smtClean="0">
                <a:solidFill>
                  <a:srgbClr val="0070C0"/>
                </a:solidFill>
                <a:ea typeface="仿宋"/>
                <a:cs typeface="Times New Roman" pitchFamily="18" charset="0"/>
              </a:rPr>
              <a:t>1,510,000 SDR (up to 2k T)</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dirty="0">
                <a:solidFill>
                  <a:srgbClr val="0070C0"/>
                </a:solidFill>
                <a:ea typeface="仿宋"/>
                <a:cs typeface="Times New Roman" pitchFamily="18" charset="0"/>
              </a:rPr>
              <a:t>	 </a:t>
            </a:r>
            <a:r>
              <a:rPr lang="en-GB" altLang="zh-CN" sz="1600" dirty="0" smtClean="0">
                <a:solidFill>
                  <a:srgbClr val="0070C0"/>
                </a:solidFill>
                <a:ea typeface="仿宋"/>
                <a:cs typeface="Times New Roman" pitchFamily="18" charset="0"/>
              </a:rPr>
              <a:t>     604 SDR (2001 to 30k  T)</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aseline="0" dirty="0">
                <a:solidFill>
                  <a:srgbClr val="0070C0"/>
                </a:solidFill>
                <a:ea typeface="仿宋"/>
                <a:cs typeface="Times New Roman" pitchFamily="18" charset="0"/>
              </a:rPr>
              <a:t>	</a:t>
            </a:r>
            <a:r>
              <a:rPr lang="en-GB" altLang="zh-CN" sz="1600" dirty="0">
                <a:solidFill>
                  <a:srgbClr val="0070C0"/>
                </a:solidFill>
                <a:ea typeface="仿宋"/>
                <a:cs typeface="Times New Roman" pitchFamily="18" charset="0"/>
              </a:rPr>
              <a:t> </a:t>
            </a:r>
            <a:r>
              <a:rPr lang="en-GB" altLang="zh-CN" sz="1600" dirty="0" smtClean="0">
                <a:solidFill>
                  <a:srgbClr val="0070C0"/>
                </a:solidFill>
                <a:ea typeface="仿宋"/>
                <a:cs typeface="Times New Roman" pitchFamily="18" charset="0"/>
              </a:rPr>
              <a:t>     453 SDR  (30,001 to 70k T)</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aseline="0" dirty="0">
                <a:solidFill>
                  <a:srgbClr val="0070C0"/>
                </a:solidFill>
                <a:ea typeface="仿宋"/>
                <a:cs typeface="Times New Roman" pitchFamily="18" charset="0"/>
              </a:rPr>
              <a:t>	</a:t>
            </a:r>
            <a:r>
              <a:rPr lang="en-GB" altLang="zh-CN" sz="1600" dirty="0">
                <a:solidFill>
                  <a:srgbClr val="0070C0"/>
                </a:solidFill>
                <a:ea typeface="仿宋"/>
                <a:cs typeface="Times New Roman" pitchFamily="18" charset="0"/>
              </a:rPr>
              <a:t> </a:t>
            </a:r>
            <a:r>
              <a:rPr lang="en-GB" altLang="zh-CN" sz="1600" dirty="0" smtClean="0">
                <a:solidFill>
                  <a:srgbClr val="0070C0"/>
                </a:solidFill>
                <a:ea typeface="仿宋"/>
                <a:cs typeface="Times New Roman" pitchFamily="18" charset="0"/>
              </a:rPr>
              <a:t>     302 SDR (70,001 T Up)</a:t>
            </a:r>
            <a:endParaRPr lang="en-GB" altLang="zh-CN" sz="1600" baseline="0" dirty="0" smtClean="0">
              <a:solidFill>
                <a:srgbClr val="0070C0"/>
              </a:solidFill>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dirty="0">
                <a:ln>
                  <a:noFill/>
                </a:ln>
                <a:solidFill>
                  <a:srgbClr val="0070C0"/>
                </a:solidFill>
                <a:effectLst/>
                <a:latin typeface="Arial Black"/>
                <a:ea typeface="仿宋"/>
                <a:cs typeface="Times New Roman" pitchFamily="18" charset="0"/>
              </a:rPr>
              <a:t>	</a:t>
            </a:r>
            <a:r>
              <a:rPr kumimoji="0" lang="en-GB" altLang="zh-CN" sz="2000" b="0" i="0" u="none" strike="noStrike" cap="none" normalizeH="0" dirty="0" smtClean="0">
                <a:ln>
                  <a:noFill/>
                </a:ln>
                <a:solidFill>
                  <a:srgbClr val="0070C0"/>
                </a:solidFill>
                <a:effectLst/>
                <a:latin typeface="Arial Black"/>
                <a:ea typeface="仿宋"/>
                <a:cs typeface="Times New Roman" pitchFamily="18" charset="0"/>
              </a:rPr>
              <a:t>	</a:t>
            </a:r>
            <a:endParaRPr kumimoji="0" lang="en-GB" altLang="zh-CN" sz="2000" b="0" i="0" u="none" strike="noStrike" cap="none" normalizeH="0" baseline="0" dirty="0" smtClean="0">
              <a:ln>
                <a:noFill/>
              </a:ln>
              <a:solidFill>
                <a:schemeClr val="tx1"/>
              </a:solidFill>
              <a:effectLst/>
              <a:latin typeface="Arial Black"/>
              <a:ea typeface="仿宋"/>
              <a:cs typeface="宋体" pitchFamily="2" charset="-122"/>
            </a:endParaRPr>
          </a:p>
        </p:txBody>
      </p:sp>
      <p:sp>
        <p:nvSpPr>
          <p:cNvPr id="16" name="矩形 15"/>
          <p:cNvSpPr/>
          <p:nvPr/>
        </p:nvSpPr>
        <p:spPr>
          <a:xfrm>
            <a:off x="956742" y="215876"/>
            <a:ext cx="1606530"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Questions</a:t>
            </a:r>
            <a:endParaRPr lang="zh-CN" altLang="zh-CN" sz="1400" dirty="0">
              <a:latin typeface="Arial Black"/>
              <a:ea typeface="仿宋"/>
            </a:endParaRPr>
          </a:p>
        </p:txBody>
      </p:sp>
      <p:sp>
        <p:nvSpPr>
          <p:cNvPr id="18" name="椭圆 17"/>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19" name="等腰三角形 18"/>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0" name="矩形 19"/>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1" name="矩形 20"/>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427517"/>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5" name="等腰三角形 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矩形 5"/>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1042278"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sp>
        <p:nvSpPr>
          <p:cNvPr id="2" name="Rectangle 1"/>
          <p:cNvSpPr>
            <a:spLocks noChangeArrowheads="1"/>
          </p:cNvSpPr>
          <p:nvPr/>
        </p:nvSpPr>
        <p:spPr bwMode="auto">
          <a:xfrm>
            <a:off x="1000100" y="1142990"/>
            <a:ext cx="58579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If Coast Guard claims MV Hong Kong for salvage and clean-up costs, MV Hong Kong cannot limit liability, but when MV Hong Kong takes recovery claim against MV Guangzhou, MV Guangzhou can limit liability</a:t>
            </a:r>
            <a:endParaRPr kumimoji="0" lang="en-GB" altLang="zh-CN" sz="1600" b="0"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0" i="0" u="none" strike="noStrike" cap="none" normalizeH="0" baseline="0" dirty="0" smtClean="0">
              <a:ln>
                <a:noFill/>
              </a:ln>
              <a:solidFill>
                <a:srgbClr val="FF000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rgbClr val="FF0000"/>
                </a:solidFill>
                <a:effectLst/>
                <a:ea typeface="仿宋"/>
                <a:cs typeface="Times New Roman" pitchFamily="18" charset="0"/>
              </a:rPr>
              <a:t>China: 	Yes</a:t>
            </a:r>
            <a:endParaRPr kumimoji="0" lang="en-GB" altLang="zh-CN" sz="1600" b="0" i="0" u="none" strike="noStrike" cap="none" normalizeH="0" baseline="0" dirty="0" smtClean="0">
              <a:ln>
                <a:noFill/>
              </a:ln>
              <a:solidFill>
                <a:srgbClr val="0070C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600" dirty="0" smtClean="0">
              <a:solidFill>
                <a:srgbClr val="0070C0"/>
              </a:solidFill>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rgbClr val="0070C0"/>
                </a:solidFill>
                <a:effectLst/>
                <a:ea typeface="仿宋"/>
                <a:cs typeface="Times New Roman" pitchFamily="18" charset="0"/>
              </a:rPr>
              <a:t>England: 	Yes</a:t>
            </a:r>
            <a:endParaRPr kumimoji="0" lang="en-GB" altLang="zh-CN" sz="1600" b="0"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rgbClr val="0070C0"/>
                </a:solidFill>
                <a:effectLst/>
                <a:ea typeface="仿宋"/>
                <a:cs typeface="Times New Roman" pitchFamily="18" charset="0"/>
              </a:rPr>
              <a:t> </a:t>
            </a:r>
            <a:endParaRPr kumimoji="0" lang="en-GB" altLang="zh-CN" sz="1600" b="0" i="0" u="none" strike="noStrike" cap="none" normalizeH="0" baseline="0" dirty="0" smtClean="0">
              <a:ln>
                <a:noFill/>
              </a:ln>
              <a:solidFill>
                <a:schemeClr val="tx1"/>
              </a:solidFill>
              <a:effectLst/>
              <a:ea typeface="仿宋"/>
              <a:cs typeface="宋体" pitchFamily="2" charset="-122"/>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015167"/>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5" name="等腰三角形 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矩形 5"/>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1024171"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sp>
        <p:nvSpPr>
          <p:cNvPr id="2" name="Rectangle 1"/>
          <p:cNvSpPr>
            <a:spLocks noChangeArrowheads="1"/>
          </p:cNvSpPr>
          <p:nvPr/>
        </p:nvSpPr>
        <p:spPr bwMode="auto">
          <a:xfrm>
            <a:off x="785786" y="1142990"/>
            <a:ext cx="628654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Where there are cross-claims as in this case, how are they calculated and at what stage is limitation applied?</a:t>
            </a: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rgbClr val="FF000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0000"/>
                </a:solidFill>
                <a:effectLst/>
                <a:ea typeface="仿宋"/>
                <a:cs typeface="Times New Roman" pitchFamily="18" charset="0"/>
              </a:rPr>
              <a:t>China:           (1) Calculate</a:t>
            </a:r>
            <a:r>
              <a:rPr kumimoji="0" lang="en-GB" altLang="zh-CN" sz="1600" b="1" i="0" u="none" strike="noStrike" cap="none" normalizeH="0" dirty="0" smtClean="0">
                <a:ln>
                  <a:noFill/>
                </a:ln>
                <a:solidFill>
                  <a:srgbClr val="FF0000"/>
                </a:solidFill>
                <a:effectLst/>
                <a:ea typeface="仿宋"/>
                <a:cs typeface="Times New Roman" pitchFamily="18" charset="0"/>
              </a:rPr>
              <a:t> total loss (27m+29m= 56m)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ea typeface="仿宋"/>
                <a:cs typeface="宋体" pitchFamily="2" charset="-122"/>
              </a:rPr>
              <a:t>	</a:t>
            </a:r>
            <a:r>
              <a:rPr kumimoji="0" lang="en-GB" altLang="zh-CN" sz="1600" b="1" i="0" u="none" strike="noStrike" cap="none" normalizeH="0" dirty="0" smtClean="0">
                <a:ln>
                  <a:noFill/>
                </a:ln>
                <a:solidFill>
                  <a:schemeClr val="tx1"/>
                </a:solidFill>
                <a:effectLst/>
                <a:ea typeface="仿宋"/>
                <a:cs typeface="宋体" pitchFamily="2" charset="-122"/>
              </a:rPr>
              <a:t>  </a:t>
            </a:r>
            <a:r>
              <a:rPr kumimoji="0" lang="en-GB" altLang="zh-CN" sz="1600" b="1" i="0" u="none" strike="noStrike" cap="none" normalizeH="0" dirty="0" smtClean="0">
                <a:ln>
                  <a:noFill/>
                </a:ln>
                <a:solidFill>
                  <a:srgbClr val="FF0000"/>
                </a:solidFill>
                <a:effectLst/>
                <a:ea typeface="仿宋"/>
                <a:cs typeface="宋体" pitchFamily="2" charset="-122"/>
              </a:rPr>
              <a:t>(2) Each Party’s share of Liability = 50% = 28m</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1" baseline="0" dirty="0">
                <a:solidFill>
                  <a:srgbClr val="FF0000"/>
                </a:solidFill>
                <a:ea typeface="仿宋"/>
                <a:cs typeface="宋体" pitchFamily="2" charset="-122"/>
              </a:rPr>
              <a:t>	</a:t>
            </a:r>
            <a:r>
              <a:rPr lang="en-GB" altLang="zh-CN" sz="1600" b="1" dirty="0">
                <a:solidFill>
                  <a:srgbClr val="FF0000"/>
                </a:solidFill>
                <a:ea typeface="仿宋"/>
                <a:cs typeface="宋体" pitchFamily="2" charset="-122"/>
              </a:rPr>
              <a:t> </a:t>
            </a:r>
            <a:r>
              <a:rPr lang="en-GB" altLang="zh-CN" sz="1600" b="1" dirty="0" smtClean="0">
                <a:solidFill>
                  <a:srgbClr val="FF0000"/>
                </a:solidFill>
                <a:ea typeface="仿宋"/>
                <a:cs typeface="宋体" pitchFamily="2" charset="-122"/>
              </a:rPr>
              <a:t> (3) Deduct loss from Liability= “HK”: 28m-27m=1m </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1" dirty="0">
                <a:solidFill>
                  <a:srgbClr val="FF0000"/>
                </a:solidFill>
                <a:ea typeface="仿宋"/>
                <a:cs typeface="宋体" pitchFamily="2" charset="-122"/>
              </a:rPr>
              <a:t>	</a:t>
            </a:r>
            <a:r>
              <a:rPr lang="en-GB" altLang="zh-CN" sz="1600" b="1" dirty="0" smtClean="0">
                <a:solidFill>
                  <a:srgbClr val="FF0000"/>
                </a:solidFill>
                <a:ea typeface="仿宋"/>
                <a:cs typeface="宋体" pitchFamily="2" charset="-122"/>
              </a:rPr>
              <a:t>	                                     “GZ”: 28m-29m=-1m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ea typeface="仿宋"/>
                <a:cs typeface="宋体" pitchFamily="2" charset="-122"/>
              </a:rPr>
              <a:t> 	</a:t>
            </a:r>
            <a:r>
              <a:rPr kumimoji="0" lang="en-GB" altLang="zh-CN" sz="1600" b="1" i="0" u="none" strike="noStrike" cap="none" normalizeH="0" dirty="0" smtClean="0">
                <a:ln>
                  <a:noFill/>
                </a:ln>
                <a:solidFill>
                  <a:schemeClr val="tx1"/>
                </a:solidFill>
                <a:effectLst/>
                <a:ea typeface="仿宋"/>
                <a:cs typeface="宋体" pitchFamily="2" charset="-122"/>
              </a:rPr>
              <a:t>  </a:t>
            </a:r>
            <a:r>
              <a:rPr kumimoji="0" lang="en-GB" altLang="zh-CN" sz="1600" b="1" i="0" u="none" strike="noStrike" cap="none" normalizeH="0" dirty="0" smtClean="0">
                <a:ln>
                  <a:noFill/>
                </a:ln>
                <a:solidFill>
                  <a:srgbClr val="FF0000"/>
                </a:solidFill>
                <a:effectLst/>
                <a:ea typeface="仿宋"/>
                <a:cs typeface="宋体" pitchFamily="2" charset="-122"/>
              </a:rPr>
              <a:t>(4) “HK” Pays 1m “GZ” receives 1m</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1" baseline="0" dirty="0">
                <a:solidFill>
                  <a:srgbClr val="FF0000"/>
                </a:solidFill>
                <a:ea typeface="仿宋"/>
                <a:cs typeface="宋体" pitchFamily="2" charset="-122"/>
              </a:rPr>
              <a:t>	</a:t>
            </a:r>
            <a:r>
              <a:rPr lang="en-GB" altLang="zh-CN" sz="1600" b="1" dirty="0">
                <a:solidFill>
                  <a:srgbClr val="FF0000"/>
                </a:solidFill>
                <a:ea typeface="仿宋"/>
                <a:cs typeface="宋体" pitchFamily="2" charset="-122"/>
              </a:rPr>
              <a:t> </a:t>
            </a:r>
            <a:r>
              <a:rPr lang="en-GB" altLang="zh-CN" sz="1600" b="1" dirty="0" smtClean="0">
                <a:solidFill>
                  <a:srgbClr val="FF0000"/>
                </a:solidFill>
                <a:ea typeface="仿宋"/>
                <a:cs typeface="宋体" pitchFamily="2" charset="-122"/>
              </a:rPr>
              <a:t> (5) Apply Ship’s Limitation for the “HK” to the balance (1m)</a:t>
            </a: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rgbClr val="0070C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600" b="1" dirty="0" smtClean="0">
              <a:solidFill>
                <a:srgbClr val="0070C0"/>
              </a:solidFill>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70C0"/>
                </a:solidFill>
                <a:effectLst/>
                <a:ea typeface="仿宋"/>
                <a:cs typeface="Times New Roman" pitchFamily="18" charset="0"/>
              </a:rPr>
              <a:t>England: Same</a:t>
            </a:r>
            <a:endParaRPr kumimoji="0" lang="en-GB" altLang="zh-CN" sz="1600" b="1" i="0" u="none" strike="noStrike" cap="none" normalizeH="0" baseline="0" dirty="0" smtClean="0">
              <a:ln>
                <a:noFill/>
              </a:ln>
              <a:solidFill>
                <a:schemeClr val="tx1"/>
              </a:solidFill>
              <a:effectLst/>
              <a:ea typeface="仿宋"/>
              <a:cs typeface="宋体" pitchFamily="2" charset="-122"/>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019918"/>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5" name="等腰三角形 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矩形 5"/>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1042278"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sp>
        <p:nvSpPr>
          <p:cNvPr id="9" name="Rectangle 1"/>
          <p:cNvSpPr>
            <a:spLocks noChangeArrowheads="1"/>
          </p:cNvSpPr>
          <p:nvPr/>
        </p:nvSpPr>
        <p:spPr bwMode="auto">
          <a:xfrm>
            <a:off x="571472" y="1214428"/>
            <a:ext cx="72152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Can I engage a </a:t>
            </a:r>
            <a:r>
              <a:rPr lang="en-GB" altLang="zh-CN" sz="1600" b="1" dirty="0" smtClean="0">
                <a:solidFill>
                  <a:srgbClr val="000000"/>
                </a:solidFill>
                <a:ea typeface="仿宋"/>
                <a:cs typeface="Times New Roman" pitchFamily="18" charset="0"/>
              </a:rPr>
              <a:t>lawyer for this case, on “no cure no pay” or “contingency fee” </a:t>
            </a:r>
            <a:r>
              <a:rPr kumimoji="0" lang="en-GB" altLang="zh-CN" sz="1600" b="1" i="0" u="none" strike="noStrike" cap="none" normalizeH="0" baseline="0" dirty="0" smtClean="0">
                <a:ln>
                  <a:noFill/>
                </a:ln>
                <a:solidFill>
                  <a:srgbClr val="000000"/>
                </a:solidFill>
                <a:effectLst/>
                <a:ea typeface="仿宋"/>
                <a:cs typeface="Times New Roman" pitchFamily="18" charset="0"/>
              </a:rPr>
              <a:t>in England v.</a:t>
            </a:r>
            <a:r>
              <a:rPr kumimoji="0" lang="en-GB" altLang="zh-CN" sz="1600" b="1" i="0" u="none" strike="noStrike" cap="none" normalizeH="0" dirty="0" smtClean="0">
                <a:ln>
                  <a:noFill/>
                </a:ln>
                <a:solidFill>
                  <a:srgbClr val="000000"/>
                </a:solidFill>
                <a:effectLst/>
                <a:ea typeface="仿宋"/>
                <a:cs typeface="Times New Roman" pitchFamily="18" charset="0"/>
              </a:rPr>
              <a:t> in</a:t>
            </a:r>
            <a:r>
              <a:rPr kumimoji="0" lang="en-GB" altLang="zh-CN" sz="1600" b="1" i="0" u="none" strike="noStrike" cap="none" normalizeH="0" baseline="0" dirty="0" smtClean="0">
                <a:ln>
                  <a:noFill/>
                </a:ln>
                <a:solidFill>
                  <a:srgbClr val="000000"/>
                </a:solidFill>
                <a:effectLst/>
                <a:ea typeface="仿宋"/>
                <a:cs typeface="Times New Roman" pitchFamily="18" charset="0"/>
              </a:rPr>
              <a:t> China?</a:t>
            </a:r>
            <a:endParaRPr kumimoji="0" lang="en-GB" altLang="zh-CN" sz="1600" b="0"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rgbClr val="FF0000"/>
              </a:solidFill>
              <a:effectLst/>
              <a:ea typeface="仿宋"/>
              <a:cs typeface="Times New Roman" pitchFamily="18" charset="0"/>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03157"/>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5" name="等腰三角形 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矩形 5"/>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20033"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1042278"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sp>
        <p:nvSpPr>
          <p:cNvPr id="2" name="Rectangle 1"/>
          <p:cNvSpPr>
            <a:spLocks noChangeArrowheads="1"/>
          </p:cNvSpPr>
          <p:nvPr/>
        </p:nvSpPr>
        <p:spPr bwMode="auto">
          <a:xfrm>
            <a:off x="428596" y="1142990"/>
            <a:ext cx="6929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What law will be applied to Collisions in England and China?</a:t>
            </a: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600" b="1" dirty="0">
              <a:solidFill>
                <a:srgbClr val="FF0000"/>
              </a:solidFill>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FF0000"/>
                </a:solidFill>
                <a:effectLst/>
                <a:ea typeface="仿宋"/>
                <a:cs typeface="Times New Roman" pitchFamily="18" charset="0"/>
              </a:rPr>
              <a:t>China:     Normally law of place of collision but if both from same flag state then</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1" dirty="0" smtClean="0">
                <a:solidFill>
                  <a:srgbClr val="FF0000"/>
                </a:solidFill>
                <a:ea typeface="仿宋"/>
                <a:cs typeface="Times New Roman" pitchFamily="18" charset="0"/>
              </a:rPr>
              <a:t>              </a:t>
            </a:r>
            <a:r>
              <a:rPr kumimoji="0" lang="en-GB" altLang="zh-CN" sz="1600" b="1" i="0" u="none" strike="noStrike" cap="none" normalizeH="0" baseline="0" dirty="0" smtClean="0">
                <a:ln>
                  <a:noFill/>
                </a:ln>
                <a:solidFill>
                  <a:srgbClr val="FF0000"/>
                </a:solidFill>
                <a:effectLst/>
                <a:ea typeface="仿宋"/>
                <a:cs typeface="Times New Roman" pitchFamily="18" charset="0"/>
              </a:rPr>
              <a:t>  law of flag</a:t>
            </a:r>
            <a:r>
              <a:rPr kumimoji="0" lang="en-GB" altLang="zh-CN" sz="1600" b="1" i="0" u="none" strike="noStrike" cap="none" normalizeH="0" dirty="0" smtClean="0">
                <a:ln>
                  <a:noFill/>
                </a:ln>
                <a:solidFill>
                  <a:srgbClr val="FF0000"/>
                </a:solidFill>
                <a:effectLst/>
                <a:ea typeface="仿宋"/>
                <a:cs typeface="Times New Roman" pitchFamily="18" charset="0"/>
              </a:rPr>
              <a:t> state</a:t>
            </a:r>
            <a:endParaRPr kumimoji="0" lang="en-GB" altLang="zh-CN" sz="1600" b="1" i="0" u="none" strike="noStrike" cap="none" normalizeH="0" baseline="0" dirty="0" smtClean="0">
              <a:ln>
                <a:noFill/>
              </a:ln>
              <a:solidFill>
                <a:srgbClr val="0070C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600" b="1" dirty="0" smtClean="0">
              <a:solidFill>
                <a:srgbClr val="0070C0"/>
              </a:solidFill>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70C0"/>
                </a:solidFill>
                <a:effectLst/>
                <a:ea typeface="仿宋"/>
                <a:cs typeface="Times New Roman" pitchFamily="18" charset="0"/>
              </a:rPr>
              <a:t>England: Normally law of place of </a:t>
            </a:r>
            <a:r>
              <a:rPr lang="en-GB" altLang="zh-CN" sz="1600" b="1" dirty="0" smtClean="0">
                <a:solidFill>
                  <a:srgbClr val="0070C0"/>
                </a:solidFill>
                <a:ea typeface="仿宋"/>
                <a:cs typeface="Times New Roman" pitchFamily="18" charset="0"/>
              </a:rPr>
              <a:t>tort (China) but in this  case English law </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1" dirty="0" smtClean="0">
                <a:solidFill>
                  <a:srgbClr val="0070C0"/>
                </a:solidFill>
                <a:ea typeface="仿宋"/>
                <a:cs typeface="Times New Roman" pitchFamily="18" charset="0"/>
              </a:rPr>
              <a:t>                 w</a:t>
            </a:r>
            <a:r>
              <a:rPr kumimoji="0" lang="en-GB" altLang="zh-CN" sz="1600" b="1" i="0" u="none" strike="noStrike" cap="none" normalizeH="0" baseline="0" dirty="0" smtClean="0">
                <a:ln>
                  <a:noFill/>
                </a:ln>
                <a:solidFill>
                  <a:srgbClr val="0070C0"/>
                </a:solidFill>
                <a:effectLst/>
                <a:ea typeface="仿宋"/>
                <a:cs typeface="Times New Roman" pitchFamily="18" charset="0"/>
              </a:rPr>
              <a:t>ould</a:t>
            </a:r>
            <a:r>
              <a:rPr kumimoji="0" lang="en-GB" altLang="zh-CN" sz="1600" b="1" i="0" u="none" strike="noStrike" cap="none" normalizeH="0" dirty="0" smtClean="0">
                <a:ln>
                  <a:noFill/>
                </a:ln>
                <a:solidFill>
                  <a:srgbClr val="0070C0"/>
                </a:solidFill>
                <a:effectLst/>
                <a:ea typeface="仿宋"/>
                <a:cs typeface="Times New Roman" pitchFamily="18" charset="0"/>
              </a:rPr>
              <a:t> normally be agreed with English </a:t>
            </a:r>
            <a:r>
              <a:rPr lang="en-GB" altLang="zh-CN" sz="1600" b="1" baseline="0" dirty="0" smtClean="0">
                <a:solidFill>
                  <a:srgbClr val="0070C0"/>
                </a:solidFill>
                <a:ea typeface="仿宋"/>
                <a:cs typeface="Times New Roman" pitchFamily="18" charset="0"/>
              </a:rPr>
              <a:t>Jurisdiction. Hence the 1910</a:t>
            </a:r>
          </a:p>
          <a:p>
            <a:pPr marL="0" marR="0" lvl="0" indent="0" algn="l" defTabSz="914400" rtl="0" eaLnBrk="0" fontAlgn="base" latinLnBrk="0" hangingPunct="0">
              <a:lnSpc>
                <a:spcPct val="100000"/>
              </a:lnSpc>
              <a:spcBef>
                <a:spcPct val="0"/>
              </a:spcBef>
              <a:spcAft>
                <a:spcPct val="0"/>
              </a:spcAft>
              <a:buClrTx/>
              <a:buSzTx/>
              <a:buFontTx/>
              <a:buNone/>
              <a:tabLst/>
            </a:pPr>
            <a:r>
              <a:rPr lang="en-GB" altLang="zh-CN" sz="1600" b="1" dirty="0" smtClean="0">
                <a:solidFill>
                  <a:srgbClr val="0070C0"/>
                </a:solidFill>
                <a:ea typeface="仿宋"/>
                <a:cs typeface="Times New Roman" pitchFamily="18" charset="0"/>
              </a:rPr>
              <a:t>                 </a:t>
            </a:r>
            <a:r>
              <a:rPr kumimoji="0" lang="en-GB" altLang="zh-CN" sz="1600" b="1" i="0" u="none" strike="noStrike" cap="none" normalizeH="0" dirty="0" smtClean="0">
                <a:ln>
                  <a:noFill/>
                </a:ln>
                <a:solidFill>
                  <a:srgbClr val="0070C0"/>
                </a:solidFill>
                <a:effectLst/>
                <a:ea typeface="仿宋"/>
                <a:cs typeface="Times New Roman" pitchFamily="18" charset="0"/>
              </a:rPr>
              <a:t>Collision Regulations would apply</a:t>
            </a:r>
            <a:endParaRPr kumimoji="0" lang="en-GB" altLang="zh-CN" sz="1600" b="1" i="0" u="none" strike="noStrike" cap="none" normalizeH="0" baseline="0" dirty="0" smtClean="0">
              <a:ln>
                <a:noFill/>
              </a:ln>
              <a:solidFill>
                <a:schemeClr val="tx1"/>
              </a:solidFill>
              <a:effectLst/>
              <a:ea typeface="仿宋"/>
              <a:cs typeface="宋体" pitchFamily="2" charset="-122"/>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662221"/>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42910" y="1214428"/>
            <a:ext cx="64294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How will the evidence be presented in England and China? Does particular evidence hold greater weight with the Court? What about expert evidence?</a:t>
            </a: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rgbClr val="FF0000"/>
              </a:solidFill>
              <a:effectLst/>
              <a:ea typeface="仿宋"/>
              <a:cs typeface="Times New Roman" pitchFamily="18" charset="0"/>
            </a:endParaRPr>
          </a:p>
        </p:txBody>
      </p:sp>
      <p:sp>
        <p:nvSpPr>
          <p:cNvPr id="5" name="椭圆 4"/>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等腰三角形 5"/>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9" name="矩形 8"/>
          <p:cNvSpPr/>
          <p:nvPr/>
        </p:nvSpPr>
        <p:spPr>
          <a:xfrm>
            <a:off x="1042278"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450647"/>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等腰三角形 5"/>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9" name="矩形 8"/>
          <p:cNvSpPr/>
          <p:nvPr/>
        </p:nvSpPr>
        <p:spPr>
          <a:xfrm>
            <a:off x="1042278"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sp>
        <p:nvSpPr>
          <p:cNvPr id="2" name="Rectangle 1"/>
          <p:cNvSpPr>
            <a:spLocks noChangeArrowheads="1"/>
          </p:cNvSpPr>
          <p:nvPr/>
        </p:nvSpPr>
        <p:spPr bwMode="auto">
          <a:xfrm>
            <a:off x="1142976" y="1142990"/>
            <a:ext cx="5357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Cultural aspects of managing the cases in England and China, how do they differ?</a:t>
            </a:r>
            <a:endParaRPr kumimoji="0" lang="en-GB" altLang="zh-CN" sz="1600" b="1" i="0" u="none" strike="noStrike" cap="none" normalizeH="0" baseline="0" dirty="0" smtClean="0">
              <a:ln>
                <a:noFill/>
              </a:ln>
              <a:solidFill>
                <a:schemeClr val="tx1"/>
              </a:solidFill>
              <a:effectLst/>
              <a:ea typeface="仿宋"/>
              <a:cs typeface="宋体" pitchFamily="2" charset="-122"/>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581601"/>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5" name="等腰三角形 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矩形 5"/>
          <p:cNvSpPr/>
          <p:nvPr/>
        </p:nvSpPr>
        <p:spPr>
          <a:xfrm>
            <a:off x="1922452" y="296069"/>
            <a:ext cx="722490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1042278" y="210568"/>
            <a:ext cx="2011897" cy="369332"/>
          </a:xfrm>
          <a:prstGeom prst="rect">
            <a:avLst/>
          </a:prstGeom>
        </p:spPr>
        <p:txBody>
          <a:bodyPr wrap="none">
            <a:spAutoFit/>
          </a:bodyPr>
          <a:lstStyle/>
          <a:p>
            <a:pPr lvl="0"/>
            <a:r>
              <a:rPr lang="en-US" altLang="zh-CN" dirty="0" smtClean="0">
                <a:latin typeface="Arial Black"/>
                <a:ea typeface="仿宋"/>
              </a:rPr>
              <a:t>The Questions</a:t>
            </a:r>
            <a:endParaRPr lang="zh-CN" altLang="zh-CN" dirty="0">
              <a:latin typeface="Arial Black"/>
              <a:ea typeface="仿宋"/>
            </a:endParaRPr>
          </a:p>
        </p:txBody>
      </p:sp>
      <p:sp>
        <p:nvSpPr>
          <p:cNvPr id="9" name="Rectangle 1"/>
          <p:cNvSpPr>
            <a:spLocks noChangeArrowheads="1"/>
          </p:cNvSpPr>
          <p:nvPr/>
        </p:nvSpPr>
        <p:spPr bwMode="auto">
          <a:xfrm>
            <a:off x="785786" y="1357304"/>
            <a:ext cx="66437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Assuming no security has been given but that there are assets of the paying party either in England or China, how easy will it be to enforce an English Judgment in China or a Chinese Judgment in England?</a:t>
            </a: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0000"/>
              </a:solidFill>
              <a:effectLst/>
              <a:ea typeface="仿宋"/>
              <a:cs typeface="Times New Roman" pitchFamily="18" charset="0"/>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068536"/>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p:txBody>
          <a:bodyPr>
            <a:normAutofit/>
          </a:bodyPr>
          <a:lstStyle/>
          <a:p>
            <a:pPr eaLnBrk="1" hangingPunct="1"/>
            <a:r>
              <a:rPr lang="en-US" altLang="en-US" sz="6000" b="1" dirty="0" smtClean="0"/>
              <a:t>Thank You</a:t>
            </a:r>
            <a:endParaRPr lang="en-GB" altLang="en-US" sz="6000" b="1" dirty="0" smtClean="0"/>
          </a:p>
        </p:txBody>
      </p:sp>
      <p:sp>
        <p:nvSpPr>
          <p:cNvPr id="4" name="Subtitle 3"/>
          <p:cNvSpPr>
            <a:spLocks noGrp="1"/>
          </p:cNvSpPr>
          <p:nvPr>
            <p:ph type="subTitle" idx="1"/>
          </p:nvPr>
        </p:nvSpPr>
        <p:spPr/>
        <p:txBody>
          <a:bodyPr>
            <a:normAutofit/>
          </a:bodyPr>
          <a:lstStyle/>
          <a:p>
            <a:pPr eaLnBrk="1" hangingPunct="1">
              <a:defRPr/>
            </a:pPr>
            <a:r>
              <a:rPr lang="en-GB" altLang="zh-CN" sz="1700" dirty="0" smtClean="0">
                <a:solidFill>
                  <a:srgbClr val="0070C0"/>
                </a:solidFill>
                <a:latin typeface="+mj-lt"/>
                <a:ea typeface="+mj-ea"/>
                <a:cs typeface="+mj-cs"/>
              </a:rPr>
              <a:t>General guidance only.    </a:t>
            </a:r>
            <a:r>
              <a:rPr lang="en-US" altLang="zh-CN" sz="1700" dirty="0" smtClean="0">
                <a:solidFill>
                  <a:srgbClr val="0070C0"/>
                </a:solidFill>
                <a:latin typeface="+mj-lt"/>
                <a:ea typeface="+mj-ea"/>
                <a:cs typeface="+mj-cs"/>
              </a:rPr>
              <a:t>Seek legal opinion when issue arises</a:t>
            </a:r>
            <a:endParaRPr lang="en-GB" altLang="zh-CN" sz="1700" dirty="0" smtClean="0">
              <a:solidFill>
                <a:srgbClr val="0070C0"/>
              </a:solidFill>
              <a:latin typeface="+mj-lt"/>
              <a:ea typeface="+mj-ea"/>
              <a:cs typeface="+mj-cs"/>
            </a:endParaRPr>
          </a:p>
          <a:p>
            <a:pPr eaLnBrk="1" hangingPunct="1">
              <a:defRPr/>
            </a:pPr>
            <a:endParaRPr lang="en-GB" i="1" dirty="0"/>
          </a:p>
        </p:txBody>
      </p:sp>
    </p:spTree>
  </p:cSld>
  <p:clrMapOvr>
    <a:masterClrMapping/>
  </p:clrMapOvr>
  <p:transition spd="slow" advClick="0"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5" name="等腰三角形 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矩形 5"/>
          <p:cNvSpPr/>
          <p:nvPr/>
        </p:nvSpPr>
        <p:spPr>
          <a:xfrm>
            <a:off x="1043608" y="296069"/>
            <a:ext cx="8092866"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pic>
        <p:nvPicPr>
          <p:cNvPr id="2050" name="Picture 2" descr="http://news.qiyue.com/uploadfile/2013/0503/20130503104714686.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8301" l="1073" r="100000">
                        <a14:foregroundMark x1="84751" y1="78444" x2="83678" y2="84168"/>
                      </a14:backgroundRemoval>
                    </a14:imgEffect>
                  </a14:imgLayer>
                </a14:imgProps>
              </a:ext>
              <a:ext uri="{28A0092B-C50C-407E-A947-70E740481C1C}">
                <a14:useLocalDpi xmlns:a14="http://schemas.microsoft.com/office/drawing/2010/main" val="0"/>
              </a:ext>
            </a:extLst>
          </a:blip>
          <a:srcRect/>
          <a:stretch>
            <a:fillRect/>
          </a:stretch>
        </p:blipFill>
        <p:spPr bwMode="auto">
          <a:xfrm>
            <a:off x="2339752" y="579098"/>
            <a:ext cx="4171528" cy="3573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p.cgmol.com/20121001/b_21043_2012100121135802084589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47" b="91652" l="0" r="98663"/>
                    </a14:imgEffect>
                  </a14:imgLayer>
                </a14:imgProps>
              </a:ext>
              <a:ext uri="{28A0092B-C50C-407E-A947-70E740481C1C}">
                <a14:useLocalDpi xmlns:a14="http://schemas.microsoft.com/office/drawing/2010/main" val="0"/>
              </a:ext>
            </a:extLst>
          </a:blip>
          <a:srcRect/>
          <a:stretch>
            <a:fillRect/>
          </a:stretch>
        </p:blipFill>
        <p:spPr bwMode="auto">
          <a:xfrm rot="21430002">
            <a:off x="6560411" y="1979568"/>
            <a:ext cx="2304256" cy="1734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散货船,运输船,货轮3D模型"/>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677" b="89753" l="2174" r="99657">
                        <a14:foregroundMark x1="10069" y1="56546" x2="8467" y2="61670"/>
                        <a14:foregroundMark x1="21854" y1="50854" x2="31922" y2="47059"/>
                        <a14:foregroundMark x1="53661" y1="37192" x2="60641" y2="33966"/>
                        <a14:foregroundMark x1="94394" y1="26755" x2="97941" y2="27514"/>
                        <a14:foregroundMark x1="65675" y1="24478" x2="75515" y2="21252"/>
                      </a14:backgroundRemoval>
                    </a14:imgEffect>
                  </a14:imgLayer>
                </a14:imgProps>
              </a:ext>
              <a:ext uri="{28A0092B-C50C-407E-A947-70E740481C1C}">
                <a14:useLocalDpi xmlns:a14="http://schemas.microsoft.com/office/drawing/2010/main" val="0"/>
              </a:ext>
            </a:extLst>
          </a:blip>
          <a:srcRect/>
          <a:stretch>
            <a:fillRect/>
          </a:stretch>
        </p:blipFill>
        <p:spPr bwMode="auto">
          <a:xfrm rot="768717" flipH="1">
            <a:off x="650379" y="2591066"/>
            <a:ext cx="2915816" cy="1756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爆炸形 2 7"/>
          <p:cNvSpPr/>
          <p:nvPr/>
        </p:nvSpPr>
        <p:spPr>
          <a:xfrm>
            <a:off x="5220072" y="3657629"/>
            <a:ext cx="720080" cy="72008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 name="矩形 1"/>
          <p:cNvSpPr/>
          <p:nvPr/>
        </p:nvSpPr>
        <p:spPr>
          <a:xfrm>
            <a:off x="2948001" y="3354546"/>
            <a:ext cx="3974165"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仿宋"/>
              </a:rPr>
              <a:t>Ship </a:t>
            </a:r>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仿宋"/>
              </a:rPr>
              <a:t>Collision </a:t>
            </a:r>
            <a:r>
              <a:rPr lang="en-US" altLang="zh-C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仿宋"/>
              </a:rPr>
              <a:t>in the </a:t>
            </a:r>
            <a:r>
              <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仿宋"/>
              </a:rPr>
              <a:t>South China seas</a:t>
            </a:r>
            <a:endPar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仿宋"/>
            </a:endParaRPr>
          </a:p>
        </p:txBody>
      </p:sp>
      <p:pic>
        <p:nvPicPr>
          <p:cNvPr id="11" name="Picture 2" descr="logoIMCC@300dp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50276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par>
                                <p:cTn id="13" presetID="42" presetClass="path" presetSubtype="0" accel="50000" decel="50000" fill="hold" nodeType="withEffect">
                                  <p:stCondLst>
                                    <p:cond delay="0"/>
                                  </p:stCondLst>
                                  <p:childTnLst>
                                    <p:animMotion origin="layout" path="M -0.10417 -0.06694 L 0.29305 0.11968 " pathEditMode="relative" rAng="0" ptsTypes="AA">
                                      <p:cBhvr>
                                        <p:cTn id="14" dur="3000" fill="hold"/>
                                        <p:tgtEl>
                                          <p:spTgt spid="2053"/>
                                        </p:tgtEl>
                                        <p:attrNameLst>
                                          <p:attrName>ppt_x</p:attrName>
                                          <p:attrName>ppt_y</p:attrName>
                                        </p:attrNameLst>
                                      </p:cBhvr>
                                      <p:rCtr x="19861" y="9315"/>
                                    </p:animMotion>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par>
                                <p:cTn id="18" presetID="42" presetClass="path" presetSubtype="0" accel="50000" decel="50000" fill="hold" nodeType="withEffect">
                                  <p:stCondLst>
                                    <p:cond delay="0"/>
                                  </p:stCondLst>
                                  <p:childTnLst>
                                    <p:animMotion origin="layout" path="M -2.77778E-6 -3.67057E-6 L -0.20173 0.18446 " pathEditMode="relative" rAng="0" ptsTypes="AA">
                                      <p:cBhvr>
                                        <p:cTn id="19" dur="3000" fill="hold"/>
                                        <p:tgtEl>
                                          <p:spTgt spid="2052"/>
                                        </p:tgtEl>
                                        <p:attrNameLst>
                                          <p:attrName>ppt_x</p:attrName>
                                          <p:attrName>ppt_y</p:attrName>
                                        </p:attrNameLst>
                                      </p:cBhvr>
                                      <p:rCtr x="-10087" y="9223"/>
                                    </p:animMotion>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2053"/>
                                        </p:tgtEl>
                                        <p:attrNameLst>
                                          <p:attrName>r</p:attrName>
                                        </p:attrNameLst>
                                      </p:cBhvr>
                                    </p:animRot>
                                    <p:animRot by="-240000">
                                      <p:cBhvr>
                                        <p:cTn id="32" dur="200" fill="hold">
                                          <p:stCondLst>
                                            <p:cond delay="200"/>
                                          </p:stCondLst>
                                        </p:cTn>
                                        <p:tgtEl>
                                          <p:spTgt spid="2053"/>
                                        </p:tgtEl>
                                        <p:attrNameLst>
                                          <p:attrName>r</p:attrName>
                                        </p:attrNameLst>
                                      </p:cBhvr>
                                    </p:animRot>
                                    <p:animRot by="240000">
                                      <p:cBhvr>
                                        <p:cTn id="33" dur="200" fill="hold">
                                          <p:stCondLst>
                                            <p:cond delay="400"/>
                                          </p:stCondLst>
                                        </p:cTn>
                                        <p:tgtEl>
                                          <p:spTgt spid="2053"/>
                                        </p:tgtEl>
                                        <p:attrNameLst>
                                          <p:attrName>r</p:attrName>
                                        </p:attrNameLst>
                                      </p:cBhvr>
                                    </p:animRot>
                                    <p:animRot by="-240000">
                                      <p:cBhvr>
                                        <p:cTn id="34" dur="200" fill="hold">
                                          <p:stCondLst>
                                            <p:cond delay="600"/>
                                          </p:stCondLst>
                                        </p:cTn>
                                        <p:tgtEl>
                                          <p:spTgt spid="2053"/>
                                        </p:tgtEl>
                                        <p:attrNameLst>
                                          <p:attrName>r</p:attrName>
                                        </p:attrNameLst>
                                      </p:cBhvr>
                                    </p:animRot>
                                    <p:animRot by="120000">
                                      <p:cBhvr>
                                        <p:cTn id="35" dur="200" fill="hold">
                                          <p:stCondLst>
                                            <p:cond delay="800"/>
                                          </p:stCondLst>
                                        </p:cTn>
                                        <p:tgtEl>
                                          <p:spTgt spid="2053"/>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2052"/>
                                        </p:tgtEl>
                                        <p:attrNameLst>
                                          <p:attrName>r</p:attrName>
                                        </p:attrNameLst>
                                      </p:cBhvr>
                                    </p:animRot>
                                    <p:animRot by="-240000">
                                      <p:cBhvr>
                                        <p:cTn id="38" dur="200" fill="hold">
                                          <p:stCondLst>
                                            <p:cond delay="200"/>
                                          </p:stCondLst>
                                        </p:cTn>
                                        <p:tgtEl>
                                          <p:spTgt spid="2052"/>
                                        </p:tgtEl>
                                        <p:attrNameLst>
                                          <p:attrName>r</p:attrName>
                                        </p:attrNameLst>
                                      </p:cBhvr>
                                    </p:animRot>
                                    <p:animRot by="240000">
                                      <p:cBhvr>
                                        <p:cTn id="39" dur="200" fill="hold">
                                          <p:stCondLst>
                                            <p:cond delay="400"/>
                                          </p:stCondLst>
                                        </p:cTn>
                                        <p:tgtEl>
                                          <p:spTgt spid="2052"/>
                                        </p:tgtEl>
                                        <p:attrNameLst>
                                          <p:attrName>r</p:attrName>
                                        </p:attrNameLst>
                                      </p:cBhvr>
                                    </p:animRot>
                                    <p:animRot by="-240000">
                                      <p:cBhvr>
                                        <p:cTn id="40" dur="200" fill="hold">
                                          <p:stCondLst>
                                            <p:cond delay="600"/>
                                          </p:stCondLst>
                                        </p:cTn>
                                        <p:tgtEl>
                                          <p:spTgt spid="2052"/>
                                        </p:tgtEl>
                                        <p:attrNameLst>
                                          <p:attrName>r</p:attrName>
                                        </p:attrNameLst>
                                      </p:cBhvr>
                                    </p:animRot>
                                    <p:animRot by="120000">
                                      <p:cBhvr>
                                        <p:cTn id="41" dur="200" fill="hold">
                                          <p:stCondLst>
                                            <p:cond delay="800"/>
                                          </p:stCondLst>
                                        </p:cTn>
                                        <p:tgtEl>
                                          <p:spTgt spid="2052"/>
                                        </p:tgtEl>
                                        <p:attrNameLst>
                                          <p:attrName>r</p:attrName>
                                        </p:attrNameLst>
                                      </p:cBhvr>
                                    </p:animRot>
                                  </p:childTnLst>
                                </p:cTn>
                              </p:par>
                              <p:par>
                                <p:cTn id="42" presetID="6" presetClass="emph" presetSubtype="0" fill="hold" grpId="1" nodeType="withEffect">
                                  <p:stCondLst>
                                    <p:cond delay="0"/>
                                  </p:stCondLst>
                                  <p:childTnLst>
                                    <p:animScale>
                                      <p:cBhvr>
                                        <p:cTn id="43" dur="1000" fill="hold"/>
                                        <p:tgtEl>
                                          <p:spTgt spid="8"/>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par>
                          <p:cTn id="49" fill="hold">
                            <p:stCondLst>
                              <p:cond delay="500"/>
                            </p:stCondLst>
                            <p:childTnLst>
                              <p:par>
                                <p:cTn id="50" presetID="37" presetClass="exit" presetSubtype="0" fill="hold" nodeType="afterEffect">
                                  <p:stCondLst>
                                    <p:cond delay="0"/>
                                  </p:stCondLst>
                                  <p:childTnLst>
                                    <p:animEffect transition="out" filter="fade">
                                      <p:cBhvr>
                                        <p:cTn id="51" dur="2000"/>
                                        <p:tgtEl>
                                          <p:spTgt spid="2053"/>
                                        </p:tgtEl>
                                      </p:cBhvr>
                                    </p:animEffect>
                                    <p:anim calcmode="lin" valueType="num">
                                      <p:cBhvr>
                                        <p:cTn id="52" dur="2000"/>
                                        <p:tgtEl>
                                          <p:spTgt spid="2053"/>
                                        </p:tgtEl>
                                        <p:attrNameLst>
                                          <p:attrName>ppt_x</p:attrName>
                                        </p:attrNameLst>
                                      </p:cBhvr>
                                      <p:tavLst>
                                        <p:tav tm="0">
                                          <p:val>
                                            <p:strVal val="ppt_x"/>
                                          </p:val>
                                        </p:tav>
                                        <p:tav tm="100000">
                                          <p:val>
                                            <p:strVal val="ppt_x"/>
                                          </p:val>
                                        </p:tav>
                                      </p:tavLst>
                                    </p:anim>
                                    <p:anim calcmode="lin" valueType="num">
                                      <p:cBhvr>
                                        <p:cTn id="53" dur="200" decel="100000"/>
                                        <p:tgtEl>
                                          <p:spTgt spid="2053"/>
                                        </p:tgtEl>
                                        <p:attrNameLst>
                                          <p:attrName>ppt_y</p:attrName>
                                        </p:attrNameLst>
                                      </p:cBhvr>
                                      <p:tavLst>
                                        <p:tav tm="0">
                                          <p:val>
                                            <p:strVal val="ppt_y"/>
                                          </p:val>
                                        </p:tav>
                                        <p:tav tm="100000">
                                          <p:val>
                                            <p:strVal val="ppt_y-.03"/>
                                          </p:val>
                                        </p:tav>
                                      </p:tavLst>
                                    </p:anim>
                                    <p:anim calcmode="lin" valueType="num">
                                      <p:cBhvr>
                                        <p:cTn id="54" dur="1800" accel="100000">
                                          <p:stCondLst>
                                            <p:cond delay="200"/>
                                          </p:stCondLst>
                                        </p:cTn>
                                        <p:tgtEl>
                                          <p:spTgt spid="2053"/>
                                        </p:tgtEl>
                                        <p:attrNameLst>
                                          <p:attrName>ppt_y</p:attrName>
                                        </p:attrNameLst>
                                      </p:cBhvr>
                                      <p:tavLst>
                                        <p:tav tm="0">
                                          <p:val>
                                            <p:strVal val="ppt_y"/>
                                          </p:val>
                                        </p:tav>
                                        <p:tav tm="100000">
                                          <p:val>
                                            <p:strVal val="ppt_y+1"/>
                                          </p:val>
                                        </p:tav>
                                      </p:tavLst>
                                    </p:anim>
                                    <p:set>
                                      <p:cBhvr>
                                        <p:cTn id="55" dur="1" fill="hold">
                                          <p:stCondLst>
                                            <p:cond delay="1999"/>
                                          </p:stCondLst>
                                        </p:cTn>
                                        <p:tgtEl>
                                          <p:spTgt spid="2053"/>
                                        </p:tgtEl>
                                        <p:attrNameLst>
                                          <p:attrName>style.visibility</p:attrName>
                                        </p:attrNameLst>
                                      </p:cBhvr>
                                      <p:to>
                                        <p:strVal val="hidden"/>
                                      </p:to>
                                    </p:set>
                                  </p:childTnLst>
                                </p:cTn>
                              </p:par>
                              <p:par>
                                <p:cTn id="56" presetID="37" presetClass="exit" presetSubtype="0" fill="hold" nodeType="withEffect">
                                  <p:stCondLst>
                                    <p:cond delay="0"/>
                                  </p:stCondLst>
                                  <p:childTnLst>
                                    <p:animEffect transition="out" filter="fade">
                                      <p:cBhvr>
                                        <p:cTn id="57" dur="2000"/>
                                        <p:tgtEl>
                                          <p:spTgt spid="2052"/>
                                        </p:tgtEl>
                                      </p:cBhvr>
                                    </p:animEffect>
                                    <p:anim calcmode="lin" valueType="num">
                                      <p:cBhvr>
                                        <p:cTn id="58" dur="2000"/>
                                        <p:tgtEl>
                                          <p:spTgt spid="2052"/>
                                        </p:tgtEl>
                                        <p:attrNameLst>
                                          <p:attrName>ppt_x</p:attrName>
                                        </p:attrNameLst>
                                      </p:cBhvr>
                                      <p:tavLst>
                                        <p:tav tm="0">
                                          <p:val>
                                            <p:strVal val="ppt_x"/>
                                          </p:val>
                                        </p:tav>
                                        <p:tav tm="100000">
                                          <p:val>
                                            <p:strVal val="ppt_x"/>
                                          </p:val>
                                        </p:tav>
                                      </p:tavLst>
                                    </p:anim>
                                    <p:anim calcmode="lin" valueType="num">
                                      <p:cBhvr>
                                        <p:cTn id="59" dur="200" decel="100000"/>
                                        <p:tgtEl>
                                          <p:spTgt spid="2052"/>
                                        </p:tgtEl>
                                        <p:attrNameLst>
                                          <p:attrName>ppt_y</p:attrName>
                                        </p:attrNameLst>
                                      </p:cBhvr>
                                      <p:tavLst>
                                        <p:tav tm="0">
                                          <p:val>
                                            <p:strVal val="ppt_y"/>
                                          </p:val>
                                        </p:tav>
                                        <p:tav tm="100000">
                                          <p:val>
                                            <p:strVal val="ppt_y-.03"/>
                                          </p:val>
                                        </p:tav>
                                      </p:tavLst>
                                    </p:anim>
                                    <p:anim calcmode="lin" valueType="num">
                                      <p:cBhvr>
                                        <p:cTn id="60" dur="1800" accel="100000">
                                          <p:stCondLst>
                                            <p:cond delay="200"/>
                                          </p:stCondLst>
                                        </p:cTn>
                                        <p:tgtEl>
                                          <p:spTgt spid="2052"/>
                                        </p:tgtEl>
                                        <p:attrNameLst>
                                          <p:attrName>ppt_y</p:attrName>
                                        </p:attrNameLst>
                                      </p:cBhvr>
                                      <p:tavLst>
                                        <p:tav tm="0">
                                          <p:val>
                                            <p:strVal val="ppt_y"/>
                                          </p:val>
                                        </p:tav>
                                        <p:tav tm="100000">
                                          <p:val>
                                            <p:strVal val="ppt_y+1"/>
                                          </p:val>
                                        </p:tav>
                                      </p:tavLst>
                                    </p:anim>
                                    <p:set>
                                      <p:cBhvr>
                                        <p:cTn id="61" dur="1" fill="hold">
                                          <p:stCondLst>
                                            <p:cond delay="1999"/>
                                          </p:stCondLst>
                                        </p:cTn>
                                        <p:tgtEl>
                                          <p:spTgt spid="205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1" nodeType="clickEffect">
                                  <p:stCondLst>
                                    <p:cond delay="0"/>
                                  </p:stCondLst>
                                  <p:childTnLst>
                                    <p:animScale>
                                      <p:cBhvr>
                                        <p:cTn id="6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6742" y="215876"/>
            <a:ext cx="1598515"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Scenarios</a:t>
            </a:r>
            <a:endParaRPr lang="zh-CN" altLang="zh-CN" sz="1400" dirty="0">
              <a:latin typeface="Arial Black"/>
              <a:ea typeface="仿宋"/>
            </a:endParaRPr>
          </a:p>
        </p:txBody>
      </p:sp>
      <p:sp>
        <p:nvSpPr>
          <p:cNvPr id="5" name="椭圆 4"/>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等腰三角形 5"/>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14" name="矩形 13"/>
          <p:cNvSpPr/>
          <p:nvPr/>
        </p:nvSpPr>
        <p:spPr>
          <a:xfrm>
            <a:off x="571472" y="1071552"/>
            <a:ext cx="5929354" cy="2062103"/>
          </a:xfrm>
          <a:prstGeom prst="rect">
            <a:avLst/>
          </a:prstGeom>
        </p:spPr>
        <p:txBody>
          <a:bodyPr wrap="square">
            <a:spAutoFit/>
          </a:bodyPr>
          <a:lstStyle/>
          <a:p>
            <a:pPr lvl="0">
              <a:buFont typeface="Wingdings" pitchFamily="2" charset="2"/>
              <a:buChar char="Ø"/>
            </a:pPr>
            <a:r>
              <a:rPr lang="en-GB" altLang="zh-CN" sz="1600" b="1" dirty="0" smtClean="0">
                <a:ea typeface="仿宋"/>
              </a:rPr>
              <a:t> There </a:t>
            </a:r>
            <a:r>
              <a:rPr lang="en-GB" altLang="zh-CN" sz="1600" b="1" dirty="0">
                <a:ea typeface="仿宋"/>
              </a:rPr>
              <a:t>is a collision between MV” Hong Kong” (16,200 T) and </a:t>
            </a:r>
            <a:r>
              <a:rPr lang="en-GB" altLang="zh-CN" sz="1600" b="1" dirty="0" smtClean="0">
                <a:ea typeface="仿宋"/>
              </a:rPr>
              <a:t>MV</a:t>
            </a:r>
          </a:p>
          <a:p>
            <a:pPr lvl="0"/>
            <a:r>
              <a:rPr lang="en-GB" altLang="zh-CN" sz="1600" b="1" dirty="0" smtClean="0">
                <a:ea typeface="仿宋"/>
              </a:rPr>
              <a:t>    “</a:t>
            </a:r>
            <a:r>
              <a:rPr lang="en-GB" altLang="zh-CN" sz="1600" b="1" dirty="0">
                <a:ea typeface="仿宋"/>
              </a:rPr>
              <a:t>Guangzhou” (35,000T) in the South China Seas in Chinese </a:t>
            </a:r>
            <a:endParaRPr lang="en-GB" altLang="zh-CN" sz="1600" b="1" dirty="0" smtClean="0">
              <a:ea typeface="仿宋"/>
            </a:endParaRPr>
          </a:p>
          <a:p>
            <a:pPr lvl="0"/>
            <a:r>
              <a:rPr lang="en-GB" altLang="zh-CN" sz="1600" b="1" dirty="0" smtClean="0">
                <a:ea typeface="仿宋"/>
              </a:rPr>
              <a:t>     territorial waters</a:t>
            </a:r>
          </a:p>
          <a:p>
            <a:pPr lvl="0">
              <a:buFont typeface="Wingdings" pitchFamily="2" charset="2"/>
              <a:buChar char="Ø"/>
            </a:pPr>
            <a:endParaRPr lang="en-GB" altLang="zh-CN" sz="1600" b="1" dirty="0" smtClean="0">
              <a:ea typeface="仿宋"/>
            </a:endParaRPr>
          </a:p>
          <a:p>
            <a:pPr lvl="0">
              <a:buFont typeface="Wingdings" pitchFamily="2" charset="2"/>
              <a:buChar char="Ø"/>
            </a:pPr>
            <a:r>
              <a:rPr lang="en-GB" altLang="zh-CN" sz="1600" b="1" dirty="0" smtClean="0">
                <a:ea typeface="仿宋"/>
              </a:rPr>
              <a:t>  Each vessel was 50% to blame for the collision</a:t>
            </a:r>
          </a:p>
          <a:p>
            <a:pPr lvl="0">
              <a:buFont typeface="Wingdings" pitchFamily="2" charset="2"/>
              <a:buChar char="Ø"/>
            </a:pPr>
            <a:endParaRPr lang="en-GB" altLang="zh-CN" sz="1600" b="1" dirty="0" smtClean="0">
              <a:ea typeface="仿宋"/>
            </a:endParaRPr>
          </a:p>
          <a:p>
            <a:pPr>
              <a:buFont typeface="Wingdings" pitchFamily="2" charset="2"/>
              <a:buChar char="Ø"/>
            </a:pPr>
            <a:r>
              <a:rPr lang="en-GB" altLang="zh-CN" sz="1600" b="1" dirty="0" smtClean="0">
                <a:ea typeface="仿宋"/>
              </a:rPr>
              <a:t>  The P and I Clubs for both vessels are English. Both vessels are </a:t>
            </a:r>
          </a:p>
          <a:p>
            <a:r>
              <a:rPr lang="en-GB" altLang="zh-CN" sz="1600" b="1" dirty="0" smtClean="0">
                <a:ea typeface="仿宋"/>
              </a:rPr>
              <a:t>      registered in Panama</a:t>
            </a:r>
            <a:endParaRPr lang="en-GB" altLang="zh-CN" sz="1600" b="1" dirty="0" smtClean="0">
              <a:latin typeface="Arial Black"/>
              <a:ea typeface="仿宋"/>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847178"/>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6742" y="215876"/>
            <a:ext cx="1598515"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Scenarios</a:t>
            </a:r>
            <a:endParaRPr lang="zh-CN" altLang="zh-CN" sz="1400" dirty="0">
              <a:latin typeface="Arial Black"/>
              <a:ea typeface="仿宋"/>
            </a:endParaRPr>
          </a:p>
        </p:txBody>
      </p:sp>
      <p:sp>
        <p:nvSpPr>
          <p:cNvPr id="5" name="椭圆 4"/>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等腰三角形 5"/>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Black"/>
              <a:ea typeface="仿宋"/>
            </a:endParaRPr>
          </a:p>
        </p:txBody>
      </p:sp>
      <p:sp>
        <p:nvSpPr>
          <p:cNvPr id="8" name="矩形 7"/>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10" name="矩形 9"/>
          <p:cNvSpPr/>
          <p:nvPr/>
        </p:nvSpPr>
        <p:spPr>
          <a:xfrm>
            <a:off x="72008" y="1635646"/>
            <a:ext cx="4572000" cy="584775"/>
          </a:xfrm>
          <a:prstGeom prst="rect">
            <a:avLst/>
          </a:prstGeom>
        </p:spPr>
        <p:txBody>
          <a:bodyPr>
            <a:spAutoFit/>
          </a:bodyPr>
          <a:lstStyle/>
          <a:p>
            <a:pPr lvl="0"/>
            <a:r>
              <a:rPr lang="en-GB" altLang="zh-CN" sz="1600" dirty="0">
                <a:solidFill>
                  <a:schemeClr val="bg1"/>
                </a:solidFill>
                <a:latin typeface="Arial Black"/>
                <a:ea typeface="仿宋"/>
              </a:rPr>
              <a:t>   </a:t>
            </a:r>
            <a:r>
              <a:rPr lang="en-GB" altLang="zh-CN" sz="1600" dirty="0" smtClean="0">
                <a:solidFill>
                  <a:schemeClr val="bg1"/>
                </a:solidFill>
                <a:latin typeface="Arial Black"/>
                <a:ea typeface="仿宋"/>
              </a:rPr>
              <a:t>2.Each </a:t>
            </a:r>
            <a:r>
              <a:rPr lang="en-GB" altLang="zh-CN" sz="1600" dirty="0">
                <a:solidFill>
                  <a:schemeClr val="bg1"/>
                </a:solidFill>
                <a:latin typeface="Arial Black"/>
                <a:ea typeface="仿宋"/>
              </a:rPr>
              <a:t>vessel was 50% to blame for the collision.</a:t>
            </a:r>
            <a:endParaRPr lang="zh-CN" altLang="zh-CN" sz="1200" dirty="0">
              <a:solidFill>
                <a:schemeClr val="bg1"/>
              </a:solidFill>
              <a:latin typeface="Arial Black"/>
              <a:ea typeface="仿宋"/>
            </a:endParaRPr>
          </a:p>
        </p:txBody>
      </p:sp>
      <p:sp>
        <p:nvSpPr>
          <p:cNvPr id="11" name="矩形 10"/>
          <p:cNvSpPr/>
          <p:nvPr/>
        </p:nvSpPr>
        <p:spPr>
          <a:xfrm>
            <a:off x="500034" y="1142990"/>
            <a:ext cx="8892480" cy="2062103"/>
          </a:xfrm>
          <a:prstGeom prst="rect">
            <a:avLst/>
          </a:prstGeom>
        </p:spPr>
        <p:txBody>
          <a:bodyPr wrap="square" anchor="ctr">
            <a:spAutoFit/>
          </a:bodyPr>
          <a:lstStyle/>
          <a:p>
            <a:r>
              <a:rPr lang="en-US" altLang="zh-CN" sz="1600" b="1" dirty="0" smtClean="0">
                <a:ea typeface="仿宋"/>
              </a:rPr>
              <a:t>The </a:t>
            </a:r>
            <a:r>
              <a:rPr lang="en-US" altLang="zh-CN" sz="1600" b="1" dirty="0">
                <a:ea typeface="仿宋"/>
              </a:rPr>
              <a:t>MV Hong Kong Loss or Claims Bill</a:t>
            </a:r>
            <a:r>
              <a:rPr lang="en-US" altLang="zh-CN" sz="1600" b="1" dirty="0" smtClean="0">
                <a:ea typeface="仿宋"/>
              </a:rPr>
              <a:t>:</a:t>
            </a:r>
          </a:p>
          <a:p>
            <a:endParaRPr lang="en-US" altLang="zh-CN" sz="1600" b="1" dirty="0">
              <a:ea typeface="仿宋"/>
            </a:endParaRPr>
          </a:p>
          <a:p>
            <a:r>
              <a:rPr lang="en-US" altLang="zh-CN" sz="1600" b="1" dirty="0" smtClean="0">
                <a:ea typeface="仿宋"/>
              </a:rPr>
              <a:t>1.Vessel </a:t>
            </a:r>
            <a:r>
              <a:rPr lang="en-US" altLang="zh-CN" sz="1600" b="1" dirty="0">
                <a:ea typeface="仿宋"/>
              </a:rPr>
              <a:t>damage: </a:t>
            </a:r>
            <a:r>
              <a:rPr lang="en-US" altLang="zh-CN" sz="1600" b="1" dirty="0" smtClean="0">
                <a:ea typeface="仿宋"/>
              </a:rPr>
              <a:t>                                  </a:t>
            </a:r>
            <a:r>
              <a:rPr lang="en-US" altLang="zh-CN" sz="1600" b="1" dirty="0" smtClean="0">
                <a:solidFill>
                  <a:srgbClr val="FF0000"/>
                </a:solidFill>
                <a:ea typeface="仿宋"/>
              </a:rPr>
              <a:t>USD    5M</a:t>
            </a:r>
            <a:endParaRPr lang="en-US" altLang="zh-CN" sz="1600" b="1" dirty="0">
              <a:solidFill>
                <a:srgbClr val="FF0000"/>
              </a:solidFill>
              <a:ea typeface="仿宋"/>
            </a:endParaRPr>
          </a:p>
          <a:p>
            <a:r>
              <a:rPr lang="en-US" altLang="zh-CN" sz="1600" b="1" dirty="0" smtClean="0">
                <a:ea typeface="仿宋"/>
              </a:rPr>
              <a:t>2.Hire</a:t>
            </a:r>
            <a:r>
              <a:rPr lang="en-US" altLang="zh-CN" sz="1600" b="1" dirty="0">
                <a:ea typeface="仿宋"/>
              </a:rPr>
              <a:t>: </a:t>
            </a:r>
            <a:r>
              <a:rPr lang="en-US" altLang="zh-CN" sz="1600" b="1" dirty="0" smtClean="0">
                <a:ea typeface="仿宋"/>
              </a:rPr>
              <a:t>                                                     </a:t>
            </a:r>
            <a:r>
              <a:rPr lang="en-US" altLang="zh-CN" sz="1600" b="1" dirty="0" smtClean="0">
                <a:solidFill>
                  <a:srgbClr val="FF0000"/>
                </a:solidFill>
                <a:ea typeface="仿宋"/>
              </a:rPr>
              <a:t>USD    2M </a:t>
            </a:r>
            <a:r>
              <a:rPr lang="en-US" altLang="zh-CN" sz="1600" b="1" dirty="0">
                <a:ea typeface="仿宋"/>
              </a:rPr>
              <a:t> </a:t>
            </a:r>
          </a:p>
          <a:p>
            <a:r>
              <a:rPr lang="en-US" altLang="zh-CN" sz="1600" b="1" dirty="0" smtClean="0">
                <a:ea typeface="仿宋"/>
              </a:rPr>
              <a:t>3.Cargo </a:t>
            </a:r>
            <a:r>
              <a:rPr lang="en-US" altLang="zh-CN" sz="1600" b="1" dirty="0">
                <a:ea typeface="仿宋"/>
              </a:rPr>
              <a:t>damage: </a:t>
            </a:r>
            <a:r>
              <a:rPr lang="en-US" altLang="zh-CN" sz="1600" b="1" dirty="0" smtClean="0">
                <a:ea typeface="仿宋"/>
              </a:rPr>
              <a:t>                                   </a:t>
            </a:r>
            <a:r>
              <a:rPr lang="en-US" altLang="zh-CN" sz="1600" b="1" dirty="0" smtClean="0">
                <a:solidFill>
                  <a:srgbClr val="FF0000"/>
                </a:solidFill>
                <a:ea typeface="仿宋"/>
              </a:rPr>
              <a:t>USD   10M</a:t>
            </a:r>
            <a:endParaRPr lang="en-US" altLang="zh-CN" sz="1600" b="1" dirty="0">
              <a:solidFill>
                <a:srgbClr val="FF0000"/>
              </a:solidFill>
              <a:ea typeface="仿宋"/>
            </a:endParaRPr>
          </a:p>
          <a:p>
            <a:r>
              <a:rPr lang="en-US" altLang="zh-CN" sz="1600" b="1" dirty="0" smtClean="0">
                <a:ea typeface="仿宋"/>
              </a:rPr>
              <a:t>4.Coastguard </a:t>
            </a:r>
            <a:r>
              <a:rPr lang="en-US" altLang="zh-CN" sz="1600" b="1" dirty="0">
                <a:ea typeface="仿宋"/>
              </a:rPr>
              <a:t>Salvage &amp; Clean-Up: </a:t>
            </a:r>
            <a:r>
              <a:rPr lang="en-US" altLang="zh-CN" sz="1600" b="1" dirty="0" smtClean="0">
                <a:ea typeface="仿宋"/>
              </a:rPr>
              <a:t>    </a:t>
            </a:r>
            <a:r>
              <a:rPr lang="en-US" altLang="zh-CN" sz="1600" b="1" dirty="0" smtClean="0">
                <a:solidFill>
                  <a:srgbClr val="FF0000"/>
                </a:solidFill>
                <a:ea typeface="仿宋"/>
              </a:rPr>
              <a:t>USD   10M</a:t>
            </a:r>
          </a:p>
          <a:p>
            <a:endParaRPr lang="en-US" altLang="zh-CN" sz="1600" dirty="0" smtClean="0">
              <a:solidFill>
                <a:srgbClr val="FF0000"/>
              </a:solidFill>
              <a:ea typeface="仿宋"/>
            </a:endParaRPr>
          </a:p>
          <a:p>
            <a:endParaRPr lang="en-US" altLang="zh-CN" sz="1600" dirty="0">
              <a:solidFill>
                <a:srgbClr val="FF0000"/>
              </a:solidFill>
              <a:ea typeface="仿宋"/>
            </a:endParaRPr>
          </a:p>
        </p:txBody>
      </p:sp>
      <p:pic>
        <p:nvPicPr>
          <p:cNvPr id="12"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500034" y="2857502"/>
            <a:ext cx="2925160" cy="338554"/>
          </a:xfrm>
          <a:prstGeom prst="rect">
            <a:avLst/>
          </a:prstGeom>
        </p:spPr>
        <p:txBody>
          <a:bodyPr wrap="square">
            <a:spAutoFit/>
          </a:bodyPr>
          <a:lstStyle/>
          <a:p>
            <a:r>
              <a:rPr lang="en-GB" sz="1600" b="1" dirty="0" smtClean="0"/>
              <a:t>TOTAL:         </a:t>
            </a:r>
            <a:r>
              <a:rPr lang="en-GB" sz="1600" b="1" dirty="0" smtClean="0">
                <a:solidFill>
                  <a:srgbClr val="FF0000"/>
                </a:solidFill>
              </a:rPr>
              <a:t>USD 27M</a:t>
            </a:r>
            <a:endParaRPr lang="en-GB" sz="1600" b="1" dirty="0">
              <a:solidFill>
                <a:srgbClr val="FF0000"/>
              </a:solidFill>
            </a:endParaRPr>
          </a:p>
        </p:txBody>
      </p:sp>
    </p:spTree>
    <p:extLst>
      <p:ext uri="{BB962C8B-B14F-4D97-AF65-F5344CB8AC3E}">
        <p14:creationId xmlns:p14="http://schemas.microsoft.com/office/powerpoint/2010/main" val="84951156"/>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6742" y="215876"/>
            <a:ext cx="1598515"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Scenarios</a:t>
            </a:r>
            <a:endParaRPr lang="zh-CN" altLang="zh-CN" sz="1400" dirty="0">
              <a:latin typeface="Arial Black"/>
              <a:ea typeface="仿宋"/>
            </a:endParaRPr>
          </a:p>
        </p:txBody>
      </p:sp>
      <p:sp>
        <p:nvSpPr>
          <p:cNvPr id="5" name="椭圆 4"/>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等腰三角形 5"/>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9" name="矩形 8"/>
          <p:cNvSpPr/>
          <p:nvPr/>
        </p:nvSpPr>
        <p:spPr>
          <a:xfrm>
            <a:off x="714348" y="1142990"/>
            <a:ext cx="8524914" cy="1323439"/>
          </a:xfrm>
          <a:prstGeom prst="rect">
            <a:avLst/>
          </a:prstGeom>
        </p:spPr>
        <p:txBody>
          <a:bodyPr wrap="square">
            <a:spAutoFit/>
          </a:bodyPr>
          <a:lstStyle/>
          <a:p>
            <a:r>
              <a:rPr lang="en-GB" altLang="zh-CN" sz="1600" b="1" dirty="0" smtClean="0">
                <a:ea typeface="仿宋"/>
              </a:rPr>
              <a:t>MV </a:t>
            </a:r>
            <a:r>
              <a:rPr lang="en-GB" altLang="zh-CN" sz="1600" b="1" dirty="0">
                <a:ea typeface="仿宋"/>
              </a:rPr>
              <a:t>Guangzhou Loss or Claims Bill</a:t>
            </a:r>
            <a:r>
              <a:rPr lang="en-GB" altLang="zh-CN" sz="1600" b="1" dirty="0" smtClean="0">
                <a:ea typeface="仿宋"/>
              </a:rPr>
              <a:t>:</a:t>
            </a:r>
          </a:p>
          <a:p>
            <a:endParaRPr lang="en-GB" altLang="zh-CN" sz="1600" b="1" dirty="0">
              <a:ea typeface="仿宋"/>
            </a:endParaRPr>
          </a:p>
          <a:p>
            <a:r>
              <a:rPr lang="en-GB" altLang="zh-CN" sz="1600" b="1" dirty="0" smtClean="0">
                <a:ea typeface="仿宋"/>
              </a:rPr>
              <a:t>1.Vessel </a:t>
            </a:r>
            <a:r>
              <a:rPr lang="en-GB" altLang="zh-CN" sz="1600" b="1" dirty="0">
                <a:ea typeface="仿宋"/>
              </a:rPr>
              <a:t>damage: </a:t>
            </a:r>
            <a:r>
              <a:rPr lang="en-GB" altLang="zh-CN" sz="1600" b="1" dirty="0" smtClean="0">
                <a:ea typeface="仿宋"/>
              </a:rPr>
              <a:t>                           </a:t>
            </a:r>
            <a:r>
              <a:rPr lang="en-GB" altLang="zh-CN" sz="1600" b="1" dirty="0" smtClean="0">
                <a:solidFill>
                  <a:srgbClr val="FF0000"/>
                </a:solidFill>
                <a:ea typeface="仿宋"/>
              </a:rPr>
              <a:t>USD</a:t>
            </a:r>
            <a:r>
              <a:rPr lang="en-GB" altLang="zh-CN" sz="1600" b="1" dirty="0" smtClean="0">
                <a:ea typeface="仿宋"/>
              </a:rPr>
              <a:t>    </a:t>
            </a:r>
            <a:r>
              <a:rPr lang="en-GB" altLang="zh-CN" sz="1600" b="1" dirty="0" smtClean="0">
                <a:solidFill>
                  <a:srgbClr val="FF0000"/>
                </a:solidFill>
                <a:ea typeface="仿宋"/>
              </a:rPr>
              <a:t>8M</a:t>
            </a:r>
            <a:endParaRPr lang="en-GB" altLang="zh-CN" sz="1600" b="1" dirty="0">
              <a:solidFill>
                <a:srgbClr val="FF0000"/>
              </a:solidFill>
              <a:ea typeface="仿宋"/>
            </a:endParaRPr>
          </a:p>
          <a:p>
            <a:r>
              <a:rPr lang="en-GB" altLang="zh-CN" sz="1600" b="1" dirty="0" smtClean="0">
                <a:ea typeface="仿宋"/>
              </a:rPr>
              <a:t>2.Hire</a:t>
            </a:r>
            <a:r>
              <a:rPr lang="en-GB" altLang="zh-CN" sz="1600" b="1" dirty="0">
                <a:ea typeface="仿宋"/>
              </a:rPr>
              <a:t>: </a:t>
            </a:r>
            <a:r>
              <a:rPr lang="en-GB" altLang="zh-CN" sz="1600" b="1" dirty="0" smtClean="0">
                <a:ea typeface="仿宋"/>
              </a:rPr>
              <a:t>                                              </a:t>
            </a:r>
            <a:r>
              <a:rPr lang="en-GB" altLang="zh-CN" sz="1600" b="1" dirty="0" smtClean="0">
                <a:solidFill>
                  <a:srgbClr val="FF0000"/>
                </a:solidFill>
                <a:ea typeface="仿宋"/>
              </a:rPr>
              <a:t>USD </a:t>
            </a:r>
            <a:r>
              <a:rPr lang="en-GB" altLang="zh-CN" sz="1600" b="1" dirty="0" smtClean="0">
                <a:ea typeface="仿宋"/>
              </a:rPr>
              <a:t>   </a:t>
            </a:r>
            <a:r>
              <a:rPr lang="en-GB" altLang="zh-CN" sz="1600" b="1" dirty="0" smtClean="0">
                <a:solidFill>
                  <a:srgbClr val="FF0000"/>
                </a:solidFill>
                <a:ea typeface="仿宋"/>
              </a:rPr>
              <a:t>5M </a:t>
            </a:r>
            <a:r>
              <a:rPr lang="en-GB" altLang="zh-CN" sz="1600" b="1" dirty="0">
                <a:ea typeface="仿宋"/>
              </a:rPr>
              <a:t> </a:t>
            </a:r>
          </a:p>
          <a:p>
            <a:r>
              <a:rPr lang="en-GB" altLang="zh-CN" sz="1600" b="1" dirty="0" smtClean="0">
                <a:ea typeface="仿宋"/>
              </a:rPr>
              <a:t>3.Cargo </a:t>
            </a:r>
            <a:r>
              <a:rPr lang="en-GB" altLang="zh-CN" sz="1600" b="1" dirty="0">
                <a:ea typeface="仿宋"/>
              </a:rPr>
              <a:t>damage: </a:t>
            </a:r>
            <a:r>
              <a:rPr lang="en-GB" altLang="zh-CN" sz="1600" b="1" dirty="0" smtClean="0">
                <a:ea typeface="仿宋"/>
              </a:rPr>
              <a:t>                            </a:t>
            </a:r>
            <a:r>
              <a:rPr lang="en-GB" altLang="zh-CN" sz="1600" b="1" dirty="0" smtClean="0">
                <a:solidFill>
                  <a:srgbClr val="FF0000"/>
                </a:solidFill>
                <a:ea typeface="仿宋"/>
              </a:rPr>
              <a:t>USD</a:t>
            </a:r>
            <a:r>
              <a:rPr lang="en-GB" altLang="zh-CN" sz="1600" b="1" dirty="0" smtClean="0">
                <a:ea typeface="仿宋"/>
              </a:rPr>
              <a:t>  </a:t>
            </a:r>
            <a:r>
              <a:rPr lang="en-GB" altLang="zh-CN" sz="1600" b="1" dirty="0" smtClean="0">
                <a:solidFill>
                  <a:srgbClr val="FF0000"/>
                </a:solidFill>
                <a:ea typeface="仿宋"/>
              </a:rPr>
              <a:t>16M</a:t>
            </a:r>
            <a:endParaRPr lang="en-GB" altLang="zh-CN" sz="1600" b="1" dirty="0">
              <a:solidFill>
                <a:srgbClr val="FF0000"/>
              </a:solidFill>
              <a:ea typeface="仿宋"/>
            </a:endParaRPr>
          </a:p>
        </p:txBody>
      </p:sp>
      <p:sp>
        <p:nvSpPr>
          <p:cNvPr id="2" name="TextBox 1"/>
          <p:cNvSpPr txBox="1"/>
          <p:nvPr/>
        </p:nvSpPr>
        <p:spPr>
          <a:xfrm>
            <a:off x="714348" y="2357436"/>
            <a:ext cx="3398361" cy="615553"/>
          </a:xfrm>
          <a:prstGeom prst="rect">
            <a:avLst/>
          </a:prstGeom>
          <a:noFill/>
        </p:spPr>
        <p:txBody>
          <a:bodyPr wrap="square" rtlCol="0">
            <a:spAutoFit/>
          </a:bodyPr>
          <a:lstStyle/>
          <a:p>
            <a:r>
              <a:rPr lang="en-GB" dirty="0" smtClean="0"/>
              <a:t> </a:t>
            </a:r>
          </a:p>
          <a:p>
            <a:r>
              <a:rPr lang="en-GB" sz="1600" b="1" dirty="0" smtClean="0"/>
              <a:t>TOTAL:           </a:t>
            </a:r>
            <a:r>
              <a:rPr lang="en-GB" sz="1600" b="1" dirty="0" smtClean="0">
                <a:solidFill>
                  <a:srgbClr val="FF0000"/>
                </a:solidFill>
              </a:rPr>
              <a:t>USD  29M</a:t>
            </a:r>
            <a:endParaRPr lang="en-GB" sz="1600" b="1" dirty="0">
              <a:solidFill>
                <a:srgbClr val="FF0000"/>
              </a:solidFill>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8466"/>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6742" y="215876"/>
            <a:ext cx="1598515" cy="307777"/>
          </a:xfrm>
          <a:prstGeom prst="rect">
            <a:avLst/>
          </a:prstGeom>
        </p:spPr>
        <p:txBody>
          <a:bodyPr wrap="none">
            <a:spAutoFit/>
          </a:bodyPr>
          <a:lstStyle/>
          <a:p>
            <a:r>
              <a:rPr lang="en-GB" altLang="zh-CN" sz="1400" dirty="0">
                <a:latin typeface="Arial Black"/>
                <a:ea typeface="仿宋"/>
              </a:rPr>
              <a:t>The Scenarios</a:t>
            </a:r>
            <a:endParaRPr lang="zh-CN" altLang="zh-CN" sz="1400" dirty="0">
              <a:latin typeface="Arial Black"/>
              <a:ea typeface="仿宋"/>
            </a:endParaRPr>
          </a:p>
        </p:txBody>
      </p:sp>
      <p:sp>
        <p:nvSpPr>
          <p:cNvPr id="5" name="椭圆 4"/>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6" name="等腰三角形 5"/>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7" name="矩形 6"/>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8" name="矩形 7"/>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9" name="矩形 8"/>
          <p:cNvSpPr/>
          <p:nvPr/>
        </p:nvSpPr>
        <p:spPr>
          <a:xfrm>
            <a:off x="928662" y="1142990"/>
            <a:ext cx="5929354" cy="830997"/>
          </a:xfrm>
          <a:prstGeom prst="rect">
            <a:avLst/>
          </a:prstGeom>
        </p:spPr>
        <p:txBody>
          <a:bodyPr wrap="square">
            <a:spAutoFit/>
          </a:bodyPr>
          <a:lstStyle/>
          <a:p>
            <a:pPr lvl="0"/>
            <a:r>
              <a:rPr lang="en-US" altLang="zh-CN" sz="1600" b="1" dirty="0" smtClean="0">
                <a:ea typeface="仿宋"/>
              </a:rPr>
              <a:t>In one </a:t>
            </a:r>
            <a:r>
              <a:rPr lang="en-US" altLang="zh-CN" sz="1600" b="1" dirty="0">
                <a:ea typeface="仿宋"/>
              </a:rPr>
              <a:t>scenario the parties agree to litigate in England. In the other, the Guangzhou is arrested at her next port of call in </a:t>
            </a:r>
            <a:r>
              <a:rPr lang="en-US" altLang="zh-CN" sz="1600" b="1" dirty="0" smtClean="0">
                <a:ea typeface="仿宋"/>
              </a:rPr>
              <a:t>China </a:t>
            </a:r>
            <a:r>
              <a:rPr lang="en-US" altLang="zh-CN" sz="1600" b="1" dirty="0">
                <a:ea typeface="仿宋"/>
              </a:rPr>
              <a:t>and the proceedings begin in </a:t>
            </a:r>
            <a:r>
              <a:rPr lang="en-US" altLang="zh-CN" sz="1600" b="1" dirty="0" smtClean="0">
                <a:ea typeface="仿宋"/>
              </a:rPr>
              <a:t>China</a:t>
            </a:r>
            <a:endParaRPr lang="zh-CN" altLang="zh-CN" sz="1600" b="1" dirty="0">
              <a:ea typeface="仿宋"/>
            </a:endParaRPr>
          </a:p>
        </p:txBody>
      </p:sp>
      <p:pic>
        <p:nvPicPr>
          <p:cNvPr id="10"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336441"/>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0348" y="0"/>
            <a:ext cx="9154348" cy="5143500"/>
            <a:chOff x="-10348" y="0"/>
            <a:chExt cx="9154348" cy="51435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449999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 y="0"/>
              <a:ext cx="4654356"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07504" y="-7764"/>
            <a:ext cx="36004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C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ea typeface="仿宋"/>
              </a:rPr>
              <a:t>EN</a:t>
            </a:r>
            <a:r>
              <a:rPr lang="en-US" altLang="zh-CN" sz="4400" b="1" dirty="0" smtClean="0">
                <a:ln w="11430"/>
                <a:solidFill>
                  <a:schemeClr val="bg1"/>
                </a:solidFill>
                <a:effectLst>
                  <a:outerShdw blurRad="50800" dist="39000" dir="5460000" algn="tl">
                    <a:srgbClr val="000000">
                      <a:alpha val="38000"/>
                    </a:srgbClr>
                  </a:outerShdw>
                </a:effectLst>
                <a:latin typeface="Arial Black"/>
                <a:ea typeface="仿宋"/>
              </a:rPr>
              <a:t>GLA</a:t>
            </a:r>
            <a:r>
              <a:rPr lang="en-US" altLang="zh-CN" sz="4400" b="1" dirty="0" smtClean="0">
                <a:ln w="11430"/>
                <a:solidFill>
                  <a:srgbClr val="00B0F0"/>
                </a:solidFill>
                <a:effectLst>
                  <a:outerShdw blurRad="50800" dist="39000" dir="5460000" algn="tl">
                    <a:srgbClr val="000000">
                      <a:alpha val="38000"/>
                    </a:srgbClr>
                  </a:outerShdw>
                </a:effectLst>
                <a:latin typeface="Arial Black"/>
                <a:ea typeface="仿宋"/>
              </a:rPr>
              <a:t>ND</a:t>
            </a:r>
            <a:endParaRPr lang="zh-CN" altLang="en-US" sz="4400" b="1" dirty="0">
              <a:ln w="11430"/>
              <a:solidFill>
                <a:srgbClr val="00B0F0"/>
              </a:solidFill>
              <a:effectLst>
                <a:outerShdw blurRad="50800" dist="39000" dir="5460000" algn="tl">
                  <a:srgbClr val="000000">
                    <a:alpha val="38000"/>
                  </a:srgbClr>
                </a:outerShdw>
              </a:effectLst>
              <a:latin typeface="Arial Black"/>
              <a:ea typeface="仿宋"/>
            </a:endParaRPr>
          </a:p>
        </p:txBody>
      </p:sp>
      <p:sp>
        <p:nvSpPr>
          <p:cNvPr id="8" name="TextBox 7"/>
          <p:cNvSpPr txBox="1"/>
          <p:nvPr/>
        </p:nvSpPr>
        <p:spPr>
          <a:xfrm>
            <a:off x="4705571" y="-35286"/>
            <a:ext cx="36004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C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ea typeface="仿宋"/>
              </a:rPr>
              <a:t>CHINA</a:t>
            </a:r>
            <a:endParaRPr lang="zh-CN" altLang="en-US" sz="4400" b="1" dirty="0">
              <a:ln w="11430"/>
              <a:solidFill>
                <a:srgbClr val="00B0F0"/>
              </a:solidFill>
              <a:effectLst>
                <a:outerShdw blurRad="50800" dist="39000" dir="5460000" algn="tl">
                  <a:srgbClr val="000000">
                    <a:alpha val="38000"/>
                  </a:srgbClr>
                </a:outerShdw>
              </a:effectLst>
              <a:latin typeface="Arial Black"/>
              <a:ea typeface="仿宋"/>
            </a:endParaRPr>
          </a:p>
        </p:txBody>
      </p:sp>
    </p:spTree>
    <p:extLst>
      <p:ext uri="{BB962C8B-B14F-4D97-AF65-F5344CB8AC3E}">
        <p14:creationId xmlns:p14="http://schemas.microsoft.com/office/powerpoint/2010/main" val="1069287545"/>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00100" y="1142990"/>
            <a:ext cx="64294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What is the time limit for bringing these claims both in England and China?</a:t>
            </a:r>
            <a:endParaRPr kumimoji="0" lang="en-GB" altLang="zh-CN" sz="1600" b="0"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0" i="0" u="none" strike="noStrike" cap="none" normalizeH="0" baseline="0" dirty="0" smtClean="0">
              <a:ln>
                <a:noFill/>
              </a:ln>
              <a:solidFill>
                <a:srgbClr val="FF000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3200" b="0" i="0" u="none" strike="noStrike" cap="none" normalizeH="0" baseline="0" dirty="0" smtClean="0">
                <a:ln>
                  <a:noFill/>
                </a:ln>
                <a:solidFill>
                  <a:srgbClr val="000000"/>
                </a:solidFill>
                <a:effectLst/>
                <a:latin typeface="Arial Black"/>
                <a:ea typeface="仿宋"/>
                <a:cs typeface="Times New Roman" pitchFamily="18" charset="0"/>
              </a:rPr>
              <a:t> </a:t>
            </a:r>
            <a:endParaRPr kumimoji="0" lang="zh-CN" altLang="zh-CN" sz="3200" b="0" i="0" u="none" strike="noStrike" cap="none" normalizeH="0" baseline="0" dirty="0" smtClean="0">
              <a:ln>
                <a:noFill/>
              </a:ln>
              <a:solidFill>
                <a:schemeClr val="tx1"/>
              </a:solidFill>
              <a:effectLst/>
              <a:latin typeface="Arial Black"/>
              <a:ea typeface="仿宋"/>
              <a:cs typeface="宋体" pitchFamily="2" charset="-122"/>
            </a:endParaRPr>
          </a:p>
        </p:txBody>
      </p:sp>
      <p:sp>
        <p:nvSpPr>
          <p:cNvPr id="33" name="矩形 32"/>
          <p:cNvSpPr/>
          <p:nvPr/>
        </p:nvSpPr>
        <p:spPr>
          <a:xfrm>
            <a:off x="956742" y="215876"/>
            <a:ext cx="1606530"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Questions</a:t>
            </a:r>
            <a:endParaRPr lang="zh-CN" altLang="zh-CN" sz="1400" dirty="0">
              <a:latin typeface="Arial Black"/>
              <a:ea typeface="仿宋"/>
            </a:endParaRPr>
          </a:p>
        </p:txBody>
      </p:sp>
      <p:sp>
        <p:nvSpPr>
          <p:cNvPr id="34" name="椭圆 33"/>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35" name="等腰三角形 34"/>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36" name="矩形 35"/>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39" name="矩形 38"/>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80150"/>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2910" y="1142990"/>
            <a:ext cx="78581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rgbClr val="000000"/>
                </a:solidFill>
                <a:effectLst/>
                <a:ea typeface="仿宋"/>
                <a:cs typeface="Times New Roman" pitchFamily="18" charset="0"/>
              </a:rPr>
              <a:t>Can that limit be extended by agreement?</a:t>
            </a:r>
            <a:endParaRPr kumimoji="0" lang="en-GB" altLang="zh-CN" sz="1600" b="1" i="0" u="none" strike="noStrike" cap="none" normalizeH="0" baseline="0" dirty="0" smtClean="0">
              <a:ln>
                <a:noFill/>
              </a:ln>
              <a:solidFill>
                <a:schemeClr val="tx1"/>
              </a:solidFill>
              <a:effectLst/>
              <a:ea typeface="仿宋"/>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rgbClr val="FF0000"/>
              </a:solidFill>
              <a:effectLst/>
              <a:ea typeface="仿宋"/>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600" b="1" i="0" u="none" strike="noStrike" cap="none" normalizeH="0" baseline="0" dirty="0" smtClean="0">
              <a:ln>
                <a:noFill/>
              </a:ln>
              <a:solidFill>
                <a:schemeClr val="tx1"/>
              </a:solidFill>
              <a:effectLst/>
              <a:ea typeface="仿宋"/>
              <a:cs typeface="宋体" pitchFamily="2" charset="-122"/>
            </a:endParaRPr>
          </a:p>
        </p:txBody>
      </p:sp>
      <p:sp>
        <p:nvSpPr>
          <p:cNvPr id="17" name="矩形 16"/>
          <p:cNvSpPr/>
          <p:nvPr/>
        </p:nvSpPr>
        <p:spPr>
          <a:xfrm>
            <a:off x="956742" y="215876"/>
            <a:ext cx="1606530" cy="307777"/>
          </a:xfrm>
          <a:prstGeom prst="rect">
            <a:avLst/>
          </a:prstGeom>
        </p:spPr>
        <p:txBody>
          <a:bodyPr wrap="none">
            <a:spAutoFit/>
          </a:bodyPr>
          <a:lstStyle/>
          <a:p>
            <a:r>
              <a:rPr lang="en-GB" altLang="zh-CN" sz="1400" dirty="0">
                <a:latin typeface="Arial Black"/>
                <a:ea typeface="仿宋"/>
              </a:rPr>
              <a:t>The </a:t>
            </a:r>
            <a:r>
              <a:rPr lang="en-GB" altLang="zh-CN" sz="1400" dirty="0" smtClean="0">
                <a:latin typeface="Arial Black"/>
                <a:ea typeface="仿宋"/>
              </a:rPr>
              <a:t>Questions</a:t>
            </a:r>
            <a:endParaRPr lang="zh-CN" altLang="zh-CN" sz="1400" dirty="0">
              <a:latin typeface="Arial Black"/>
              <a:ea typeface="仿宋"/>
            </a:endParaRPr>
          </a:p>
        </p:txBody>
      </p:sp>
      <p:sp>
        <p:nvSpPr>
          <p:cNvPr id="18" name="椭圆 17"/>
          <p:cNvSpPr/>
          <p:nvPr/>
        </p:nvSpPr>
        <p:spPr>
          <a:xfrm>
            <a:off x="491927" y="104428"/>
            <a:ext cx="476086" cy="476086"/>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0" name="等腰三角形 19"/>
          <p:cNvSpPr/>
          <p:nvPr/>
        </p:nvSpPr>
        <p:spPr>
          <a:xfrm rot="5400000">
            <a:off x="629574" y="231617"/>
            <a:ext cx="284526" cy="22170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2" name="矩形 21"/>
          <p:cNvSpPr/>
          <p:nvPr/>
        </p:nvSpPr>
        <p:spPr>
          <a:xfrm>
            <a:off x="2568376" y="296069"/>
            <a:ext cx="6568098" cy="1408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sp>
        <p:nvSpPr>
          <p:cNvPr id="27" name="矩形 26"/>
          <p:cNvSpPr/>
          <p:nvPr/>
        </p:nvSpPr>
        <p:spPr>
          <a:xfrm>
            <a:off x="0" y="294606"/>
            <a:ext cx="421627" cy="142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Black"/>
              <a:ea typeface="仿宋"/>
            </a:endParaRPr>
          </a:p>
        </p:txBody>
      </p:sp>
      <p:pic>
        <p:nvPicPr>
          <p:cNvPr id="9" name="Picture 2" descr="logoIMCC@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0"/>
            <a:ext cx="1619250" cy="15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165248"/>
      </p:ext>
    </p:extLst>
  </p:cSld>
  <p:clrMapOvr>
    <a:masterClrMapping/>
  </p:clrMapOvr>
  <mc:AlternateContent xmlns:mc="http://schemas.openxmlformats.org/markup-compatibility/2006" xmlns:p14="http://schemas.microsoft.com/office/powerpoint/2010/main">
    <mc:Choice Requires="p14">
      <p:transition spd="slow" p14:dur="1300" advClick="0" advTm="0">
        <p14:pan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484</Words>
  <Application>Microsoft Office PowerPoint</Application>
  <PresentationFormat>On-screen Show (16:9)</PresentationFormat>
  <Paragraphs>95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宋体</vt:lpstr>
      <vt:lpstr>仿宋</vt:lpstr>
      <vt:lpstr>Arial</vt:lpstr>
      <vt:lpstr>Arial Black</vt:lpstr>
      <vt:lpstr>Calibri</vt:lpstr>
      <vt:lpstr>Times New Roman</vt:lpstr>
      <vt:lpstr>Wingdings</vt:lpstr>
      <vt:lpstr>Office 主题​​</vt:lpstr>
      <vt:lpstr>Playing by the Local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Charlotte Warr</cp:lastModifiedBy>
  <cp:revision>124</cp:revision>
  <cp:lastPrinted>2015-07-09T09:41:24Z</cp:lastPrinted>
  <dcterms:created xsi:type="dcterms:W3CDTF">2015-07-02T01:45:14Z</dcterms:created>
  <dcterms:modified xsi:type="dcterms:W3CDTF">2015-09-19T17:08:19Z</dcterms:modified>
</cp:coreProperties>
</file>