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258" r:id="rId3"/>
    <p:sldId id="420" r:id="rId4"/>
    <p:sldId id="421" r:id="rId5"/>
    <p:sldId id="422" r:id="rId6"/>
    <p:sldId id="423" r:id="rId7"/>
    <p:sldId id="419" r:id="rId8"/>
    <p:sldId id="424" r:id="rId9"/>
    <p:sldId id="425" r:id="rId10"/>
    <p:sldId id="427" r:id="rId11"/>
    <p:sldId id="442" r:id="rId12"/>
    <p:sldId id="428" r:id="rId13"/>
    <p:sldId id="443" r:id="rId14"/>
    <p:sldId id="431" r:id="rId15"/>
    <p:sldId id="426" r:id="rId16"/>
    <p:sldId id="429" r:id="rId17"/>
    <p:sldId id="440" r:id="rId18"/>
    <p:sldId id="441" r:id="rId19"/>
    <p:sldId id="430" r:id="rId20"/>
    <p:sldId id="432" r:id="rId21"/>
    <p:sldId id="433" r:id="rId22"/>
    <p:sldId id="437" r:id="rId23"/>
    <p:sldId id="439" r:id="rId24"/>
    <p:sldId id="438" r:id="rId25"/>
    <p:sldId id="435" r:id="rId26"/>
    <p:sldId id="360" r:id="rId27"/>
  </p:sldIdLst>
  <p:sldSz cx="9144000" cy="6858000" type="screen4x3"/>
  <p:notesSz cx="6858000" cy="9144000"/>
  <p:defaultTextStyle>
    <a:defPPr>
      <a:defRPr lang="en-SG"/>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B103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0065C2-D52E-4F73-B045-E6D87A26CCE8}" type="datetimeFigureOut">
              <a:rPr lang="en-US" smtClean="0"/>
              <a:t>9/22/2015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2BB0214-6B99-4CD6-8BEC-AFE6533CD2C7}" type="slidenum">
              <a:rPr lang="en-US" smtClean="0"/>
              <a:t>‹#›</a:t>
            </a:fld>
            <a:endParaRPr lang="en-US"/>
          </a:p>
        </p:txBody>
      </p:sp>
    </p:spTree>
    <p:extLst>
      <p:ext uri="{BB962C8B-B14F-4D97-AF65-F5344CB8AC3E}">
        <p14:creationId xmlns:p14="http://schemas.microsoft.com/office/powerpoint/2010/main" val="40846277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078355E2-8C5F-4EA8-88F6-86E04D85F16D}" type="slidenum">
              <a:rPr lang="en-SG"/>
              <a:pPr>
                <a:defRPr/>
              </a:pPr>
              <a:t>‹#›</a:t>
            </a:fld>
            <a:endParaRPr lang="en-SG" dirty="0"/>
          </a:p>
        </p:txBody>
      </p:sp>
    </p:spTree>
    <p:extLst>
      <p:ext uri="{BB962C8B-B14F-4D97-AF65-F5344CB8AC3E}">
        <p14:creationId xmlns:p14="http://schemas.microsoft.com/office/powerpoint/2010/main" val="31348693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EE636ABA-10CB-43C4-A0D5-F1F90BD56B36}" type="slidenum">
              <a:rPr lang="en-SG"/>
              <a:pPr>
                <a:defRPr/>
              </a:pPr>
              <a:t>‹#›</a:t>
            </a:fld>
            <a:endParaRPr lang="en-SG" dirty="0"/>
          </a:p>
        </p:txBody>
      </p:sp>
    </p:spTree>
    <p:extLst>
      <p:ext uri="{BB962C8B-B14F-4D97-AF65-F5344CB8AC3E}">
        <p14:creationId xmlns:p14="http://schemas.microsoft.com/office/powerpoint/2010/main" val="39938394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B288622D-00C2-4EC0-9ED5-191667D12A2F}" type="slidenum">
              <a:rPr lang="en-SG"/>
              <a:pPr>
                <a:defRPr/>
              </a:pPr>
              <a:t>‹#›</a:t>
            </a:fld>
            <a:endParaRPr lang="en-SG" dirty="0"/>
          </a:p>
        </p:txBody>
      </p:sp>
    </p:spTree>
    <p:extLst>
      <p:ext uri="{BB962C8B-B14F-4D97-AF65-F5344CB8AC3E}">
        <p14:creationId xmlns:p14="http://schemas.microsoft.com/office/powerpoint/2010/main" val="30305492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E080D050-C949-4B1F-A845-593197A43B83}" type="slidenum">
              <a:rPr lang="en-SG"/>
              <a:pPr>
                <a:defRPr/>
              </a:pPr>
              <a:t>‹#›</a:t>
            </a:fld>
            <a:endParaRPr lang="en-SG" dirty="0"/>
          </a:p>
        </p:txBody>
      </p:sp>
    </p:spTree>
    <p:extLst>
      <p:ext uri="{BB962C8B-B14F-4D97-AF65-F5344CB8AC3E}">
        <p14:creationId xmlns:p14="http://schemas.microsoft.com/office/powerpoint/2010/main" val="22631387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069D3F32-569D-45BB-BE9B-58295FCDAD3E}" type="slidenum">
              <a:rPr lang="en-SG"/>
              <a:pPr>
                <a:defRPr/>
              </a:pPr>
              <a:t>‹#›</a:t>
            </a:fld>
            <a:endParaRPr lang="en-SG" dirty="0"/>
          </a:p>
        </p:txBody>
      </p:sp>
    </p:spTree>
    <p:extLst>
      <p:ext uri="{BB962C8B-B14F-4D97-AF65-F5344CB8AC3E}">
        <p14:creationId xmlns:p14="http://schemas.microsoft.com/office/powerpoint/2010/main" val="514623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C10FD09F-3C8C-439E-95E4-C473CB6B5388}" type="slidenum">
              <a:rPr lang="en-SG"/>
              <a:pPr>
                <a:defRPr/>
              </a:pPr>
              <a:t>‹#›</a:t>
            </a:fld>
            <a:endParaRPr lang="en-SG" dirty="0"/>
          </a:p>
        </p:txBody>
      </p:sp>
    </p:spTree>
    <p:extLst>
      <p:ext uri="{BB962C8B-B14F-4D97-AF65-F5344CB8AC3E}">
        <p14:creationId xmlns:p14="http://schemas.microsoft.com/office/powerpoint/2010/main" val="11013406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1B00B337-87BA-43EB-88A9-11F28AA403D3}" type="slidenum">
              <a:rPr lang="en-SG"/>
              <a:pPr>
                <a:defRPr/>
              </a:pPr>
              <a:t>‹#›</a:t>
            </a:fld>
            <a:endParaRPr lang="en-SG" dirty="0"/>
          </a:p>
        </p:txBody>
      </p:sp>
    </p:spTree>
    <p:extLst>
      <p:ext uri="{BB962C8B-B14F-4D97-AF65-F5344CB8AC3E}">
        <p14:creationId xmlns:p14="http://schemas.microsoft.com/office/powerpoint/2010/main" val="4099489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36F18277-A335-4F56-8B0D-7B7021204B8F}" type="slidenum">
              <a:rPr lang="en-SG"/>
              <a:pPr>
                <a:defRPr/>
              </a:pPr>
              <a:t>‹#›</a:t>
            </a:fld>
            <a:endParaRPr lang="en-SG" dirty="0"/>
          </a:p>
        </p:txBody>
      </p:sp>
    </p:spTree>
    <p:extLst>
      <p:ext uri="{BB962C8B-B14F-4D97-AF65-F5344CB8AC3E}">
        <p14:creationId xmlns:p14="http://schemas.microsoft.com/office/powerpoint/2010/main" val="507233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48C87D86-A994-42A1-B640-424D76EF2E69}" type="slidenum">
              <a:rPr lang="en-SG"/>
              <a:pPr>
                <a:defRPr/>
              </a:pPr>
              <a:t>‹#›</a:t>
            </a:fld>
            <a:endParaRPr lang="en-SG" dirty="0"/>
          </a:p>
        </p:txBody>
      </p:sp>
    </p:spTree>
    <p:extLst>
      <p:ext uri="{BB962C8B-B14F-4D97-AF65-F5344CB8AC3E}">
        <p14:creationId xmlns:p14="http://schemas.microsoft.com/office/powerpoint/2010/main" val="5793721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C230DEC8-A8F0-42F1-9564-37372B2083BB}" type="slidenum">
              <a:rPr lang="en-SG"/>
              <a:pPr>
                <a:defRPr/>
              </a:pPr>
              <a:t>‹#›</a:t>
            </a:fld>
            <a:endParaRPr lang="en-SG" dirty="0"/>
          </a:p>
        </p:txBody>
      </p:sp>
    </p:spTree>
    <p:extLst>
      <p:ext uri="{BB962C8B-B14F-4D97-AF65-F5344CB8AC3E}">
        <p14:creationId xmlns:p14="http://schemas.microsoft.com/office/powerpoint/2010/main" val="3107589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A22D9AA8-ED3A-4C8D-BC51-A95DB8D6DB34}" type="slidenum">
              <a:rPr lang="en-SG"/>
              <a:pPr>
                <a:defRPr/>
              </a:pPr>
              <a:t>‹#›</a:t>
            </a:fld>
            <a:endParaRPr lang="en-SG" dirty="0"/>
          </a:p>
        </p:txBody>
      </p:sp>
    </p:spTree>
    <p:extLst>
      <p:ext uri="{BB962C8B-B14F-4D97-AF65-F5344CB8AC3E}">
        <p14:creationId xmlns:p14="http://schemas.microsoft.com/office/powerpoint/2010/main" val="37822896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B1030"/>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SG"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SG" altLang="en-US" smtClean="0"/>
              <a:t>Click to edit Master text styles</a:t>
            </a:r>
          </a:p>
          <a:p>
            <a:pPr lvl="1"/>
            <a:r>
              <a:rPr lang="en-SG" altLang="en-US" smtClean="0"/>
              <a:t>Second level</a:t>
            </a:r>
          </a:p>
          <a:p>
            <a:pPr lvl="2"/>
            <a:r>
              <a:rPr lang="en-SG" altLang="en-US" smtClean="0"/>
              <a:t>Third level</a:t>
            </a:r>
          </a:p>
          <a:p>
            <a:pPr lvl="3"/>
            <a:r>
              <a:rPr lang="en-SG" altLang="en-US" smtClean="0"/>
              <a:t>Fourth level</a:t>
            </a:r>
          </a:p>
          <a:p>
            <a:pPr lvl="4"/>
            <a:r>
              <a:rPr lang="en-SG"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a:defRPr/>
            </a:pPr>
            <a:endParaRPr lang="en-US"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a:defRPr/>
            </a:pPr>
            <a:fld id="{DEBF4D37-8733-4D21-9BED-D004831D4281}" type="slidenum">
              <a:rPr lang="en-SG"/>
              <a:pPr>
                <a:defRPr/>
              </a:pPr>
              <a:t>‹#›</a:t>
            </a:fld>
            <a:endParaRPr lang="en-SG"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hyperlink" Target="http://www.google.com.sg/url?sa=i&amp;rct=j&amp;q=&amp;esrc=s&amp;source=images&amp;cd=&amp;cad=rja&amp;uact=8&amp;ved=0CAcQjRxqFQoTCNm5sfiC7scCFVgKjgod2BoL9w&amp;url=http://www.motorship.com/news101/fuels-and-oils/on-line-measurement-of-catalytic-fines-in-hfo-systems&amp;psig=AFQjCNEnwYihwzFPSMmGX31NBiQzGai-fQ&amp;ust=1442027929280086" TargetMode="External"/><Relationship Id="rId2" Type="http://schemas.openxmlformats.org/officeDocument/2006/relationships/image" Target="../media/image3.jpeg"/><Relationship Id="rId1" Type="http://schemas.openxmlformats.org/officeDocument/2006/relationships/slideLayout" Target="../slideLayouts/slideLayout7.xml"/><Relationship Id="rId4" Type="http://schemas.openxmlformats.org/officeDocument/2006/relationships/image" Target="../media/image11.jpeg"/></Relationships>
</file>

<file path=ppt/slides/_rels/slide18.xml.rels><?xml version="1.0" encoding="UTF-8" standalone="yes"?>
<Relationships xmlns="http://schemas.openxmlformats.org/package/2006/relationships"><Relationship Id="rId3" Type="http://schemas.openxmlformats.org/officeDocument/2006/relationships/hyperlink" Target="http://www.google.com.sg/url?sa=i&amp;rct=j&amp;q=&amp;esrc=s&amp;source=images&amp;cd=&amp;cad=rja&amp;uact=8&amp;ved=0CAcQjRxqFQoTCKmgmr-D7scCFdcJjgodZMcA_g&amp;url=http://officerofthewatch.com/2013/05/24/engine-worn-out-by-catalytic-fines/&amp;psig=AFQjCNEnwYihwzFPSMmGX31NBiQzGai-fQ&amp;ust=1442027929280086" TargetMode="External"/><Relationship Id="rId2" Type="http://schemas.openxmlformats.org/officeDocument/2006/relationships/image" Target="../media/image3.jpeg"/><Relationship Id="rId1" Type="http://schemas.openxmlformats.org/officeDocument/2006/relationships/slideLayout" Target="../slideLayouts/slideLayout7.xml"/><Relationship Id="rId4" Type="http://schemas.openxmlformats.org/officeDocument/2006/relationships/image" Target="../media/image12.jpeg"/></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hyperlink" Target="http://www.google.com.sg/url?sa=i&amp;rct=j&amp;q=&amp;esrc=s&amp;source=images&amp;cd=&amp;cad=rja&amp;uact=8&amp;ved=0CAcQjRxqFQoTCLynseaE7scCFQkGjgodHwoMpA&amp;url=http://www.marinediesels.info/Basics/fuel_system.htm&amp;psig=AFQjCNEOLmmoAC1N6qLsMtsGUTwEvajsmw&amp;ust=1442028457274793" TargetMode="External"/><Relationship Id="rId2" Type="http://schemas.openxmlformats.org/officeDocument/2006/relationships/image" Target="../media/image3.jpeg"/><Relationship Id="rId1" Type="http://schemas.openxmlformats.org/officeDocument/2006/relationships/slideLayout" Target="../slideLayouts/slideLayout7.xml"/><Relationship Id="rId4" Type="http://schemas.openxmlformats.org/officeDocument/2006/relationships/image" Target="../media/image13.gif"/></Relationships>
</file>

<file path=ppt/slides/_rels/slide2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www.google.com.sg/url?sa=i&amp;rct=j&amp;q=&amp;esrc=s&amp;source=images&amp;cd=&amp;cad=rja&amp;uact=8&amp;ved=0CAcQjRxqFQoTCPygkb285scCFdKPjgoduoIH1Q&amp;url=http://timestutorials.co.uk/worksheet_preview.php?eId=2904&amp;psig=AFQjCNGyqEmhlu_mFnPCgK7ddgYXExcwhw&amp;ust=1441768528561408" TargetMode="External"/><Relationship Id="rId2" Type="http://schemas.openxmlformats.org/officeDocument/2006/relationships/image" Target="../media/image3.jpeg"/><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3" Type="http://schemas.openxmlformats.org/officeDocument/2006/relationships/hyperlink" Target="http://www.google.com.sg/url?sa=i&amp;rct=j&amp;q=&amp;esrc=s&amp;source=images&amp;cd=&amp;cad=rja&amp;uact=8&amp;ved=0CAcQjRxqFQoTCKKl0M655scCFUeRjgodk_UB9w&amp;url=http://www.eia.gov/todayinenergy/detail.cfm?id=9150&amp;psig=AFQjCNF1PIpGiJiy2XfFckd3ahh9DzvXyw&amp;ust=1441767765619010" TargetMode="External"/><Relationship Id="rId2" Type="http://schemas.openxmlformats.org/officeDocument/2006/relationships/image" Target="../media/image3.jpeg"/><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extLst>
              <a:ext uri="{28A0092B-C50C-407E-A947-70E740481C1C}">
                <a14:useLocalDpi xmlns:a14="http://schemas.microsoft.com/office/drawing/2010/main"/>
              </a:ext>
            </a:extLst>
          </a:blip>
          <a:srcRect/>
          <a:stretch>
            <a:fillRect/>
          </a:stretch>
        </p:blipFill>
        <p:spPr bwMode="auto">
          <a:xfrm>
            <a:off x="9525" y="0"/>
            <a:ext cx="91344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Text Box 6"/>
          <p:cNvSpPr txBox="1">
            <a:spLocks noChangeArrowheads="1"/>
          </p:cNvSpPr>
          <p:nvPr/>
        </p:nvSpPr>
        <p:spPr bwMode="auto">
          <a:xfrm>
            <a:off x="3375845" y="2229395"/>
            <a:ext cx="4530407"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algn="ctr" eaLnBrk="1" hangingPunct="1">
              <a:spcBef>
                <a:spcPct val="0"/>
              </a:spcBef>
              <a:buFontTx/>
              <a:buNone/>
            </a:pPr>
            <a:r>
              <a:rPr lang="en-US" altLang="en-US" sz="2400" dirty="0" smtClean="0">
                <a:solidFill>
                  <a:srgbClr val="00B0F0"/>
                </a:solidFill>
              </a:rPr>
              <a:t>INTERNATIONAL MARINE </a:t>
            </a:r>
          </a:p>
          <a:p>
            <a:pPr algn="ctr" eaLnBrk="1" hangingPunct="1">
              <a:spcBef>
                <a:spcPct val="0"/>
              </a:spcBef>
              <a:buFontTx/>
              <a:buNone/>
            </a:pPr>
            <a:r>
              <a:rPr lang="en-US" altLang="en-US" sz="2400" dirty="0" smtClean="0">
                <a:solidFill>
                  <a:srgbClr val="00B0F0"/>
                </a:solidFill>
              </a:rPr>
              <a:t>CLAIMS CONFERENCE - 2015</a:t>
            </a:r>
            <a:endParaRPr lang="en-SG" altLang="en-US" sz="2000" dirty="0"/>
          </a:p>
        </p:txBody>
      </p:sp>
      <p:sp>
        <p:nvSpPr>
          <p:cNvPr id="2052" name="Text Box 7"/>
          <p:cNvSpPr txBox="1">
            <a:spLocks noChangeArrowheads="1"/>
          </p:cNvSpPr>
          <p:nvPr/>
        </p:nvSpPr>
        <p:spPr bwMode="auto">
          <a:xfrm>
            <a:off x="2749638" y="3284901"/>
            <a:ext cx="5782803" cy="16927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algn="ctr" eaLnBrk="1" hangingPunct="1">
              <a:spcBef>
                <a:spcPct val="0"/>
              </a:spcBef>
              <a:buFontTx/>
              <a:buNone/>
            </a:pPr>
            <a:r>
              <a:rPr lang="en-US" altLang="en-US" sz="2400" dirty="0" smtClean="0">
                <a:solidFill>
                  <a:srgbClr val="595959"/>
                </a:solidFill>
              </a:rPr>
              <a:t>DAMAGES DUE TO CAT FINES</a:t>
            </a:r>
          </a:p>
          <a:p>
            <a:pPr algn="ctr" eaLnBrk="1" hangingPunct="1">
              <a:spcBef>
                <a:spcPct val="0"/>
              </a:spcBef>
              <a:buFontTx/>
              <a:buNone/>
            </a:pPr>
            <a:endParaRPr lang="en-US" altLang="en-US" sz="1200" dirty="0">
              <a:solidFill>
                <a:srgbClr val="595959"/>
              </a:solidFill>
            </a:endParaRPr>
          </a:p>
          <a:p>
            <a:pPr algn="ctr" eaLnBrk="1" hangingPunct="1">
              <a:spcBef>
                <a:spcPct val="0"/>
              </a:spcBef>
              <a:buFontTx/>
              <a:buNone/>
            </a:pPr>
            <a:endParaRPr lang="en-US" altLang="en-US" sz="1400" dirty="0" smtClean="0">
              <a:solidFill>
                <a:srgbClr val="595959"/>
              </a:solidFill>
            </a:endParaRPr>
          </a:p>
          <a:p>
            <a:pPr algn="ctr" eaLnBrk="1" hangingPunct="1">
              <a:spcBef>
                <a:spcPct val="0"/>
              </a:spcBef>
              <a:buFontTx/>
              <a:buNone/>
            </a:pPr>
            <a:r>
              <a:rPr lang="en-US" altLang="en-US" sz="1400" dirty="0" smtClean="0">
                <a:solidFill>
                  <a:schemeClr val="tx1">
                    <a:lumMod val="75000"/>
                    <a:lumOff val="25000"/>
                  </a:schemeClr>
                </a:solidFill>
              </a:rPr>
              <a:t>Mark McGurran</a:t>
            </a:r>
          </a:p>
          <a:p>
            <a:pPr algn="ctr" eaLnBrk="1" hangingPunct="1">
              <a:spcBef>
                <a:spcPct val="0"/>
              </a:spcBef>
              <a:buFontTx/>
              <a:buNone/>
            </a:pPr>
            <a:r>
              <a:rPr lang="en-US" altLang="en-US" sz="1400" dirty="0" smtClean="0">
                <a:solidFill>
                  <a:schemeClr val="tx1">
                    <a:lumMod val="75000"/>
                    <a:lumOff val="25000"/>
                  </a:schemeClr>
                </a:solidFill>
              </a:rPr>
              <a:t>Manager, Marine Engineering Services</a:t>
            </a:r>
          </a:p>
          <a:p>
            <a:pPr algn="ctr" eaLnBrk="1" hangingPunct="1">
              <a:spcBef>
                <a:spcPct val="0"/>
              </a:spcBef>
              <a:buFontTx/>
              <a:buNone/>
            </a:pPr>
            <a:r>
              <a:rPr lang="en-US" altLang="en-US" sz="1400" dirty="0" smtClean="0">
                <a:solidFill>
                  <a:schemeClr val="tx1">
                    <a:lumMod val="75000"/>
                    <a:lumOff val="25000"/>
                  </a:schemeClr>
                </a:solidFill>
              </a:rPr>
              <a:t>Regional Manager, Hull &amp; Machinery</a:t>
            </a:r>
            <a:endParaRPr lang="en-US" altLang="en-US" sz="1000" dirty="0" smtClean="0">
              <a:solidFill>
                <a:schemeClr val="tx1">
                  <a:lumMod val="75000"/>
                  <a:lumOff val="25000"/>
                </a:schemeClr>
              </a:solidFill>
            </a:endParaRPr>
          </a:p>
          <a:p>
            <a:pPr algn="ctr" eaLnBrk="1" hangingPunct="1">
              <a:spcBef>
                <a:spcPct val="0"/>
              </a:spcBef>
              <a:buFontTx/>
              <a:buNone/>
            </a:pPr>
            <a:endParaRPr lang="en-SG" altLang="en-US" sz="1200" dirty="0">
              <a:solidFill>
                <a:srgbClr val="595959"/>
              </a:solidFill>
            </a:endParaRPr>
          </a:p>
        </p:txBody>
      </p:sp>
      <p:pic>
        <p:nvPicPr>
          <p:cNvPr id="2053" name="Picture 1"/>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6156325" y="476250"/>
            <a:ext cx="2152650" cy="1036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2"/>
          <p:cNvPicPr>
            <a:picLocks noChangeAspect="1"/>
          </p:cNvPicPr>
          <p:nvPr/>
        </p:nvPicPr>
        <p:blipFill>
          <a:blip r:embed="rId2">
            <a:extLst>
              <a:ext uri="{28A0092B-C50C-407E-A947-70E740481C1C}">
                <a14:useLocalDpi xmlns:a14="http://schemas.microsoft.com/office/drawing/2010/main"/>
              </a:ext>
            </a:extLst>
          </a:blip>
          <a:srcRect/>
          <a:stretch>
            <a:fillRect/>
          </a:stretch>
        </p:blipFill>
        <p:spPr bwMode="auto">
          <a:xfrm>
            <a:off x="0" y="0"/>
            <a:ext cx="9134476"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1428220" y="476672"/>
            <a:ext cx="7320243" cy="6370975"/>
          </a:xfrm>
          <a:prstGeom prst="rect">
            <a:avLst/>
          </a:prstGeom>
          <a:noFill/>
        </p:spPr>
        <p:txBody>
          <a:bodyPr wrap="square" rtlCol="0">
            <a:spAutoFit/>
          </a:bodyPr>
          <a:lstStyle/>
          <a:p>
            <a:pPr algn="just"/>
            <a:r>
              <a:rPr lang="en-US" sz="2400" b="1" u="sng" dirty="0" smtClean="0">
                <a:solidFill>
                  <a:srgbClr val="0070C0"/>
                </a:solidFill>
              </a:rPr>
              <a:t>What damage is caused by Cat Fines?</a:t>
            </a:r>
          </a:p>
          <a:p>
            <a:pPr algn="just"/>
            <a:endParaRPr lang="en-US" sz="2400" dirty="0">
              <a:solidFill>
                <a:srgbClr val="0070C0"/>
              </a:solidFill>
            </a:endParaRPr>
          </a:p>
          <a:p>
            <a:pPr algn="just"/>
            <a:r>
              <a:rPr lang="en-US" sz="2400" dirty="0" smtClean="0">
                <a:solidFill>
                  <a:srgbClr val="0070C0"/>
                </a:solidFill>
              </a:rPr>
              <a:t>If Cat Fines find their way into an engine they will usually get embedded in the softer metal surfaces of the of the cylinder liners and piston rings.  </a:t>
            </a:r>
          </a:p>
          <a:p>
            <a:pPr algn="just"/>
            <a:endParaRPr lang="en-US" sz="2400" dirty="0">
              <a:solidFill>
                <a:srgbClr val="0070C0"/>
              </a:solidFill>
            </a:endParaRPr>
          </a:p>
          <a:p>
            <a:pPr algn="just"/>
            <a:r>
              <a:rPr lang="en-US" sz="2400" dirty="0" smtClean="0">
                <a:solidFill>
                  <a:srgbClr val="0070C0"/>
                </a:solidFill>
              </a:rPr>
              <a:t>They will also negatively impact the operation of the fuel pumps and injectors whose fine tolerances and polished running surfaces are intolerant to such hard, abrasive elements.</a:t>
            </a:r>
          </a:p>
          <a:p>
            <a:pPr algn="just"/>
            <a:endParaRPr lang="en-US" sz="2400" dirty="0">
              <a:solidFill>
                <a:srgbClr val="0070C0"/>
              </a:solidFill>
            </a:endParaRPr>
          </a:p>
          <a:p>
            <a:pPr algn="just"/>
            <a:r>
              <a:rPr lang="en-US" sz="2400" dirty="0" smtClean="0">
                <a:solidFill>
                  <a:srgbClr val="0070C0"/>
                </a:solidFill>
              </a:rPr>
              <a:t>If fuel that contains high levels of Cat fines is consumed in the engine, levels of wear that would usually take place over years can occur in a matter of days or weeks.</a:t>
            </a:r>
          </a:p>
          <a:p>
            <a:pPr algn="just"/>
            <a:endParaRPr lang="en-US" sz="2400" dirty="0" smtClean="0">
              <a:solidFill>
                <a:srgbClr val="0070C0"/>
              </a:solidFill>
            </a:endParaRPr>
          </a:p>
          <a:p>
            <a:pPr algn="just"/>
            <a:endParaRPr lang="en-US" sz="2400" dirty="0" smtClean="0">
              <a:solidFill>
                <a:srgbClr val="0070C0"/>
              </a:solidFill>
            </a:endParaRPr>
          </a:p>
        </p:txBody>
      </p:sp>
    </p:spTree>
    <p:extLst>
      <p:ext uri="{BB962C8B-B14F-4D97-AF65-F5344CB8AC3E}">
        <p14:creationId xmlns:p14="http://schemas.microsoft.com/office/powerpoint/2010/main" val="1803284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2"/>
          <p:cNvPicPr>
            <a:picLocks noChangeAspect="1"/>
          </p:cNvPicPr>
          <p:nvPr/>
        </p:nvPicPr>
        <p:blipFill>
          <a:blip r:embed="rId2">
            <a:extLst>
              <a:ext uri="{28A0092B-C50C-407E-A947-70E740481C1C}">
                <a14:useLocalDpi xmlns:a14="http://schemas.microsoft.com/office/drawing/2010/main"/>
              </a:ext>
            </a:extLst>
          </a:blip>
          <a:srcRect/>
          <a:stretch>
            <a:fillRect/>
          </a:stretch>
        </p:blipFill>
        <p:spPr bwMode="auto">
          <a:xfrm>
            <a:off x="0" y="0"/>
            <a:ext cx="9134476"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1"/>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475656" y="188640"/>
            <a:ext cx="6445522" cy="4834142"/>
          </a:xfrm>
          <a:prstGeom prst="rect">
            <a:avLst/>
          </a:prstGeom>
        </p:spPr>
      </p:pic>
      <p:sp>
        <p:nvSpPr>
          <p:cNvPr id="3" name="TextBox 2"/>
          <p:cNvSpPr txBox="1"/>
          <p:nvPr/>
        </p:nvSpPr>
        <p:spPr>
          <a:xfrm>
            <a:off x="1475656" y="5229200"/>
            <a:ext cx="6336704" cy="830997"/>
          </a:xfrm>
          <a:prstGeom prst="rect">
            <a:avLst/>
          </a:prstGeom>
          <a:noFill/>
        </p:spPr>
        <p:txBody>
          <a:bodyPr wrap="square" rtlCol="0">
            <a:spAutoFit/>
          </a:bodyPr>
          <a:lstStyle/>
          <a:p>
            <a:pPr algn="just"/>
            <a:r>
              <a:rPr lang="en-US" sz="2400" dirty="0">
                <a:solidFill>
                  <a:srgbClr val="0070C0"/>
                </a:solidFill>
              </a:rPr>
              <a:t>Piston crown with broken and missing rings due to Cat Fines</a:t>
            </a:r>
          </a:p>
        </p:txBody>
      </p:sp>
    </p:spTree>
    <p:extLst>
      <p:ext uri="{BB962C8B-B14F-4D97-AF65-F5344CB8AC3E}">
        <p14:creationId xmlns:p14="http://schemas.microsoft.com/office/powerpoint/2010/main" val="203747588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2"/>
          <p:cNvPicPr>
            <a:picLocks noChangeAspect="1"/>
          </p:cNvPicPr>
          <p:nvPr/>
        </p:nvPicPr>
        <p:blipFill>
          <a:blip r:embed="rId2">
            <a:extLst>
              <a:ext uri="{28A0092B-C50C-407E-A947-70E740481C1C}">
                <a14:useLocalDpi xmlns:a14="http://schemas.microsoft.com/office/drawing/2010/main"/>
              </a:ext>
            </a:extLst>
          </a:blip>
          <a:srcRect/>
          <a:stretch>
            <a:fillRect/>
          </a:stretch>
        </p:blipFill>
        <p:spPr bwMode="auto">
          <a:xfrm>
            <a:off x="0" y="0"/>
            <a:ext cx="9134476"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1428220" y="476672"/>
            <a:ext cx="7320243" cy="5632311"/>
          </a:xfrm>
          <a:prstGeom prst="rect">
            <a:avLst/>
          </a:prstGeom>
          <a:noFill/>
        </p:spPr>
        <p:txBody>
          <a:bodyPr wrap="square" rtlCol="0">
            <a:spAutoFit/>
          </a:bodyPr>
          <a:lstStyle/>
          <a:p>
            <a:pPr algn="just"/>
            <a:r>
              <a:rPr lang="en-US" sz="2400" dirty="0" smtClean="0">
                <a:solidFill>
                  <a:srgbClr val="0070C0"/>
                </a:solidFill>
              </a:rPr>
              <a:t>Cat Fines are particularly damaging to cylinder liners as their surfaces are not polished and smooth, but are honed to give an open graphite surface texture which promotes the lube oil to adhere to the surface minimizing metal to metal contact.</a:t>
            </a:r>
          </a:p>
          <a:p>
            <a:pPr algn="just"/>
            <a:endParaRPr lang="en-US" sz="2400" dirty="0">
              <a:solidFill>
                <a:srgbClr val="0070C0"/>
              </a:solidFill>
            </a:endParaRPr>
          </a:p>
          <a:p>
            <a:pPr algn="just"/>
            <a:r>
              <a:rPr lang="en-US" sz="2400" dirty="0" smtClean="0">
                <a:solidFill>
                  <a:srgbClr val="0070C0"/>
                </a:solidFill>
              </a:rPr>
              <a:t>Cat Fines damage impact both four and two stroke engines, but tends to have a more devastating result on two stroke engines as the four stroke method of splash cylinder lubrication is better at washing the abrasive particles away.</a:t>
            </a:r>
          </a:p>
          <a:p>
            <a:pPr algn="just"/>
            <a:endParaRPr lang="en-US" sz="2400" dirty="0">
              <a:solidFill>
                <a:srgbClr val="0070C0"/>
              </a:solidFill>
            </a:endParaRPr>
          </a:p>
          <a:p>
            <a:pPr algn="just"/>
            <a:endParaRPr lang="en-US" sz="2400" dirty="0">
              <a:solidFill>
                <a:srgbClr val="0070C0"/>
              </a:solidFill>
            </a:endParaRPr>
          </a:p>
          <a:p>
            <a:pPr algn="just"/>
            <a:endParaRPr lang="en-US" sz="2400" dirty="0" smtClean="0">
              <a:solidFill>
                <a:srgbClr val="0070C0"/>
              </a:solidFill>
            </a:endParaRPr>
          </a:p>
          <a:p>
            <a:pPr algn="just"/>
            <a:endParaRPr lang="en-US" sz="2400" dirty="0" smtClean="0">
              <a:solidFill>
                <a:srgbClr val="0070C0"/>
              </a:solidFill>
            </a:endParaRPr>
          </a:p>
        </p:txBody>
      </p:sp>
    </p:spTree>
    <p:extLst>
      <p:ext uri="{BB962C8B-B14F-4D97-AF65-F5344CB8AC3E}">
        <p14:creationId xmlns:p14="http://schemas.microsoft.com/office/powerpoint/2010/main" val="3966979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2"/>
          <p:cNvPicPr>
            <a:picLocks noChangeAspect="1"/>
          </p:cNvPicPr>
          <p:nvPr/>
        </p:nvPicPr>
        <p:blipFill>
          <a:blip r:embed="rId2">
            <a:extLst>
              <a:ext uri="{28A0092B-C50C-407E-A947-70E740481C1C}">
                <a14:useLocalDpi xmlns:a14="http://schemas.microsoft.com/office/drawing/2010/main"/>
              </a:ext>
            </a:extLst>
          </a:blip>
          <a:srcRect/>
          <a:stretch>
            <a:fillRect/>
          </a:stretch>
        </p:blipFill>
        <p:spPr bwMode="auto">
          <a:xfrm>
            <a:off x="0" y="0"/>
            <a:ext cx="9134476"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p:cNvSpPr txBox="1"/>
          <p:nvPr/>
        </p:nvSpPr>
        <p:spPr>
          <a:xfrm>
            <a:off x="1475656" y="5229200"/>
            <a:ext cx="6336704" cy="830997"/>
          </a:xfrm>
          <a:prstGeom prst="rect">
            <a:avLst/>
          </a:prstGeom>
          <a:noFill/>
        </p:spPr>
        <p:txBody>
          <a:bodyPr wrap="square" rtlCol="0">
            <a:spAutoFit/>
          </a:bodyPr>
          <a:lstStyle/>
          <a:p>
            <a:pPr algn="just"/>
            <a:r>
              <a:rPr lang="en-US" sz="2400" dirty="0" smtClean="0">
                <a:solidFill>
                  <a:srgbClr val="0070C0"/>
                </a:solidFill>
              </a:rPr>
              <a:t>Cylinder liner excessively worn and due </a:t>
            </a:r>
            <a:r>
              <a:rPr lang="en-US" sz="2400" dirty="0">
                <a:solidFill>
                  <a:srgbClr val="0070C0"/>
                </a:solidFill>
              </a:rPr>
              <a:t>to Cat Fines</a:t>
            </a:r>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481248" y="176005"/>
            <a:ext cx="6446520" cy="4834890"/>
          </a:xfrm>
          <a:prstGeom prst="rect">
            <a:avLst/>
          </a:prstGeom>
        </p:spPr>
      </p:pic>
    </p:spTree>
    <p:extLst>
      <p:ext uri="{BB962C8B-B14F-4D97-AF65-F5344CB8AC3E}">
        <p14:creationId xmlns:p14="http://schemas.microsoft.com/office/powerpoint/2010/main" val="93767920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2"/>
          <p:cNvPicPr>
            <a:picLocks noChangeAspect="1"/>
          </p:cNvPicPr>
          <p:nvPr/>
        </p:nvPicPr>
        <p:blipFill>
          <a:blip r:embed="rId2">
            <a:extLst>
              <a:ext uri="{28A0092B-C50C-407E-A947-70E740481C1C}">
                <a14:useLocalDpi xmlns:a14="http://schemas.microsoft.com/office/drawing/2010/main"/>
              </a:ext>
            </a:extLst>
          </a:blip>
          <a:srcRect/>
          <a:stretch>
            <a:fillRect/>
          </a:stretch>
        </p:blipFill>
        <p:spPr bwMode="auto">
          <a:xfrm>
            <a:off x="0" y="0"/>
            <a:ext cx="9134476"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1428220" y="476672"/>
            <a:ext cx="7320243" cy="6001643"/>
          </a:xfrm>
          <a:prstGeom prst="rect">
            <a:avLst/>
          </a:prstGeom>
          <a:noFill/>
        </p:spPr>
        <p:txBody>
          <a:bodyPr wrap="square" rtlCol="0">
            <a:spAutoFit/>
          </a:bodyPr>
          <a:lstStyle/>
          <a:p>
            <a:pPr algn="just"/>
            <a:r>
              <a:rPr lang="en-US" sz="2400" dirty="0" smtClean="0">
                <a:solidFill>
                  <a:srgbClr val="0070C0"/>
                </a:solidFill>
              </a:rPr>
              <a:t>Cat Fines </a:t>
            </a:r>
            <a:r>
              <a:rPr lang="en-US" sz="2400" dirty="0">
                <a:solidFill>
                  <a:srgbClr val="0070C0"/>
                </a:solidFill>
              </a:rPr>
              <a:t>damage can lead to the need to replace all pistons, piston rings, cylinder liners, cylinder heads &amp; valves, turbochargers, fuel pumps – basically any engine component that </a:t>
            </a:r>
            <a:r>
              <a:rPr lang="en-US" sz="2400" dirty="0" smtClean="0">
                <a:solidFill>
                  <a:srgbClr val="0070C0"/>
                </a:solidFill>
              </a:rPr>
              <a:t>came </a:t>
            </a:r>
            <a:r>
              <a:rPr lang="en-US" sz="2400" dirty="0">
                <a:solidFill>
                  <a:srgbClr val="0070C0"/>
                </a:solidFill>
              </a:rPr>
              <a:t>into contact with the fuel</a:t>
            </a:r>
            <a:r>
              <a:rPr lang="en-US" sz="2400" dirty="0" smtClean="0">
                <a:solidFill>
                  <a:srgbClr val="0070C0"/>
                </a:solidFill>
              </a:rPr>
              <a:t>.</a:t>
            </a:r>
          </a:p>
          <a:p>
            <a:pPr algn="just"/>
            <a:endParaRPr lang="en-US" sz="2400" dirty="0">
              <a:solidFill>
                <a:srgbClr val="0070C0"/>
              </a:solidFill>
            </a:endParaRPr>
          </a:p>
          <a:p>
            <a:pPr algn="just"/>
            <a:r>
              <a:rPr lang="en-US" sz="2400" dirty="0" smtClean="0">
                <a:solidFill>
                  <a:srgbClr val="0070C0"/>
                </a:solidFill>
              </a:rPr>
              <a:t>If an engine is allowed to continue to operate with excessively worn components due to Cat Fine damage the possibility exists for even greater damage to other parts of the engine or propulsion / generation systems due excessive vibration and stresses.</a:t>
            </a:r>
            <a:endParaRPr lang="en-US" sz="2400" dirty="0">
              <a:solidFill>
                <a:srgbClr val="0070C0"/>
              </a:solidFill>
            </a:endParaRPr>
          </a:p>
          <a:p>
            <a:pPr algn="just"/>
            <a:endParaRPr lang="en-US" sz="2400" dirty="0">
              <a:solidFill>
                <a:srgbClr val="0070C0"/>
              </a:solidFill>
            </a:endParaRPr>
          </a:p>
          <a:p>
            <a:pPr algn="just"/>
            <a:endParaRPr lang="en-US" sz="2400" dirty="0">
              <a:solidFill>
                <a:srgbClr val="0070C0"/>
              </a:solidFill>
            </a:endParaRPr>
          </a:p>
          <a:p>
            <a:pPr algn="just"/>
            <a:endParaRPr lang="en-US" sz="2400" dirty="0" smtClean="0">
              <a:solidFill>
                <a:srgbClr val="0070C0"/>
              </a:solidFill>
            </a:endParaRPr>
          </a:p>
          <a:p>
            <a:pPr algn="just"/>
            <a:endParaRPr lang="en-US" sz="2400" dirty="0" smtClean="0">
              <a:solidFill>
                <a:srgbClr val="0070C0"/>
              </a:solidFill>
            </a:endParaRPr>
          </a:p>
        </p:txBody>
      </p:sp>
    </p:spTree>
    <p:extLst>
      <p:ext uri="{BB962C8B-B14F-4D97-AF65-F5344CB8AC3E}">
        <p14:creationId xmlns:p14="http://schemas.microsoft.com/office/powerpoint/2010/main" val="19436408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2"/>
          <p:cNvPicPr>
            <a:picLocks noChangeAspect="1"/>
          </p:cNvPicPr>
          <p:nvPr/>
        </p:nvPicPr>
        <p:blipFill>
          <a:blip r:embed="rId2">
            <a:extLst>
              <a:ext uri="{28A0092B-C50C-407E-A947-70E740481C1C}">
                <a14:useLocalDpi xmlns:a14="http://schemas.microsoft.com/office/drawing/2010/main"/>
              </a:ext>
            </a:extLst>
          </a:blip>
          <a:srcRect/>
          <a:stretch>
            <a:fillRect/>
          </a:stretch>
        </p:blipFill>
        <p:spPr bwMode="auto">
          <a:xfrm>
            <a:off x="0" y="0"/>
            <a:ext cx="9134476"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1428220" y="476672"/>
            <a:ext cx="7176227" cy="3046988"/>
          </a:xfrm>
          <a:prstGeom prst="rect">
            <a:avLst/>
          </a:prstGeom>
          <a:noFill/>
        </p:spPr>
        <p:txBody>
          <a:bodyPr wrap="square" rtlCol="0">
            <a:spAutoFit/>
          </a:bodyPr>
          <a:lstStyle/>
          <a:p>
            <a:pPr algn="just"/>
            <a:r>
              <a:rPr lang="en-US" sz="2400" dirty="0" smtClean="0">
                <a:solidFill>
                  <a:srgbClr val="0070C0"/>
                </a:solidFill>
              </a:rPr>
              <a:t>Question:</a:t>
            </a:r>
          </a:p>
          <a:p>
            <a:pPr algn="just"/>
            <a:endParaRPr lang="en-US" sz="2400" dirty="0">
              <a:solidFill>
                <a:srgbClr val="0070C0"/>
              </a:solidFill>
            </a:endParaRPr>
          </a:p>
          <a:p>
            <a:pPr algn="just"/>
            <a:r>
              <a:rPr lang="en-US" sz="2400" dirty="0" smtClean="0">
                <a:solidFill>
                  <a:srgbClr val="0070C0"/>
                </a:solidFill>
              </a:rPr>
              <a:t>Is this wear considered ordinary wear &amp; tear?</a:t>
            </a:r>
          </a:p>
          <a:p>
            <a:pPr algn="just"/>
            <a:endParaRPr lang="en-US" sz="2400" dirty="0">
              <a:solidFill>
                <a:srgbClr val="0070C0"/>
              </a:solidFill>
            </a:endParaRPr>
          </a:p>
          <a:p>
            <a:pPr algn="just"/>
            <a:r>
              <a:rPr lang="en-US" sz="2400" dirty="0" smtClean="0">
                <a:solidFill>
                  <a:srgbClr val="0070C0"/>
                </a:solidFill>
              </a:rPr>
              <a:t>A – Yes</a:t>
            </a:r>
          </a:p>
          <a:p>
            <a:pPr algn="just"/>
            <a:endParaRPr lang="en-US" sz="2400" dirty="0">
              <a:solidFill>
                <a:srgbClr val="0070C0"/>
              </a:solidFill>
            </a:endParaRPr>
          </a:p>
          <a:p>
            <a:pPr algn="just"/>
            <a:r>
              <a:rPr lang="en-US" sz="2400" dirty="0" smtClean="0">
                <a:solidFill>
                  <a:srgbClr val="0070C0"/>
                </a:solidFill>
              </a:rPr>
              <a:t>A – No</a:t>
            </a:r>
          </a:p>
          <a:p>
            <a:pPr algn="just"/>
            <a:endParaRPr lang="en-US" sz="2400" dirty="0">
              <a:solidFill>
                <a:srgbClr val="0070C0"/>
              </a:solidFill>
            </a:endParaRPr>
          </a:p>
        </p:txBody>
      </p:sp>
    </p:spTree>
    <p:extLst>
      <p:ext uri="{BB962C8B-B14F-4D97-AF65-F5344CB8AC3E}">
        <p14:creationId xmlns:p14="http://schemas.microsoft.com/office/powerpoint/2010/main" val="375429694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2"/>
          <p:cNvPicPr>
            <a:picLocks noChangeAspect="1"/>
          </p:cNvPicPr>
          <p:nvPr/>
        </p:nvPicPr>
        <p:blipFill>
          <a:blip r:embed="rId2">
            <a:extLst>
              <a:ext uri="{28A0092B-C50C-407E-A947-70E740481C1C}">
                <a14:useLocalDpi xmlns:a14="http://schemas.microsoft.com/office/drawing/2010/main"/>
              </a:ext>
            </a:extLst>
          </a:blip>
          <a:srcRect/>
          <a:stretch>
            <a:fillRect/>
          </a:stretch>
        </p:blipFill>
        <p:spPr bwMode="auto">
          <a:xfrm>
            <a:off x="0" y="0"/>
            <a:ext cx="9134476"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1428220" y="476672"/>
            <a:ext cx="7320243" cy="6001643"/>
          </a:xfrm>
          <a:prstGeom prst="rect">
            <a:avLst/>
          </a:prstGeom>
          <a:noFill/>
        </p:spPr>
        <p:txBody>
          <a:bodyPr wrap="square" rtlCol="0">
            <a:spAutoFit/>
          </a:bodyPr>
          <a:lstStyle/>
          <a:p>
            <a:pPr algn="just"/>
            <a:r>
              <a:rPr lang="en-US" sz="2400" b="1" u="sng" dirty="0" smtClean="0">
                <a:solidFill>
                  <a:srgbClr val="0070C0"/>
                </a:solidFill>
              </a:rPr>
              <a:t>Levels of Cat Fines</a:t>
            </a:r>
          </a:p>
          <a:p>
            <a:pPr algn="just"/>
            <a:endParaRPr lang="en-US" sz="2400" dirty="0">
              <a:solidFill>
                <a:srgbClr val="0070C0"/>
              </a:solidFill>
            </a:endParaRPr>
          </a:p>
          <a:p>
            <a:pPr algn="just"/>
            <a:r>
              <a:rPr lang="en-US" sz="2400" dirty="0" smtClean="0">
                <a:solidFill>
                  <a:srgbClr val="0070C0"/>
                </a:solidFill>
              </a:rPr>
              <a:t>ISO specification outline bunker fuel quality on a variety of parameters.  The latest specifications, ISO 8217 : 2012 gives the maximum Cat Fines level as 60mg per kg of fuel.</a:t>
            </a:r>
          </a:p>
          <a:p>
            <a:pPr algn="just"/>
            <a:endParaRPr lang="en-US" sz="2400" dirty="0">
              <a:solidFill>
                <a:srgbClr val="0070C0"/>
              </a:solidFill>
            </a:endParaRPr>
          </a:p>
          <a:p>
            <a:pPr algn="just"/>
            <a:r>
              <a:rPr lang="en-US" sz="2400" dirty="0" smtClean="0">
                <a:solidFill>
                  <a:srgbClr val="0070C0"/>
                </a:solidFill>
              </a:rPr>
              <a:t>As a guide, the industry standard for many engine builders recommend a maximum limit of 7 to 15mg per kg.</a:t>
            </a:r>
          </a:p>
          <a:p>
            <a:pPr algn="just"/>
            <a:endParaRPr lang="en-US" sz="2400" dirty="0">
              <a:solidFill>
                <a:srgbClr val="0070C0"/>
              </a:solidFill>
            </a:endParaRPr>
          </a:p>
          <a:p>
            <a:pPr algn="just"/>
            <a:r>
              <a:rPr lang="en-US" sz="2400" dirty="0" smtClean="0">
                <a:solidFill>
                  <a:srgbClr val="0070C0"/>
                </a:solidFill>
              </a:rPr>
              <a:t>There is therefore obviously a gap here.  Fuel can pass the ISO bunker specification but can still be potentially very damaging to an engine.</a:t>
            </a:r>
            <a:endParaRPr lang="en-US" sz="2400" dirty="0">
              <a:solidFill>
                <a:srgbClr val="0070C0"/>
              </a:solidFill>
            </a:endParaRPr>
          </a:p>
          <a:p>
            <a:pPr algn="just"/>
            <a:endParaRPr lang="en-US" sz="2400" dirty="0" smtClean="0">
              <a:solidFill>
                <a:srgbClr val="0070C0"/>
              </a:solidFill>
            </a:endParaRPr>
          </a:p>
          <a:p>
            <a:pPr algn="just"/>
            <a:endParaRPr lang="en-US" sz="2400" dirty="0" smtClean="0">
              <a:solidFill>
                <a:srgbClr val="0070C0"/>
              </a:solidFill>
            </a:endParaRPr>
          </a:p>
        </p:txBody>
      </p:sp>
    </p:spTree>
    <p:extLst>
      <p:ext uri="{BB962C8B-B14F-4D97-AF65-F5344CB8AC3E}">
        <p14:creationId xmlns:p14="http://schemas.microsoft.com/office/powerpoint/2010/main" val="914567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2"/>
          <p:cNvPicPr>
            <a:picLocks noChangeAspect="1"/>
          </p:cNvPicPr>
          <p:nvPr/>
        </p:nvPicPr>
        <p:blipFill>
          <a:blip r:embed="rId2">
            <a:extLst>
              <a:ext uri="{28A0092B-C50C-407E-A947-70E740481C1C}">
                <a14:useLocalDpi xmlns:a14="http://schemas.microsoft.com/office/drawing/2010/main"/>
              </a:ext>
            </a:extLst>
          </a:blip>
          <a:srcRect/>
          <a:stretch>
            <a:fillRect/>
          </a:stretch>
        </p:blipFill>
        <p:spPr bwMode="auto">
          <a:xfrm>
            <a:off x="0" y="0"/>
            <a:ext cx="9134476"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1428220" y="476672"/>
            <a:ext cx="7320243" cy="2308324"/>
          </a:xfrm>
          <a:prstGeom prst="rect">
            <a:avLst/>
          </a:prstGeom>
          <a:noFill/>
        </p:spPr>
        <p:txBody>
          <a:bodyPr wrap="square" rtlCol="0">
            <a:spAutoFit/>
          </a:bodyPr>
          <a:lstStyle/>
          <a:p>
            <a:pPr algn="just"/>
            <a:r>
              <a:rPr lang="en-US" sz="2400" b="1" u="sng" dirty="0" smtClean="0">
                <a:solidFill>
                  <a:srgbClr val="0070C0"/>
                </a:solidFill>
              </a:rPr>
              <a:t>Detecting Cat Fines</a:t>
            </a:r>
          </a:p>
          <a:p>
            <a:pPr algn="just"/>
            <a:endParaRPr lang="en-US" sz="2400" dirty="0">
              <a:solidFill>
                <a:srgbClr val="0070C0"/>
              </a:solidFill>
            </a:endParaRPr>
          </a:p>
          <a:p>
            <a:pPr algn="just"/>
            <a:r>
              <a:rPr lang="en-US" sz="2400" dirty="0" smtClean="0">
                <a:solidFill>
                  <a:srgbClr val="0070C0"/>
                </a:solidFill>
              </a:rPr>
              <a:t>Once an engine is suspected of having been damaged by Cat Fines, the piston rings and replicas of the cylinder liner walls can be examined under magnification to look for evidence of Cat Fines.</a:t>
            </a:r>
          </a:p>
        </p:txBody>
      </p:sp>
      <p:pic>
        <p:nvPicPr>
          <p:cNvPr id="6" name="Picture 5" descr="http://www.motorship.com/__data/assets/image/0004/776146/Chrismarine2.jpg">
            <a:hlinkClick r:id="rId3"/>
          </p:cNvPr>
          <p:cNvPicPr/>
          <p:nvPr/>
        </p:nvPicPr>
        <p:blipFill>
          <a:blip r:embed="rId4" cstate="email">
            <a:extLst>
              <a:ext uri="{28A0092B-C50C-407E-A947-70E740481C1C}">
                <a14:useLocalDpi xmlns:a14="http://schemas.microsoft.com/office/drawing/2010/main"/>
              </a:ext>
            </a:extLst>
          </a:blip>
          <a:srcRect/>
          <a:stretch>
            <a:fillRect/>
          </a:stretch>
        </p:blipFill>
        <p:spPr bwMode="auto">
          <a:xfrm>
            <a:off x="1763688" y="2924944"/>
            <a:ext cx="5977904" cy="1944216"/>
          </a:xfrm>
          <a:prstGeom prst="rect">
            <a:avLst/>
          </a:prstGeom>
          <a:noFill/>
          <a:ln>
            <a:noFill/>
          </a:ln>
        </p:spPr>
      </p:pic>
      <p:sp>
        <p:nvSpPr>
          <p:cNvPr id="2" name="TextBox 1"/>
          <p:cNvSpPr txBox="1"/>
          <p:nvPr/>
        </p:nvSpPr>
        <p:spPr>
          <a:xfrm>
            <a:off x="1428219" y="5032582"/>
            <a:ext cx="7320243" cy="830997"/>
          </a:xfrm>
          <a:prstGeom prst="rect">
            <a:avLst/>
          </a:prstGeom>
          <a:noFill/>
        </p:spPr>
        <p:txBody>
          <a:bodyPr wrap="square" rtlCol="0">
            <a:spAutoFit/>
          </a:bodyPr>
          <a:lstStyle/>
          <a:p>
            <a:r>
              <a:rPr lang="en-US" sz="2400" dirty="0">
                <a:solidFill>
                  <a:srgbClr val="0070C0"/>
                </a:solidFill>
              </a:rPr>
              <a:t>A magnification of a cylinder liner wall showing a 25 micron Cat Fines </a:t>
            </a:r>
            <a:r>
              <a:rPr lang="en-US" sz="2400" dirty="0" smtClean="0">
                <a:solidFill>
                  <a:srgbClr val="0070C0"/>
                </a:solidFill>
              </a:rPr>
              <a:t>particle embedded </a:t>
            </a:r>
            <a:r>
              <a:rPr lang="en-US" sz="2400" dirty="0">
                <a:solidFill>
                  <a:srgbClr val="0070C0"/>
                </a:solidFill>
              </a:rPr>
              <a:t>in the wall</a:t>
            </a:r>
          </a:p>
        </p:txBody>
      </p:sp>
    </p:spTree>
    <p:extLst>
      <p:ext uri="{BB962C8B-B14F-4D97-AF65-F5344CB8AC3E}">
        <p14:creationId xmlns:p14="http://schemas.microsoft.com/office/powerpoint/2010/main" val="1993418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2"/>
          <p:cNvPicPr>
            <a:picLocks noChangeAspect="1"/>
          </p:cNvPicPr>
          <p:nvPr/>
        </p:nvPicPr>
        <p:blipFill>
          <a:blip r:embed="rId2">
            <a:extLst>
              <a:ext uri="{28A0092B-C50C-407E-A947-70E740481C1C}">
                <a14:useLocalDpi xmlns:a14="http://schemas.microsoft.com/office/drawing/2010/main"/>
              </a:ext>
            </a:extLst>
          </a:blip>
          <a:srcRect/>
          <a:stretch>
            <a:fillRect/>
          </a:stretch>
        </p:blipFill>
        <p:spPr bwMode="auto">
          <a:xfrm>
            <a:off x="0" y="0"/>
            <a:ext cx="9134476"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1267396" y="4663668"/>
            <a:ext cx="7320243" cy="1569660"/>
          </a:xfrm>
          <a:prstGeom prst="rect">
            <a:avLst/>
          </a:prstGeom>
          <a:noFill/>
        </p:spPr>
        <p:txBody>
          <a:bodyPr wrap="square" rtlCol="0">
            <a:spAutoFit/>
          </a:bodyPr>
          <a:lstStyle/>
          <a:p>
            <a:pPr algn="just"/>
            <a:r>
              <a:rPr lang="en-US" sz="2400" dirty="0">
                <a:solidFill>
                  <a:srgbClr val="0070C0"/>
                </a:solidFill>
              </a:rPr>
              <a:t>A magnification of </a:t>
            </a:r>
            <a:r>
              <a:rPr lang="en-US" sz="2400" dirty="0" smtClean="0">
                <a:solidFill>
                  <a:srgbClr val="0070C0"/>
                </a:solidFill>
              </a:rPr>
              <a:t> </a:t>
            </a:r>
            <a:r>
              <a:rPr lang="en-US" sz="2400" dirty="0">
                <a:solidFill>
                  <a:srgbClr val="0070C0"/>
                </a:solidFill>
              </a:rPr>
              <a:t>cylinder liner </a:t>
            </a:r>
            <a:r>
              <a:rPr lang="en-US" sz="2400" dirty="0" smtClean="0">
                <a:solidFill>
                  <a:srgbClr val="0070C0"/>
                </a:solidFill>
              </a:rPr>
              <a:t>walls </a:t>
            </a:r>
            <a:r>
              <a:rPr lang="en-US" sz="2400" dirty="0">
                <a:solidFill>
                  <a:srgbClr val="0070C0"/>
                </a:solidFill>
              </a:rPr>
              <a:t>showing </a:t>
            </a:r>
            <a:r>
              <a:rPr lang="en-US" sz="2400" dirty="0" smtClean="0">
                <a:solidFill>
                  <a:srgbClr val="0070C0"/>
                </a:solidFill>
              </a:rPr>
              <a:t>typical accelerated wear marks due to </a:t>
            </a:r>
            <a:r>
              <a:rPr lang="en-US" sz="2400" smtClean="0">
                <a:solidFill>
                  <a:srgbClr val="0070C0"/>
                </a:solidFill>
              </a:rPr>
              <a:t>Cat Fines </a:t>
            </a:r>
            <a:r>
              <a:rPr lang="en-US" sz="2400" dirty="0" smtClean="0">
                <a:solidFill>
                  <a:srgbClr val="0070C0"/>
                </a:solidFill>
              </a:rPr>
              <a:t>and a cluster of Cat Fine particles embedded in the surface.</a:t>
            </a:r>
            <a:endParaRPr lang="en-US" sz="2400" dirty="0">
              <a:solidFill>
                <a:srgbClr val="0070C0"/>
              </a:solidFill>
            </a:endParaRPr>
          </a:p>
        </p:txBody>
      </p:sp>
      <p:pic>
        <p:nvPicPr>
          <p:cNvPr id="8" name="Picture 7" descr="http://officerofthewatch.files.wordpress.com/2013/05/2013-05-24-engine-worn-out-by-catalytic-fines-figure-3.jpg">
            <a:hlinkClick r:id="rId3"/>
          </p:cNvPr>
          <p:cNvPicPr/>
          <p:nvPr/>
        </p:nvPicPr>
        <p:blipFill>
          <a:blip r:embed="rId4" cstate="email">
            <a:extLst>
              <a:ext uri="{28A0092B-C50C-407E-A947-70E740481C1C}">
                <a14:useLocalDpi xmlns:a14="http://schemas.microsoft.com/office/drawing/2010/main"/>
              </a:ext>
            </a:extLst>
          </a:blip>
          <a:srcRect/>
          <a:stretch>
            <a:fillRect/>
          </a:stretch>
        </p:blipFill>
        <p:spPr bwMode="auto">
          <a:xfrm>
            <a:off x="1267396" y="320210"/>
            <a:ext cx="7507968" cy="4032448"/>
          </a:xfrm>
          <a:prstGeom prst="rect">
            <a:avLst/>
          </a:prstGeom>
          <a:noFill/>
          <a:ln>
            <a:noFill/>
          </a:ln>
        </p:spPr>
      </p:pic>
    </p:spTree>
    <p:extLst>
      <p:ext uri="{BB962C8B-B14F-4D97-AF65-F5344CB8AC3E}">
        <p14:creationId xmlns:p14="http://schemas.microsoft.com/office/powerpoint/2010/main" val="99176528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2"/>
          <p:cNvPicPr>
            <a:picLocks noChangeAspect="1"/>
          </p:cNvPicPr>
          <p:nvPr/>
        </p:nvPicPr>
        <p:blipFill>
          <a:blip r:embed="rId2">
            <a:extLst>
              <a:ext uri="{28A0092B-C50C-407E-A947-70E740481C1C}">
                <a14:useLocalDpi xmlns:a14="http://schemas.microsoft.com/office/drawing/2010/main"/>
              </a:ext>
            </a:extLst>
          </a:blip>
          <a:srcRect/>
          <a:stretch>
            <a:fillRect/>
          </a:stretch>
        </p:blipFill>
        <p:spPr bwMode="auto">
          <a:xfrm>
            <a:off x="0" y="0"/>
            <a:ext cx="9134476"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1428220" y="476672"/>
            <a:ext cx="7320243" cy="6001643"/>
          </a:xfrm>
          <a:prstGeom prst="rect">
            <a:avLst/>
          </a:prstGeom>
          <a:noFill/>
        </p:spPr>
        <p:txBody>
          <a:bodyPr wrap="square" rtlCol="0">
            <a:spAutoFit/>
          </a:bodyPr>
          <a:lstStyle/>
          <a:p>
            <a:pPr algn="just"/>
            <a:r>
              <a:rPr lang="en-US" sz="2400" b="1" u="sng" dirty="0" smtClean="0">
                <a:solidFill>
                  <a:srgbClr val="0070C0"/>
                </a:solidFill>
              </a:rPr>
              <a:t>The cost of Cat Fines</a:t>
            </a:r>
            <a:endParaRPr lang="en-US" sz="2400" dirty="0" smtClean="0">
              <a:solidFill>
                <a:srgbClr val="0070C0"/>
              </a:solidFill>
            </a:endParaRPr>
          </a:p>
          <a:p>
            <a:pPr algn="just"/>
            <a:endParaRPr lang="en-US" sz="2400" dirty="0" smtClean="0">
              <a:solidFill>
                <a:srgbClr val="0070C0"/>
              </a:solidFill>
            </a:endParaRPr>
          </a:p>
          <a:p>
            <a:pPr algn="just"/>
            <a:r>
              <a:rPr lang="en-US" sz="2400" dirty="0" smtClean="0">
                <a:solidFill>
                  <a:srgbClr val="0070C0"/>
                </a:solidFill>
              </a:rPr>
              <a:t>Costs relating to Cat Fines damages can be significant. </a:t>
            </a:r>
          </a:p>
          <a:p>
            <a:pPr algn="just"/>
            <a:endParaRPr lang="en-US" sz="2400" dirty="0">
              <a:solidFill>
                <a:srgbClr val="0070C0"/>
              </a:solidFill>
            </a:endParaRPr>
          </a:p>
          <a:p>
            <a:pPr algn="just"/>
            <a:r>
              <a:rPr lang="en-US" sz="2400" dirty="0" smtClean="0">
                <a:solidFill>
                  <a:srgbClr val="0070C0"/>
                </a:solidFill>
              </a:rPr>
              <a:t>Although there isn’t really an “average vessel” if we look at a middle of the road vessel fitted with a single  30,000bhp slow speed diesel requiring the following repairs due to Cat Fines:</a:t>
            </a:r>
          </a:p>
          <a:p>
            <a:pPr algn="just"/>
            <a:r>
              <a:rPr lang="en-US" sz="2400" dirty="0" smtClean="0">
                <a:solidFill>
                  <a:srgbClr val="0070C0"/>
                </a:solidFill>
              </a:rPr>
              <a:t>Replacement pistons, piston rings, cylinder liners, fuel pumps and having cylinders heads and the turbo charger overhauled.</a:t>
            </a:r>
          </a:p>
          <a:p>
            <a:pPr algn="just"/>
            <a:endParaRPr lang="en-US" sz="2400" dirty="0">
              <a:solidFill>
                <a:srgbClr val="0070C0"/>
              </a:solidFill>
            </a:endParaRPr>
          </a:p>
          <a:p>
            <a:pPr algn="just"/>
            <a:r>
              <a:rPr lang="en-US" sz="2400" dirty="0" smtClean="0">
                <a:solidFill>
                  <a:srgbClr val="0070C0"/>
                </a:solidFill>
              </a:rPr>
              <a:t>We are looking at a repair costs of somewhere in the region of US$700,000 to US$1,000,000 – before any auxiliary engine damage repairs.</a:t>
            </a:r>
          </a:p>
        </p:txBody>
      </p:sp>
    </p:spTree>
    <p:extLst>
      <p:ext uri="{BB962C8B-B14F-4D97-AF65-F5344CB8AC3E}">
        <p14:creationId xmlns:p14="http://schemas.microsoft.com/office/powerpoint/2010/main" val="25745380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2"/>
          <p:cNvPicPr>
            <a:picLocks noChangeAspect="1"/>
          </p:cNvPicPr>
          <p:nvPr/>
        </p:nvPicPr>
        <p:blipFill>
          <a:blip r:embed="rId2">
            <a:extLst>
              <a:ext uri="{28A0092B-C50C-407E-A947-70E740481C1C}">
                <a14:useLocalDpi xmlns:a14="http://schemas.microsoft.com/office/drawing/2010/main"/>
              </a:ext>
            </a:extLst>
          </a:blip>
          <a:srcRect/>
          <a:stretch>
            <a:fillRect/>
          </a:stretch>
        </p:blipFill>
        <p:spPr bwMode="auto">
          <a:xfrm>
            <a:off x="0" y="0"/>
            <a:ext cx="9134476"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1428220" y="476672"/>
            <a:ext cx="3647835" cy="1938992"/>
          </a:xfrm>
          <a:prstGeom prst="rect">
            <a:avLst/>
          </a:prstGeom>
          <a:noFill/>
        </p:spPr>
        <p:txBody>
          <a:bodyPr wrap="square" rtlCol="0">
            <a:spAutoFit/>
          </a:bodyPr>
          <a:lstStyle/>
          <a:p>
            <a:pPr algn="just"/>
            <a:r>
              <a:rPr lang="en-US" sz="2400" b="1" u="sng" dirty="0" smtClean="0">
                <a:solidFill>
                  <a:srgbClr val="0070C0"/>
                </a:solidFill>
              </a:rPr>
              <a:t>What are Cat Fines?</a:t>
            </a:r>
          </a:p>
          <a:p>
            <a:pPr algn="just"/>
            <a:endParaRPr lang="en-US" sz="2400" dirty="0">
              <a:solidFill>
                <a:srgbClr val="0070C0"/>
              </a:solidFill>
            </a:endParaRPr>
          </a:p>
          <a:p>
            <a:pPr algn="just"/>
            <a:r>
              <a:rPr lang="en-US" sz="2400" dirty="0" smtClean="0">
                <a:solidFill>
                  <a:srgbClr val="0070C0"/>
                </a:solidFill>
              </a:rPr>
              <a:t>Not a cat that wants to fine you and eat your dollars $$$</a:t>
            </a:r>
          </a:p>
        </p:txBody>
      </p:sp>
      <p:pic>
        <p:nvPicPr>
          <p:cNvPr id="6" name="Picture 5" descr="black cat kitten"/>
          <p:cNvPicPr/>
          <p:nvPr/>
        </p:nvPicPr>
        <p:blipFill>
          <a:blip r:embed="rId3">
            <a:extLst>
              <a:ext uri="{28A0092B-C50C-407E-A947-70E740481C1C}">
                <a14:useLocalDpi xmlns:a14="http://schemas.microsoft.com/office/drawing/2010/main"/>
              </a:ext>
            </a:extLst>
          </a:blip>
          <a:srcRect/>
          <a:stretch>
            <a:fillRect/>
          </a:stretch>
        </p:blipFill>
        <p:spPr bwMode="auto">
          <a:xfrm>
            <a:off x="5580112" y="476672"/>
            <a:ext cx="2711063" cy="4464496"/>
          </a:xfrm>
          <a:prstGeom prst="rect">
            <a:avLst/>
          </a:prstGeom>
          <a:noFill/>
          <a:ln>
            <a:noFill/>
          </a:ln>
        </p:spPr>
      </p:pic>
      <p:pic>
        <p:nvPicPr>
          <p:cNvPr id="2" name="Picture 1"/>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331640" y="2415664"/>
            <a:ext cx="4079883" cy="2513053"/>
          </a:xfrm>
          <a:prstGeom prst="rect">
            <a:avLst/>
          </a:prstGeom>
        </p:spPr>
      </p:pic>
      <p:sp>
        <p:nvSpPr>
          <p:cNvPr id="7" name="TextBox 6"/>
          <p:cNvSpPr txBox="1"/>
          <p:nvPr/>
        </p:nvSpPr>
        <p:spPr>
          <a:xfrm>
            <a:off x="1331640" y="5407531"/>
            <a:ext cx="6862954" cy="461665"/>
          </a:xfrm>
          <a:prstGeom prst="rect">
            <a:avLst/>
          </a:prstGeom>
          <a:noFill/>
        </p:spPr>
        <p:txBody>
          <a:bodyPr wrap="square" rtlCol="0">
            <a:spAutoFit/>
          </a:bodyPr>
          <a:lstStyle/>
          <a:p>
            <a:r>
              <a:rPr lang="en-US" sz="2400" dirty="0" smtClean="0">
                <a:solidFill>
                  <a:srgbClr val="0070C0"/>
                </a:solidFill>
              </a:rPr>
              <a:t>But the end result can still be very expensive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2"/>
          <p:cNvPicPr>
            <a:picLocks noChangeAspect="1"/>
          </p:cNvPicPr>
          <p:nvPr/>
        </p:nvPicPr>
        <p:blipFill>
          <a:blip r:embed="rId2">
            <a:extLst>
              <a:ext uri="{28A0092B-C50C-407E-A947-70E740481C1C}">
                <a14:useLocalDpi xmlns:a14="http://schemas.microsoft.com/office/drawing/2010/main"/>
              </a:ext>
            </a:extLst>
          </a:blip>
          <a:srcRect/>
          <a:stretch>
            <a:fillRect/>
          </a:stretch>
        </p:blipFill>
        <p:spPr bwMode="auto">
          <a:xfrm>
            <a:off x="0" y="0"/>
            <a:ext cx="9134476"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1428220" y="476672"/>
            <a:ext cx="7320243" cy="5262979"/>
          </a:xfrm>
          <a:prstGeom prst="rect">
            <a:avLst/>
          </a:prstGeom>
          <a:noFill/>
        </p:spPr>
        <p:txBody>
          <a:bodyPr wrap="square" rtlCol="0">
            <a:spAutoFit/>
          </a:bodyPr>
          <a:lstStyle/>
          <a:p>
            <a:pPr algn="just"/>
            <a:r>
              <a:rPr lang="en-US" sz="2400" b="1" u="sng" dirty="0" smtClean="0">
                <a:solidFill>
                  <a:srgbClr val="0070C0"/>
                </a:solidFill>
              </a:rPr>
              <a:t>Cause and Prevention</a:t>
            </a:r>
          </a:p>
          <a:p>
            <a:pPr algn="just"/>
            <a:endParaRPr lang="en-US" sz="2400" dirty="0" smtClean="0">
              <a:solidFill>
                <a:srgbClr val="0070C0"/>
              </a:solidFill>
            </a:endParaRPr>
          </a:p>
          <a:p>
            <a:pPr algn="just"/>
            <a:r>
              <a:rPr lang="en-US" sz="2400" dirty="0" smtClean="0">
                <a:solidFill>
                  <a:srgbClr val="0070C0"/>
                </a:solidFill>
              </a:rPr>
              <a:t>Obviously Cat Fines can’t be a cause if there are no Cat Fines in the fuel in the first place.</a:t>
            </a:r>
          </a:p>
          <a:p>
            <a:pPr algn="just"/>
            <a:endParaRPr lang="en-US" sz="2400" dirty="0" smtClean="0">
              <a:solidFill>
                <a:srgbClr val="0070C0"/>
              </a:solidFill>
            </a:endParaRPr>
          </a:p>
          <a:p>
            <a:pPr algn="just"/>
            <a:r>
              <a:rPr lang="en-US" sz="2400" dirty="0" smtClean="0">
                <a:solidFill>
                  <a:srgbClr val="0070C0"/>
                </a:solidFill>
              </a:rPr>
              <a:t>If the fuel fails the ISO specification then the bunker supplier is at fault so there will not likely be a claim.</a:t>
            </a:r>
          </a:p>
          <a:p>
            <a:pPr algn="just"/>
            <a:endParaRPr lang="en-US" sz="2400" dirty="0">
              <a:solidFill>
                <a:srgbClr val="0070C0"/>
              </a:solidFill>
            </a:endParaRPr>
          </a:p>
          <a:p>
            <a:pPr algn="just"/>
            <a:r>
              <a:rPr lang="en-US" sz="2400" dirty="0" smtClean="0">
                <a:solidFill>
                  <a:srgbClr val="0070C0"/>
                </a:solidFill>
              </a:rPr>
              <a:t>Therefore the main reason that the presence of Cat Fines in fuels results in claims is the failure to properly process the fuel on  board to bring the Cat Fines levels down from that which can pass ISO to that which can safely be consumed in the engine.</a:t>
            </a:r>
          </a:p>
          <a:p>
            <a:pPr algn="just"/>
            <a:endParaRPr lang="en-US" sz="2400" dirty="0">
              <a:solidFill>
                <a:srgbClr val="0070C0"/>
              </a:solidFill>
            </a:endParaRPr>
          </a:p>
        </p:txBody>
      </p:sp>
    </p:spTree>
    <p:extLst>
      <p:ext uri="{BB962C8B-B14F-4D97-AF65-F5344CB8AC3E}">
        <p14:creationId xmlns:p14="http://schemas.microsoft.com/office/powerpoint/2010/main" val="1510558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2"/>
          <p:cNvPicPr>
            <a:picLocks noChangeAspect="1"/>
          </p:cNvPicPr>
          <p:nvPr/>
        </p:nvPicPr>
        <p:blipFill>
          <a:blip r:embed="rId2">
            <a:extLst>
              <a:ext uri="{28A0092B-C50C-407E-A947-70E740481C1C}">
                <a14:useLocalDpi xmlns:a14="http://schemas.microsoft.com/office/drawing/2010/main"/>
              </a:ext>
            </a:extLst>
          </a:blip>
          <a:srcRect/>
          <a:stretch>
            <a:fillRect/>
          </a:stretch>
        </p:blipFill>
        <p:spPr bwMode="auto">
          <a:xfrm>
            <a:off x="0" y="0"/>
            <a:ext cx="9134476"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1428220" y="476672"/>
            <a:ext cx="7320243" cy="6001643"/>
          </a:xfrm>
          <a:prstGeom prst="rect">
            <a:avLst/>
          </a:prstGeom>
          <a:noFill/>
        </p:spPr>
        <p:txBody>
          <a:bodyPr wrap="square" rtlCol="0">
            <a:spAutoFit/>
          </a:bodyPr>
          <a:lstStyle/>
          <a:p>
            <a:pPr algn="just"/>
            <a:r>
              <a:rPr lang="en-US" sz="2400" dirty="0" smtClean="0">
                <a:solidFill>
                  <a:srgbClr val="0070C0"/>
                </a:solidFill>
              </a:rPr>
              <a:t>This is achieved by proper handling, filtration and purification of the fuel on board.  For this to be successful there needs to be the correct procedures in place and both the correct equipment and correct levels of crew competency on board.</a:t>
            </a:r>
          </a:p>
          <a:p>
            <a:pPr algn="just"/>
            <a:endParaRPr lang="en-US" sz="2400" b="1" u="sng" dirty="0">
              <a:solidFill>
                <a:srgbClr val="0070C0"/>
              </a:solidFill>
            </a:endParaRPr>
          </a:p>
          <a:p>
            <a:pPr algn="just"/>
            <a:r>
              <a:rPr lang="en-US" sz="2400" dirty="0" smtClean="0">
                <a:solidFill>
                  <a:srgbClr val="0070C0"/>
                </a:solidFill>
              </a:rPr>
              <a:t>Bunkers must be tested and results received and analysed BEFORE they are consumed on board.  This requires effective bunker management procedures.</a:t>
            </a:r>
          </a:p>
          <a:p>
            <a:pPr algn="just"/>
            <a:endParaRPr lang="en-US" sz="2400" dirty="0">
              <a:solidFill>
                <a:srgbClr val="0070C0"/>
              </a:solidFill>
            </a:endParaRPr>
          </a:p>
          <a:p>
            <a:pPr algn="just"/>
            <a:r>
              <a:rPr lang="en-US" sz="2400" dirty="0" smtClean="0">
                <a:solidFill>
                  <a:srgbClr val="0070C0"/>
                </a:solidFill>
              </a:rPr>
              <a:t>Filtration and purification systems must be fitted and properly maintained and operated.  This can be difficult given that only modern centrifuges are truly capable of handling modern heavy  fuels with specific gravities approaching 1.01.</a:t>
            </a:r>
            <a:endParaRPr lang="en-US" sz="2400" dirty="0">
              <a:solidFill>
                <a:srgbClr val="0070C0"/>
              </a:solidFill>
            </a:endParaRPr>
          </a:p>
        </p:txBody>
      </p:sp>
    </p:spTree>
    <p:extLst>
      <p:ext uri="{BB962C8B-B14F-4D97-AF65-F5344CB8AC3E}">
        <p14:creationId xmlns:p14="http://schemas.microsoft.com/office/powerpoint/2010/main" val="4024149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2"/>
          <p:cNvPicPr>
            <a:picLocks noChangeAspect="1"/>
          </p:cNvPicPr>
          <p:nvPr/>
        </p:nvPicPr>
        <p:blipFill>
          <a:blip r:embed="rId2">
            <a:extLst>
              <a:ext uri="{28A0092B-C50C-407E-A947-70E740481C1C}">
                <a14:useLocalDpi xmlns:a14="http://schemas.microsoft.com/office/drawing/2010/main"/>
              </a:ext>
            </a:extLst>
          </a:blip>
          <a:srcRect/>
          <a:stretch>
            <a:fillRect/>
          </a:stretch>
        </p:blipFill>
        <p:spPr bwMode="auto">
          <a:xfrm>
            <a:off x="0" y="0"/>
            <a:ext cx="9134476"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1428220" y="476672"/>
            <a:ext cx="7176227" cy="4154984"/>
          </a:xfrm>
          <a:prstGeom prst="rect">
            <a:avLst/>
          </a:prstGeom>
          <a:noFill/>
        </p:spPr>
        <p:txBody>
          <a:bodyPr wrap="square" rtlCol="0">
            <a:spAutoFit/>
          </a:bodyPr>
          <a:lstStyle/>
          <a:p>
            <a:pPr algn="just"/>
            <a:r>
              <a:rPr lang="en-US" sz="2400" dirty="0" smtClean="0">
                <a:solidFill>
                  <a:srgbClr val="0070C0"/>
                </a:solidFill>
              </a:rPr>
              <a:t>Question:</a:t>
            </a:r>
          </a:p>
          <a:p>
            <a:pPr algn="just"/>
            <a:endParaRPr lang="en-US" sz="2400" dirty="0">
              <a:solidFill>
                <a:srgbClr val="0070C0"/>
              </a:solidFill>
            </a:endParaRPr>
          </a:p>
          <a:p>
            <a:pPr algn="just"/>
            <a:r>
              <a:rPr lang="en-US" sz="2400" dirty="0" smtClean="0">
                <a:solidFill>
                  <a:srgbClr val="0070C0"/>
                </a:solidFill>
              </a:rPr>
              <a:t>If a vessel is not fitted with modern centrifuges and proper filtration, can a successful crew negligence claim be made that the crew did not reduce the Cat Fines levels as they were supposed to?</a:t>
            </a:r>
          </a:p>
          <a:p>
            <a:pPr algn="just"/>
            <a:endParaRPr lang="en-US" sz="2400" dirty="0">
              <a:solidFill>
                <a:srgbClr val="0070C0"/>
              </a:solidFill>
            </a:endParaRPr>
          </a:p>
          <a:p>
            <a:pPr algn="just"/>
            <a:r>
              <a:rPr lang="en-US" sz="2400" dirty="0" smtClean="0">
                <a:solidFill>
                  <a:srgbClr val="0070C0"/>
                </a:solidFill>
              </a:rPr>
              <a:t>A – Yes</a:t>
            </a:r>
          </a:p>
          <a:p>
            <a:pPr algn="just"/>
            <a:endParaRPr lang="en-US" sz="2400" dirty="0">
              <a:solidFill>
                <a:srgbClr val="0070C0"/>
              </a:solidFill>
            </a:endParaRPr>
          </a:p>
          <a:p>
            <a:pPr algn="just"/>
            <a:r>
              <a:rPr lang="en-US" sz="2400" dirty="0" smtClean="0">
                <a:solidFill>
                  <a:srgbClr val="0070C0"/>
                </a:solidFill>
              </a:rPr>
              <a:t>A – No</a:t>
            </a:r>
          </a:p>
          <a:p>
            <a:pPr algn="just"/>
            <a:endParaRPr lang="en-US" sz="2400" dirty="0">
              <a:solidFill>
                <a:srgbClr val="0070C0"/>
              </a:solidFill>
            </a:endParaRPr>
          </a:p>
        </p:txBody>
      </p:sp>
    </p:spTree>
    <p:extLst>
      <p:ext uri="{BB962C8B-B14F-4D97-AF65-F5344CB8AC3E}">
        <p14:creationId xmlns:p14="http://schemas.microsoft.com/office/powerpoint/2010/main" val="355903247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2"/>
          <p:cNvPicPr>
            <a:picLocks noChangeAspect="1"/>
          </p:cNvPicPr>
          <p:nvPr/>
        </p:nvPicPr>
        <p:blipFill>
          <a:blip r:embed="rId2">
            <a:extLst>
              <a:ext uri="{28A0092B-C50C-407E-A947-70E740481C1C}">
                <a14:useLocalDpi xmlns:a14="http://schemas.microsoft.com/office/drawing/2010/main"/>
              </a:ext>
            </a:extLst>
          </a:blip>
          <a:srcRect/>
          <a:stretch>
            <a:fillRect/>
          </a:stretch>
        </p:blipFill>
        <p:spPr bwMode="auto">
          <a:xfrm>
            <a:off x="0" y="0"/>
            <a:ext cx="9134476"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1428220" y="476672"/>
            <a:ext cx="7320243" cy="6001643"/>
          </a:xfrm>
          <a:prstGeom prst="rect">
            <a:avLst/>
          </a:prstGeom>
          <a:noFill/>
        </p:spPr>
        <p:txBody>
          <a:bodyPr wrap="square" rtlCol="0">
            <a:spAutoFit/>
          </a:bodyPr>
          <a:lstStyle/>
          <a:p>
            <a:pPr algn="just"/>
            <a:r>
              <a:rPr lang="en-US" sz="2400" dirty="0" smtClean="0">
                <a:solidFill>
                  <a:srgbClr val="0070C0"/>
                </a:solidFill>
              </a:rPr>
              <a:t>Once the fuel is properly purified it can be sent to the service tank.  From there it needs to be handled and filtered correctly before being admitted to the engine.</a:t>
            </a:r>
          </a:p>
          <a:p>
            <a:pPr algn="just"/>
            <a:endParaRPr lang="en-US" sz="2400" dirty="0">
              <a:solidFill>
                <a:srgbClr val="0070C0"/>
              </a:solidFill>
            </a:endParaRPr>
          </a:p>
          <a:p>
            <a:pPr algn="just"/>
            <a:r>
              <a:rPr lang="en-US" sz="2400" dirty="0" smtClean="0">
                <a:solidFill>
                  <a:srgbClr val="0070C0"/>
                </a:solidFill>
              </a:rPr>
              <a:t>A typical fuel system is shown on the next slide.  It shows that there are at least three sets of filters in the system.</a:t>
            </a:r>
          </a:p>
          <a:p>
            <a:pPr algn="just"/>
            <a:endParaRPr lang="en-US" sz="2400" dirty="0">
              <a:solidFill>
                <a:srgbClr val="0070C0"/>
              </a:solidFill>
            </a:endParaRPr>
          </a:p>
          <a:p>
            <a:pPr algn="just"/>
            <a:r>
              <a:rPr lang="en-US" sz="2400" dirty="0" smtClean="0">
                <a:solidFill>
                  <a:srgbClr val="0070C0"/>
                </a:solidFill>
              </a:rPr>
              <a:t>This may seem like a lot but they can only be effective if they are suitable for the job and are maintained and operated correctly.  </a:t>
            </a:r>
          </a:p>
          <a:p>
            <a:pPr algn="just"/>
            <a:endParaRPr lang="en-US" sz="2400" dirty="0">
              <a:solidFill>
                <a:srgbClr val="0070C0"/>
              </a:solidFill>
            </a:endParaRPr>
          </a:p>
          <a:p>
            <a:pPr algn="just"/>
            <a:r>
              <a:rPr lang="en-US" sz="2400" dirty="0" smtClean="0">
                <a:solidFill>
                  <a:srgbClr val="0070C0"/>
                </a:solidFill>
              </a:rPr>
              <a:t>Many engine manufactures also indicate that a maximum Cat Fines particle size of around 15 </a:t>
            </a:r>
            <a:r>
              <a:rPr lang="en-US" sz="2400" dirty="0" err="1" smtClean="0">
                <a:solidFill>
                  <a:srgbClr val="0070C0"/>
                </a:solidFill>
              </a:rPr>
              <a:t>mircons</a:t>
            </a:r>
            <a:r>
              <a:rPr lang="en-US" sz="2400" dirty="0" smtClean="0">
                <a:solidFill>
                  <a:srgbClr val="0070C0"/>
                </a:solidFill>
              </a:rPr>
              <a:t> is acceptable – but they don’t always fit filters below 20 microns!</a:t>
            </a:r>
            <a:endParaRPr lang="en-US" sz="2400" b="1" u="sng" dirty="0">
              <a:solidFill>
                <a:srgbClr val="0070C0"/>
              </a:solidFill>
            </a:endParaRPr>
          </a:p>
        </p:txBody>
      </p:sp>
    </p:spTree>
    <p:extLst>
      <p:ext uri="{BB962C8B-B14F-4D97-AF65-F5344CB8AC3E}">
        <p14:creationId xmlns:p14="http://schemas.microsoft.com/office/powerpoint/2010/main" val="3753079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2"/>
          <p:cNvPicPr>
            <a:picLocks noChangeAspect="1"/>
          </p:cNvPicPr>
          <p:nvPr/>
        </p:nvPicPr>
        <p:blipFill>
          <a:blip r:embed="rId2">
            <a:extLst>
              <a:ext uri="{28A0092B-C50C-407E-A947-70E740481C1C}">
                <a14:useLocalDpi xmlns:a14="http://schemas.microsoft.com/office/drawing/2010/main"/>
              </a:ext>
            </a:extLst>
          </a:blip>
          <a:srcRect/>
          <a:stretch>
            <a:fillRect/>
          </a:stretch>
        </p:blipFill>
        <p:spPr bwMode="auto">
          <a:xfrm>
            <a:off x="0" y="0"/>
            <a:ext cx="9134476"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descr="http://www.marinediesels.info/Basics/FUEL_OIL_SYSTEM_ST.gif">
            <a:hlinkClick r:id="rId3"/>
          </p:cNvPr>
          <p:cNvPicPr/>
          <p:nvPr/>
        </p:nvPicPr>
        <p:blipFill>
          <a:blip r:embed="rId4" cstate="email">
            <a:extLst>
              <a:ext uri="{28A0092B-C50C-407E-A947-70E740481C1C}">
                <a14:useLocalDpi xmlns:a14="http://schemas.microsoft.com/office/drawing/2010/main"/>
              </a:ext>
            </a:extLst>
          </a:blip>
          <a:srcRect/>
          <a:stretch>
            <a:fillRect/>
          </a:stretch>
        </p:blipFill>
        <p:spPr bwMode="auto">
          <a:xfrm>
            <a:off x="1115617" y="332656"/>
            <a:ext cx="7488832" cy="4969594"/>
          </a:xfrm>
          <a:prstGeom prst="rect">
            <a:avLst/>
          </a:prstGeom>
          <a:noFill/>
          <a:ln>
            <a:noFill/>
          </a:ln>
        </p:spPr>
      </p:pic>
    </p:spTree>
    <p:extLst>
      <p:ext uri="{BB962C8B-B14F-4D97-AF65-F5344CB8AC3E}">
        <p14:creationId xmlns:p14="http://schemas.microsoft.com/office/powerpoint/2010/main" val="10920406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2"/>
          <p:cNvPicPr>
            <a:picLocks noChangeAspect="1"/>
          </p:cNvPicPr>
          <p:nvPr/>
        </p:nvPicPr>
        <p:blipFill>
          <a:blip r:embed="rId2">
            <a:extLst>
              <a:ext uri="{28A0092B-C50C-407E-A947-70E740481C1C}">
                <a14:useLocalDpi xmlns:a14="http://schemas.microsoft.com/office/drawing/2010/main"/>
              </a:ext>
            </a:extLst>
          </a:blip>
          <a:srcRect/>
          <a:stretch>
            <a:fillRect/>
          </a:stretch>
        </p:blipFill>
        <p:spPr bwMode="auto">
          <a:xfrm>
            <a:off x="0" y="0"/>
            <a:ext cx="9134476"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1428220" y="476672"/>
            <a:ext cx="7176227" cy="3785652"/>
          </a:xfrm>
          <a:prstGeom prst="rect">
            <a:avLst/>
          </a:prstGeom>
          <a:noFill/>
        </p:spPr>
        <p:txBody>
          <a:bodyPr wrap="square" rtlCol="0">
            <a:spAutoFit/>
          </a:bodyPr>
          <a:lstStyle/>
          <a:p>
            <a:pPr algn="just"/>
            <a:r>
              <a:rPr lang="en-US" sz="2400" dirty="0" smtClean="0">
                <a:solidFill>
                  <a:srgbClr val="0070C0"/>
                </a:solidFill>
              </a:rPr>
              <a:t>Question:</a:t>
            </a:r>
          </a:p>
          <a:p>
            <a:pPr algn="just"/>
            <a:endParaRPr lang="en-US" sz="2400" dirty="0">
              <a:solidFill>
                <a:srgbClr val="0070C0"/>
              </a:solidFill>
            </a:endParaRPr>
          </a:p>
          <a:p>
            <a:pPr algn="just"/>
            <a:r>
              <a:rPr lang="en-US" sz="2400" dirty="0" smtClean="0">
                <a:solidFill>
                  <a:srgbClr val="0070C0"/>
                </a:solidFill>
              </a:rPr>
              <a:t>Should </a:t>
            </a:r>
            <a:r>
              <a:rPr lang="en-US" sz="2400" dirty="0">
                <a:solidFill>
                  <a:srgbClr val="0070C0"/>
                </a:solidFill>
              </a:rPr>
              <a:t>the ISO specifications need to be adjusted to a level that the engines can cope with regardless of the on board treatment?</a:t>
            </a:r>
          </a:p>
          <a:p>
            <a:pPr algn="just"/>
            <a:endParaRPr lang="en-US" sz="2400" dirty="0">
              <a:solidFill>
                <a:srgbClr val="0070C0"/>
              </a:solidFill>
            </a:endParaRPr>
          </a:p>
          <a:p>
            <a:pPr algn="just"/>
            <a:r>
              <a:rPr lang="en-US" sz="2400" dirty="0" smtClean="0">
                <a:solidFill>
                  <a:srgbClr val="0070C0"/>
                </a:solidFill>
              </a:rPr>
              <a:t>A – Yes</a:t>
            </a:r>
          </a:p>
          <a:p>
            <a:pPr algn="just"/>
            <a:endParaRPr lang="en-US" sz="2400" dirty="0">
              <a:solidFill>
                <a:srgbClr val="0070C0"/>
              </a:solidFill>
            </a:endParaRPr>
          </a:p>
          <a:p>
            <a:pPr algn="just"/>
            <a:r>
              <a:rPr lang="en-US" sz="2400" dirty="0" smtClean="0">
                <a:solidFill>
                  <a:srgbClr val="0070C0"/>
                </a:solidFill>
              </a:rPr>
              <a:t>A – No</a:t>
            </a:r>
          </a:p>
          <a:p>
            <a:pPr algn="just"/>
            <a:endParaRPr lang="en-US" sz="2400" dirty="0">
              <a:solidFill>
                <a:srgbClr val="0070C0"/>
              </a:solidFill>
            </a:endParaRPr>
          </a:p>
        </p:txBody>
      </p:sp>
    </p:spTree>
    <p:extLst>
      <p:ext uri="{BB962C8B-B14F-4D97-AF65-F5344CB8AC3E}">
        <p14:creationId xmlns:p14="http://schemas.microsoft.com/office/powerpoint/2010/main" val="172099045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0482" name="Picture 2"/>
          <p:cNvPicPr>
            <a:picLocks noChangeAspect="1"/>
          </p:cNvPicPr>
          <p:nvPr/>
        </p:nvPicPr>
        <p:blipFill>
          <a:blip r:embed="rId2">
            <a:extLst>
              <a:ext uri="{28A0092B-C50C-407E-A947-70E740481C1C}">
                <a14:useLocalDpi xmlns:a14="http://schemas.microsoft.com/office/drawing/2010/main"/>
              </a:ext>
            </a:extLst>
          </a:blip>
          <a:srcRect/>
          <a:stretch>
            <a:fillRect/>
          </a:stretch>
        </p:blipFill>
        <p:spPr bwMode="auto">
          <a:xfrm>
            <a:off x="0" y="-26988"/>
            <a:ext cx="9134475" cy="6858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4" name="Text Box 6"/>
          <p:cNvSpPr txBox="1">
            <a:spLocks noChangeArrowheads="1"/>
          </p:cNvSpPr>
          <p:nvPr/>
        </p:nvSpPr>
        <p:spPr bwMode="auto">
          <a:xfrm>
            <a:off x="1410823" y="2427272"/>
            <a:ext cx="7240587" cy="26468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algn="ctr" eaLnBrk="1" hangingPunct="1">
              <a:spcBef>
                <a:spcPct val="0"/>
              </a:spcBef>
              <a:buFontTx/>
              <a:buNone/>
            </a:pPr>
            <a:r>
              <a:rPr lang="en-SG" altLang="en-US" sz="1800" dirty="0" smtClean="0">
                <a:solidFill>
                  <a:schemeClr val="tx1">
                    <a:lumMod val="75000"/>
                    <a:lumOff val="25000"/>
                  </a:schemeClr>
                </a:solidFill>
              </a:rPr>
              <a:t>Mark A. McGurran</a:t>
            </a:r>
          </a:p>
          <a:p>
            <a:pPr algn="ctr" eaLnBrk="1" hangingPunct="1">
              <a:spcBef>
                <a:spcPct val="0"/>
              </a:spcBef>
              <a:buFontTx/>
              <a:buNone/>
            </a:pPr>
            <a:r>
              <a:rPr lang="en-SG" altLang="en-US" sz="1800" dirty="0" smtClean="0">
                <a:solidFill>
                  <a:schemeClr val="tx1">
                    <a:lumMod val="75000"/>
                    <a:lumOff val="25000"/>
                  </a:schemeClr>
                </a:solidFill>
              </a:rPr>
              <a:t>London Offshore Consultants Singapore Pte Ltd</a:t>
            </a:r>
          </a:p>
          <a:p>
            <a:pPr algn="ctr" eaLnBrk="1" hangingPunct="1">
              <a:spcBef>
                <a:spcPct val="0"/>
              </a:spcBef>
              <a:buFontTx/>
              <a:buNone/>
            </a:pPr>
            <a:endParaRPr lang="en-SG" altLang="en-US" sz="1800" dirty="0">
              <a:solidFill>
                <a:schemeClr val="tx1">
                  <a:lumMod val="75000"/>
                  <a:lumOff val="25000"/>
                </a:schemeClr>
              </a:solidFill>
            </a:endParaRPr>
          </a:p>
          <a:p>
            <a:pPr algn="ctr" eaLnBrk="1" hangingPunct="1">
              <a:spcBef>
                <a:spcPct val="0"/>
              </a:spcBef>
              <a:buFontTx/>
              <a:buNone/>
            </a:pPr>
            <a:r>
              <a:rPr lang="en-SG" altLang="en-US" sz="1800" dirty="0" smtClean="0">
                <a:solidFill>
                  <a:schemeClr val="tx1">
                    <a:lumMod val="75000"/>
                    <a:lumOff val="25000"/>
                  </a:schemeClr>
                </a:solidFill>
              </a:rPr>
              <a:t>+65 9634 4825</a:t>
            </a:r>
          </a:p>
          <a:p>
            <a:pPr algn="ctr" eaLnBrk="1" hangingPunct="1">
              <a:spcBef>
                <a:spcPct val="0"/>
              </a:spcBef>
              <a:buFontTx/>
              <a:buNone/>
            </a:pPr>
            <a:r>
              <a:rPr lang="en-SG" altLang="en-US" sz="1800" dirty="0" smtClean="0">
                <a:solidFill>
                  <a:schemeClr val="tx1">
                    <a:lumMod val="75000"/>
                    <a:lumOff val="25000"/>
                  </a:schemeClr>
                </a:solidFill>
              </a:rPr>
              <a:t>m.mcgurran@loc-group.com</a:t>
            </a:r>
            <a:endParaRPr lang="en-SG" altLang="en-US" sz="1800" dirty="0">
              <a:solidFill>
                <a:schemeClr val="tx1">
                  <a:lumMod val="75000"/>
                  <a:lumOff val="25000"/>
                </a:schemeClr>
              </a:solidFill>
            </a:endParaRPr>
          </a:p>
          <a:p>
            <a:pPr algn="ctr" eaLnBrk="1" hangingPunct="1">
              <a:spcBef>
                <a:spcPct val="0"/>
              </a:spcBef>
              <a:buFontTx/>
              <a:buNone/>
            </a:pPr>
            <a:endParaRPr lang="en-US" altLang="en-US" sz="1800" dirty="0" smtClean="0">
              <a:solidFill>
                <a:schemeClr val="tx1">
                  <a:lumMod val="50000"/>
                  <a:lumOff val="50000"/>
                </a:schemeClr>
              </a:solidFill>
            </a:endParaRPr>
          </a:p>
          <a:p>
            <a:pPr algn="ctr" eaLnBrk="1" hangingPunct="1">
              <a:spcBef>
                <a:spcPct val="0"/>
              </a:spcBef>
              <a:buFontTx/>
              <a:buNone/>
            </a:pPr>
            <a:endParaRPr lang="en-US" altLang="en-US" sz="1800" dirty="0">
              <a:solidFill>
                <a:schemeClr val="tx1">
                  <a:lumMod val="50000"/>
                  <a:lumOff val="50000"/>
                </a:schemeClr>
              </a:solidFill>
            </a:endParaRPr>
          </a:p>
          <a:p>
            <a:pPr algn="ctr" eaLnBrk="1" hangingPunct="1">
              <a:spcBef>
                <a:spcPct val="0"/>
              </a:spcBef>
              <a:buFontTx/>
              <a:buNone/>
            </a:pPr>
            <a:r>
              <a:rPr lang="en-SG" altLang="en-US" sz="4000" dirty="0" smtClean="0">
                <a:solidFill>
                  <a:schemeClr val="accent2"/>
                </a:solidFill>
              </a:rPr>
              <a:t>Thank </a:t>
            </a:r>
            <a:r>
              <a:rPr lang="en-SG" altLang="en-US" sz="4000" dirty="0">
                <a:solidFill>
                  <a:schemeClr val="accent2"/>
                </a:solidFill>
              </a:rPr>
              <a:t>You!</a:t>
            </a:r>
          </a:p>
        </p:txBody>
      </p:sp>
    </p:spTree>
    <p:extLst>
      <p:ext uri="{BB962C8B-B14F-4D97-AF65-F5344CB8AC3E}">
        <p14:creationId xmlns:p14="http://schemas.microsoft.com/office/powerpoint/2010/main" val="15218063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2"/>
          <p:cNvPicPr>
            <a:picLocks noChangeAspect="1"/>
          </p:cNvPicPr>
          <p:nvPr/>
        </p:nvPicPr>
        <p:blipFill>
          <a:blip r:embed="rId2">
            <a:extLst>
              <a:ext uri="{28A0092B-C50C-407E-A947-70E740481C1C}">
                <a14:useLocalDpi xmlns:a14="http://schemas.microsoft.com/office/drawing/2010/main"/>
              </a:ext>
            </a:extLst>
          </a:blip>
          <a:srcRect/>
          <a:stretch>
            <a:fillRect/>
          </a:stretch>
        </p:blipFill>
        <p:spPr bwMode="auto">
          <a:xfrm>
            <a:off x="0" y="0"/>
            <a:ext cx="9134476"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1428220" y="476672"/>
            <a:ext cx="7320243" cy="5632311"/>
          </a:xfrm>
          <a:prstGeom prst="rect">
            <a:avLst/>
          </a:prstGeom>
          <a:noFill/>
        </p:spPr>
        <p:txBody>
          <a:bodyPr wrap="square" rtlCol="0">
            <a:spAutoFit/>
          </a:bodyPr>
          <a:lstStyle/>
          <a:p>
            <a:pPr algn="just"/>
            <a:r>
              <a:rPr lang="en-US" sz="2400" dirty="0" smtClean="0">
                <a:solidFill>
                  <a:srgbClr val="0070C0"/>
                </a:solidFill>
              </a:rPr>
              <a:t>Cat Fines are abrasive particles, or fines, that are found in residual fuel oil.</a:t>
            </a:r>
          </a:p>
          <a:p>
            <a:pPr algn="just"/>
            <a:endParaRPr lang="en-US" sz="2400" dirty="0">
              <a:solidFill>
                <a:srgbClr val="0070C0"/>
              </a:solidFill>
            </a:endParaRPr>
          </a:p>
          <a:p>
            <a:pPr algn="just"/>
            <a:r>
              <a:rPr lang="en-US" sz="2400" dirty="0" smtClean="0">
                <a:solidFill>
                  <a:srgbClr val="0070C0"/>
                </a:solidFill>
              </a:rPr>
              <a:t>By residual fuel oil, we mean heavy fuel oil (</a:t>
            </a:r>
            <a:r>
              <a:rPr lang="en-US" sz="2400" dirty="0" err="1" smtClean="0">
                <a:solidFill>
                  <a:srgbClr val="0070C0"/>
                </a:solidFill>
              </a:rPr>
              <a:t>HFO</a:t>
            </a:r>
            <a:r>
              <a:rPr lang="en-US" sz="2400" dirty="0" smtClean="0">
                <a:solidFill>
                  <a:srgbClr val="0070C0"/>
                </a:solidFill>
              </a:rPr>
              <a:t>), including intermediate fuel (</a:t>
            </a:r>
            <a:r>
              <a:rPr lang="en-US" sz="2400" dirty="0" err="1" smtClean="0">
                <a:solidFill>
                  <a:srgbClr val="0070C0"/>
                </a:solidFill>
              </a:rPr>
              <a:t>IFO</a:t>
            </a:r>
            <a:r>
              <a:rPr lang="en-US" sz="2400" dirty="0" smtClean="0">
                <a:solidFill>
                  <a:srgbClr val="0070C0"/>
                </a:solidFill>
              </a:rPr>
              <a:t>).</a:t>
            </a:r>
            <a:r>
              <a:rPr lang="en-US" sz="2400" dirty="0">
                <a:solidFill>
                  <a:srgbClr val="0070C0"/>
                </a:solidFill>
              </a:rPr>
              <a:t> </a:t>
            </a:r>
            <a:r>
              <a:rPr lang="en-US" sz="2400" dirty="0" smtClean="0">
                <a:solidFill>
                  <a:srgbClr val="0070C0"/>
                </a:solidFill>
              </a:rPr>
              <a:t> Heavy oil is the residual oil left over after the lighter distillate fuels have been distilled and removed from the crude stock oil.</a:t>
            </a:r>
          </a:p>
          <a:p>
            <a:pPr algn="just"/>
            <a:endParaRPr lang="en-US" sz="2400" dirty="0">
              <a:solidFill>
                <a:srgbClr val="0070C0"/>
              </a:solidFill>
            </a:endParaRPr>
          </a:p>
          <a:p>
            <a:pPr algn="just"/>
            <a:r>
              <a:rPr lang="en-US" sz="2400" dirty="0" smtClean="0">
                <a:solidFill>
                  <a:srgbClr val="0070C0"/>
                </a:solidFill>
              </a:rPr>
              <a:t>Heavy oil is consumed in the main engines of the majority of the worlds internationally traded vessels, and in most cases in the auxiliary engines also.</a:t>
            </a:r>
          </a:p>
          <a:p>
            <a:pPr algn="just"/>
            <a:endParaRPr lang="en-US" sz="2400" dirty="0">
              <a:solidFill>
                <a:srgbClr val="0070C0"/>
              </a:solidFill>
            </a:endParaRPr>
          </a:p>
          <a:p>
            <a:pPr algn="just"/>
            <a:r>
              <a:rPr lang="en-US" sz="2400" dirty="0" smtClean="0">
                <a:solidFill>
                  <a:srgbClr val="0070C0"/>
                </a:solidFill>
              </a:rPr>
              <a:t>There are various methods of distillation used to remove these distillates and arrive at the residual oil.</a:t>
            </a:r>
            <a:endParaRPr lang="en-US" sz="2400" dirty="0">
              <a:solidFill>
                <a:srgbClr val="0070C0"/>
              </a:solidFill>
            </a:endParaRPr>
          </a:p>
        </p:txBody>
      </p:sp>
    </p:spTree>
    <p:extLst>
      <p:ext uri="{BB962C8B-B14F-4D97-AF65-F5344CB8AC3E}">
        <p14:creationId xmlns:p14="http://schemas.microsoft.com/office/powerpoint/2010/main" val="29742508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2"/>
          <p:cNvPicPr>
            <a:picLocks noChangeAspect="1"/>
          </p:cNvPicPr>
          <p:nvPr/>
        </p:nvPicPr>
        <p:blipFill>
          <a:blip r:embed="rId2">
            <a:extLst>
              <a:ext uri="{28A0092B-C50C-407E-A947-70E740481C1C}">
                <a14:useLocalDpi xmlns:a14="http://schemas.microsoft.com/office/drawing/2010/main"/>
              </a:ext>
            </a:extLst>
          </a:blip>
          <a:srcRect/>
          <a:stretch>
            <a:fillRect/>
          </a:stretch>
        </p:blipFill>
        <p:spPr bwMode="auto">
          <a:xfrm>
            <a:off x="0" y="0"/>
            <a:ext cx="9134476"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1428220" y="476672"/>
            <a:ext cx="7320243" cy="2677656"/>
          </a:xfrm>
          <a:prstGeom prst="rect">
            <a:avLst/>
          </a:prstGeom>
          <a:noFill/>
        </p:spPr>
        <p:txBody>
          <a:bodyPr wrap="square" rtlCol="0">
            <a:spAutoFit/>
          </a:bodyPr>
          <a:lstStyle/>
          <a:p>
            <a:pPr algn="just"/>
            <a:r>
              <a:rPr lang="en-US" sz="2400" dirty="0" smtClean="0">
                <a:solidFill>
                  <a:srgbClr val="0070C0"/>
                </a:solidFill>
              </a:rPr>
              <a:t>The traditional factional distillation method of separating crude oil into it’s distillate and residual oil parts uses heat to bring the stock oil to the different boiling point temperatures of the various distillates.</a:t>
            </a:r>
          </a:p>
          <a:p>
            <a:pPr algn="just"/>
            <a:endParaRPr lang="en-US" sz="2400" dirty="0">
              <a:solidFill>
                <a:srgbClr val="0070C0"/>
              </a:solidFill>
            </a:endParaRPr>
          </a:p>
          <a:p>
            <a:pPr algn="just"/>
            <a:endParaRPr lang="en-US" sz="2400" dirty="0" smtClean="0">
              <a:solidFill>
                <a:srgbClr val="0070C0"/>
              </a:solidFill>
            </a:endParaRPr>
          </a:p>
          <a:p>
            <a:pPr algn="just"/>
            <a:endParaRPr lang="en-US" sz="2400" dirty="0">
              <a:solidFill>
                <a:srgbClr val="0070C0"/>
              </a:solidFill>
            </a:endParaRPr>
          </a:p>
        </p:txBody>
      </p:sp>
      <p:pic>
        <p:nvPicPr>
          <p:cNvPr id="6" name="Picture 5" descr="http://www.edplace.com/userfiles/image/fractional%20distillation%202.jpg">
            <a:hlinkClick r:id="rId3"/>
          </p:cNvPr>
          <p:cNvPicPr/>
          <p:nvPr/>
        </p:nvPicPr>
        <p:blipFill>
          <a:blip r:embed="rId4" cstate="email">
            <a:extLst>
              <a:ext uri="{28A0092B-C50C-407E-A947-70E740481C1C}">
                <a14:useLocalDpi xmlns:a14="http://schemas.microsoft.com/office/drawing/2010/main"/>
              </a:ext>
            </a:extLst>
          </a:blip>
          <a:srcRect/>
          <a:stretch>
            <a:fillRect/>
          </a:stretch>
        </p:blipFill>
        <p:spPr bwMode="auto">
          <a:xfrm>
            <a:off x="2267744" y="2060848"/>
            <a:ext cx="5291455" cy="4077216"/>
          </a:xfrm>
          <a:prstGeom prst="rect">
            <a:avLst/>
          </a:prstGeom>
          <a:noFill/>
          <a:ln>
            <a:noFill/>
          </a:ln>
        </p:spPr>
      </p:pic>
    </p:spTree>
    <p:extLst>
      <p:ext uri="{BB962C8B-B14F-4D97-AF65-F5344CB8AC3E}">
        <p14:creationId xmlns:p14="http://schemas.microsoft.com/office/powerpoint/2010/main" val="5115079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2"/>
          <p:cNvPicPr>
            <a:picLocks noChangeAspect="1"/>
          </p:cNvPicPr>
          <p:nvPr/>
        </p:nvPicPr>
        <p:blipFill>
          <a:blip r:embed="rId2">
            <a:extLst>
              <a:ext uri="{28A0092B-C50C-407E-A947-70E740481C1C}">
                <a14:useLocalDpi xmlns:a14="http://schemas.microsoft.com/office/drawing/2010/main"/>
              </a:ext>
            </a:extLst>
          </a:blip>
          <a:srcRect/>
          <a:stretch>
            <a:fillRect/>
          </a:stretch>
        </p:blipFill>
        <p:spPr bwMode="auto">
          <a:xfrm>
            <a:off x="0" y="0"/>
            <a:ext cx="9134476"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1428220" y="476672"/>
            <a:ext cx="7320243" cy="1938992"/>
          </a:xfrm>
          <a:prstGeom prst="rect">
            <a:avLst/>
          </a:prstGeom>
          <a:noFill/>
        </p:spPr>
        <p:txBody>
          <a:bodyPr wrap="square" rtlCol="0">
            <a:spAutoFit/>
          </a:bodyPr>
          <a:lstStyle/>
          <a:p>
            <a:pPr algn="just"/>
            <a:r>
              <a:rPr lang="en-US" sz="2400" dirty="0" smtClean="0">
                <a:solidFill>
                  <a:srgbClr val="0070C0"/>
                </a:solidFill>
              </a:rPr>
              <a:t>Another kind of distillation is Catalytic Cracking.  The stock oil is passed through a rector containing chemicals (catalysts) in the form of alumina and silica in a  fine powder under high pressures and temperatures.</a:t>
            </a:r>
          </a:p>
        </p:txBody>
      </p:sp>
      <p:pic>
        <p:nvPicPr>
          <p:cNvPr id="7" name="Picture 6" descr="http://www.eia.gov/todayinenergy/images/2012.12.11/FCCdiagram.png">
            <a:hlinkClick r:id="rId3"/>
          </p:cNvPr>
          <p:cNvPicPr/>
          <p:nvPr/>
        </p:nvPicPr>
        <p:blipFill rotWithShape="1">
          <a:blip r:embed="rId4" cstate="email">
            <a:extLst>
              <a:ext uri="{28A0092B-C50C-407E-A947-70E740481C1C}">
                <a14:useLocalDpi xmlns:a14="http://schemas.microsoft.com/office/drawing/2010/main"/>
              </a:ext>
            </a:extLst>
          </a:blip>
          <a:srcRect/>
          <a:stretch/>
        </p:blipFill>
        <p:spPr bwMode="auto">
          <a:xfrm>
            <a:off x="1428219" y="2415664"/>
            <a:ext cx="7320243" cy="3605624"/>
          </a:xfrm>
          <a:prstGeom prst="rect">
            <a:avLst/>
          </a:prstGeom>
          <a:noFill/>
          <a:ln>
            <a:noFill/>
          </a:ln>
        </p:spPr>
      </p:pic>
    </p:spTree>
    <p:extLst>
      <p:ext uri="{BB962C8B-B14F-4D97-AF65-F5344CB8AC3E}">
        <p14:creationId xmlns:p14="http://schemas.microsoft.com/office/powerpoint/2010/main" val="5433153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2"/>
          <p:cNvPicPr>
            <a:picLocks noChangeAspect="1"/>
          </p:cNvPicPr>
          <p:nvPr/>
        </p:nvPicPr>
        <p:blipFill>
          <a:blip r:embed="rId2">
            <a:extLst>
              <a:ext uri="{28A0092B-C50C-407E-A947-70E740481C1C}">
                <a14:useLocalDpi xmlns:a14="http://schemas.microsoft.com/office/drawing/2010/main"/>
              </a:ext>
            </a:extLst>
          </a:blip>
          <a:srcRect/>
          <a:stretch>
            <a:fillRect/>
          </a:stretch>
        </p:blipFill>
        <p:spPr bwMode="auto">
          <a:xfrm>
            <a:off x="0" y="0"/>
            <a:ext cx="9134476"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1428220" y="476672"/>
            <a:ext cx="7320243" cy="3416320"/>
          </a:xfrm>
          <a:prstGeom prst="rect">
            <a:avLst/>
          </a:prstGeom>
          <a:noFill/>
        </p:spPr>
        <p:txBody>
          <a:bodyPr wrap="square" rtlCol="0">
            <a:spAutoFit/>
          </a:bodyPr>
          <a:lstStyle/>
          <a:p>
            <a:pPr algn="just"/>
            <a:r>
              <a:rPr lang="en-US" sz="2400" dirty="0" smtClean="0">
                <a:solidFill>
                  <a:srgbClr val="0070C0"/>
                </a:solidFill>
              </a:rPr>
              <a:t>The silica and alumina catalyst powder should remain on the reactor side, but inevitably carryover into the distillate column occurs resulting in the residual oil and the slurry containing the abrasive substance known as Cat Fines.</a:t>
            </a:r>
          </a:p>
          <a:p>
            <a:pPr algn="just"/>
            <a:endParaRPr lang="en-US" sz="2400" dirty="0">
              <a:solidFill>
                <a:srgbClr val="0070C0"/>
              </a:solidFill>
            </a:endParaRPr>
          </a:p>
          <a:p>
            <a:pPr algn="just"/>
            <a:r>
              <a:rPr lang="en-US" sz="2400" dirty="0" smtClean="0">
                <a:solidFill>
                  <a:srgbClr val="0070C0"/>
                </a:solidFill>
              </a:rPr>
              <a:t>Cat fines are therefore basically aluminium and silicone oxides in small or fine particle form.  They are very, very hard and abrasive.</a:t>
            </a:r>
            <a:endParaRPr lang="en-US" sz="2400" dirty="0">
              <a:solidFill>
                <a:srgbClr val="0070C0"/>
              </a:solidFill>
            </a:endParaRPr>
          </a:p>
        </p:txBody>
      </p:sp>
      <p:pic>
        <p:nvPicPr>
          <p:cNvPr id="3" name="Picture 2"/>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1691680" y="3857897"/>
            <a:ext cx="6624736" cy="1008112"/>
          </a:xfrm>
          <a:prstGeom prst="rect">
            <a:avLst/>
          </a:prstGeom>
        </p:spPr>
      </p:pic>
      <p:sp>
        <p:nvSpPr>
          <p:cNvPr id="4" name="TextBox 3"/>
          <p:cNvSpPr txBox="1"/>
          <p:nvPr/>
        </p:nvSpPr>
        <p:spPr>
          <a:xfrm>
            <a:off x="1428220" y="4931040"/>
            <a:ext cx="7320243" cy="830997"/>
          </a:xfrm>
          <a:prstGeom prst="rect">
            <a:avLst/>
          </a:prstGeom>
          <a:noFill/>
        </p:spPr>
        <p:txBody>
          <a:bodyPr wrap="square" rtlCol="0">
            <a:spAutoFit/>
          </a:bodyPr>
          <a:lstStyle/>
          <a:p>
            <a:pPr algn="just"/>
            <a:r>
              <a:rPr lang="en-US" sz="2400" dirty="0">
                <a:solidFill>
                  <a:srgbClr val="0070C0"/>
                </a:solidFill>
              </a:rPr>
              <a:t>So hard </a:t>
            </a:r>
            <a:r>
              <a:rPr lang="en-US" sz="2400" dirty="0" smtClean="0">
                <a:solidFill>
                  <a:srgbClr val="0070C0"/>
                </a:solidFill>
              </a:rPr>
              <a:t>in fact </a:t>
            </a:r>
            <a:r>
              <a:rPr lang="en-US" sz="2400" dirty="0">
                <a:solidFill>
                  <a:srgbClr val="0070C0"/>
                </a:solidFill>
              </a:rPr>
              <a:t>that when compared on the Mohs’ scale, they can be almost as hard as diamonds</a:t>
            </a:r>
            <a:endParaRPr lang="en-US" sz="2400" dirty="0"/>
          </a:p>
        </p:txBody>
      </p:sp>
    </p:spTree>
    <p:extLst>
      <p:ext uri="{BB962C8B-B14F-4D97-AF65-F5344CB8AC3E}">
        <p14:creationId xmlns:p14="http://schemas.microsoft.com/office/powerpoint/2010/main" val="21384423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2"/>
          <p:cNvPicPr>
            <a:picLocks noChangeAspect="1"/>
          </p:cNvPicPr>
          <p:nvPr/>
        </p:nvPicPr>
        <p:blipFill>
          <a:blip r:embed="rId2">
            <a:extLst>
              <a:ext uri="{28A0092B-C50C-407E-A947-70E740481C1C}">
                <a14:useLocalDpi xmlns:a14="http://schemas.microsoft.com/office/drawing/2010/main"/>
              </a:ext>
            </a:extLst>
          </a:blip>
          <a:srcRect/>
          <a:stretch>
            <a:fillRect/>
          </a:stretch>
        </p:blipFill>
        <p:spPr bwMode="auto">
          <a:xfrm>
            <a:off x="0" y="0"/>
            <a:ext cx="9134476"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1428220" y="476672"/>
            <a:ext cx="7176227" cy="3046988"/>
          </a:xfrm>
          <a:prstGeom prst="rect">
            <a:avLst/>
          </a:prstGeom>
          <a:noFill/>
        </p:spPr>
        <p:txBody>
          <a:bodyPr wrap="square" rtlCol="0">
            <a:spAutoFit/>
          </a:bodyPr>
          <a:lstStyle/>
          <a:p>
            <a:pPr algn="just"/>
            <a:r>
              <a:rPr lang="en-US" sz="2400" dirty="0" smtClean="0">
                <a:solidFill>
                  <a:srgbClr val="0070C0"/>
                </a:solidFill>
              </a:rPr>
              <a:t>Question:</a:t>
            </a:r>
          </a:p>
          <a:p>
            <a:pPr algn="just"/>
            <a:endParaRPr lang="en-US" sz="2400" dirty="0">
              <a:solidFill>
                <a:srgbClr val="0070C0"/>
              </a:solidFill>
            </a:endParaRPr>
          </a:p>
          <a:p>
            <a:pPr algn="just"/>
            <a:r>
              <a:rPr lang="en-US" sz="2400" dirty="0" smtClean="0">
                <a:solidFill>
                  <a:srgbClr val="0070C0"/>
                </a:solidFill>
              </a:rPr>
              <a:t>How many of you have been involved in a Cat Fine claim recently?</a:t>
            </a:r>
          </a:p>
          <a:p>
            <a:pPr algn="just"/>
            <a:endParaRPr lang="en-US" sz="2400" dirty="0">
              <a:solidFill>
                <a:srgbClr val="0070C0"/>
              </a:solidFill>
            </a:endParaRPr>
          </a:p>
          <a:p>
            <a:pPr algn="just"/>
            <a:r>
              <a:rPr lang="en-US" sz="2400" dirty="0" smtClean="0">
                <a:solidFill>
                  <a:srgbClr val="0070C0"/>
                </a:solidFill>
              </a:rPr>
              <a:t>A – Yes</a:t>
            </a:r>
          </a:p>
          <a:p>
            <a:pPr algn="just"/>
            <a:endParaRPr lang="en-US" sz="2400" dirty="0">
              <a:solidFill>
                <a:srgbClr val="0070C0"/>
              </a:solidFill>
            </a:endParaRPr>
          </a:p>
          <a:p>
            <a:pPr algn="just"/>
            <a:r>
              <a:rPr lang="en-US" sz="2400" dirty="0" smtClean="0">
                <a:solidFill>
                  <a:srgbClr val="0070C0"/>
                </a:solidFill>
              </a:rPr>
              <a:t>A – No </a:t>
            </a:r>
            <a:endParaRPr lang="en-US" sz="2400" dirty="0">
              <a:solidFill>
                <a:srgbClr val="0070C0"/>
              </a:solidFill>
            </a:endParaRPr>
          </a:p>
        </p:txBody>
      </p:sp>
    </p:spTree>
    <p:extLst>
      <p:ext uri="{BB962C8B-B14F-4D97-AF65-F5344CB8AC3E}">
        <p14:creationId xmlns:p14="http://schemas.microsoft.com/office/powerpoint/2010/main" val="3382301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2"/>
          <p:cNvPicPr>
            <a:picLocks noChangeAspect="1"/>
          </p:cNvPicPr>
          <p:nvPr/>
        </p:nvPicPr>
        <p:blipFill>
          <a:blip r:embed="rId2">
            <a:extLst>
              <a:ext uri="{28A0092B-C50C-407E-A947-70E740481C1C}">
                <a14:useLocalDpi xmlns:a14="http://schemas.microsoft.com/office/drawing/2010/main"/>
              </a:ext>
            </a:extLst>
          </a:blip>
          <a:srcRect/>
          <a:stretch>
            <a:fillRect/>
          </a:stretch>
        </p:blipFill>
        <p:spPr bwMode="auto">
          <a:xfrm>
            <a:off x="0" y="0"/>
            <a:ext cx="9134476"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1428220" y="476672"/>
            <a:ext cx="7320243" cy="6001643"/>
          </a:xfrm>
          <a:prstGeom prst="rect">
            <a:avLst/>
          </a:prstGeom>
          <a:noFill/>
        </p:spPr>
        <p:txBody>
          <a:bodyPr wrap="square" rtlCol="0">
            <a:spAutoFit/>
          </a:bodyPr>
          <a:lstStyle/>
          <a:p>
            <a:pPr algn="just"/>
            <a:r>
              <a:rPr lang="en-US" sz="2400" dirty="0" smtClean="0">
                <a:solidFill>
                  <a:srgbClr val="0070C0"/>
                </a:solidFill>
              </a:rPr>
              <a:t>The problem is getting worse.</a:t>
            </a:r>
          </a:p>
          <a:p>
            <a:pPr algn="just"/>
            <a:endParaRPr lang="en-US" sz="2400" dirty="0">
              <a:solidFill>
                <a:srgbClr val="0070C0"/>
              </a:solidFill>
            </a:endParaRPr>
          </a:p>
          <a:p>
            <a:pPr algn="just"/>
            <a:r>
              <a:rPr lang="en-US" sz="2400" dirty="0" smtClean="0">
                <a:solidFill>
                  <a:srgbClr val="0070C0"/>
                </a:solidFill>
              </a:rPr>
              <a:t>More fuel is being refined this way, and to compound the problem there is now a drive for low </a:t>
            </a:r>
            <a:r>
              <a:rPr lang="en-US" sz="2400" dirty="0">
                <a:solidFill>
                  <a:srgbClr val="0070C0"/>
                </a:solidFill>
              </a:rPr>
              <a:t>s</a:t>
            </a:r>
            <a:r>
              <a:rPr lang="en-US" sz="2400" dirty="0" smtClean="0">
                <a:solidFill>
                  <a:srgbClr val="0070C0"/>
                </a:solidFill>
              </a:rPr>
              <a:t>ulphur fuels.</a:t>
            </a:r>
          </a:p>
          <a:p>
            <a:pPr algn="just"/>
            <a:endParaRPr lang="en-US" sz="2400" dirty="0">
              <a:solidFill>
                <a:srgbClr val="0070C0"/>
              </a:solidFill>
            </a:endParaRPr>
          </a:p>
          <a:p>
            <a:pPr algn="just"/>
            <a:r>
              <a:rPr lang="en-US" sz="2400" dirty="0" smtClean="0">
                <a:solidFill>
                  <a:srgbClr val="0070C0"/>
                </a:solidFill>
              </a:rPr>
              <a:t>One of the common methods of producing low sulphur fuels is to mix in the slurry from the catalytic cracking process</a:t>
            </a:r>
            <a:r>
              <a:rPr lang="en-US" sz="2400" dirty="0">
                <a:solidFill>
                  <a:srgbClr val="0070C0"/>
                </a:solidFill>
              </a:rPr>
              <a:t> </a:t>
            </a:r>
            <a:r>
              <a:rPr lang="en-US" sz="2400" dirty="0" smtClean="0">
                <a:solidFill>
                  <a:srgbClr val="0070C0"/>
                </a:solidFill>
              </a:rPr>
              <a:t>thus bringing down the total sulphur content.</a:t>
            </a:r>
          </a:p>
          <a:p>
            <a:pPr algn="just"/>
            <a:endParaRPr lang="en-US" sz="2400" dirty="0">
              <a:solidFill>
                <a:srgbClr val="0070C0"/>
              </a:solidFill>
            </a:endParaRPr>
          </a:p>
          <a:p>
            <a:pPr algn="just"/>
            <a:r>
              <a:rPr lang="en-US" sz="2400" dirty="0" smtClean="0">
                <a:solidFill>
                  <a:srgbClr val="0070C0"/>
                </a:solidFill>
              </a:rPr>
              <a:t>So not only do we have Cat Fines in the residual oil to begin with but we are adding slurry with more Cat Fines into the mix.</a:t>
            </a:r>
            <a:endParaRPr lang="en-US" sz="2400" dirty="0">
              <a:solidFill>
                <a:srgbClr val="0070C0"/>
              </a:solidFill>
            </a:endParaRPr>
          </a:p>
          <a:p>
            <a:pPr algn="just"/>
            <a:endParaRPr lang="en-US" sz="2400" dirty="0" smtClean="0">
              <a:solidFill>
                <a:srgbClr val="0070C0"/>
              </a:solidFill>
            </a:endParaRPr>
          </a:p>
          <a:p>
            <a:pPr algn="just"/>
            <a:endParaRPr lang="en-US" sz="2400" dirty="0" smtClean="0">
              <a:solidFill>
                <a:srgbClr val="0070C0"/>
              </a:solidFill>
            </a:endParaRPr>
          </a:p>
        </p:txBody>
      </p:sp>
    </p:spTree>
    <p:extLst>
      <p:ext uri="{BB962C8B-B14F-4D97-AF65-F5344CB8AC3E}">
        <p14:creationId xmlns:p14="http://schemas.microsoft.com/office/powerpoint/2010/main" val="6628574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2"/>
          <p:cNvPicPr>
            <a:picLocks noChangeAspect="1"/>
          </p:cNvPicPr>
          <p:nvPr/>
        </p:nvPicPr>
        <p:blipFill>
          <a:blip r:embed="rId2">
            <a:extLst>
              <a:ext uri="{28A0092B-C50C-407E-A947-70E740481C1C}">
                <a14:useLocalDpi xmlns:a14="http://schemas.microsoft.com/office/drawing/2010/main"/>
              </a:ext>
            </a:extLst>
          </a:blip>
          <a:srcRect/>
          <a:stretch>
            <a:fillRect/>
          </a:stretch>
        </p:blipFill>
        <p:spPr bwMode="auto">
          <a:xfrm>
            <a:off x="0" y="0"/>
            <a:ext cx="9134476"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1428220" y="476672"/>
            <a:ext cx="7320243" cy="5632311"/>
          </a:xfrm>
          <a:prstGeom prst="rect">
            <a:avLst/>
          </a:prstGeom>
          <a:noFill/>
        </p:spPr>
        <p:txBody>
          <a:bodyPr wrap="square" rtlCol="0">
            <a:spAutoFit/>
          </a:bodyPr>
          <a:lstStyle/>
          <a:p>
            <a:pPr algn="just"/>
            <a:r>
              <a:rPr lang="en-US" sz="2400" dirty="0" smtClean="0">
                <a:solidFill>
                  <a:srgbClr val="0070C0"/>
                </a:solidFill>
              </a:rPr>
              <a:t>It doesn’t end there.</a:t>
            </a:r>
          </a:p>
          <a:p>
            <a:pPr algn="just"/>
            <a:endParaRPr lang="en-US" sz="2400" dirty="0">
              <a:solidFill>
                <a:srgbClr val="0070C0"/>
              </a:solidFill>
            </a:endParaRPr>
          </a:p>
          <a:p>
            <a:pPr algn="just"/>
            <a:r>
              <a:rPr lang="en-US" sz="2400" dirty="0" smtClean="0">
                <a:solidFill>
                  <a:srgbClr val="0070C0"/>
                </a:solidFill>
              </a:rPr>
              <a:t>In some parts of the world used lube oils (</a:t>
            </a:r>
            <a:r>
              <a:rPr lang="en-US" sz="2400" dirty="0" err="1" smtClean="0">
                <a:solidFill>
                  <a:srgbClr val="0070C0"/>
                </a:solidFill>
              </a:rPr>
              <a:t>ULO</a:t>
            </a:r>
            <a:r>
              <a:rPr lang="en-US" sz="2400" dirty="0" smtClean="0">
                <a:solidFill>
                  <a:srgbClr val="0070C0"/>
                </a:solidFill>
              </a:rPr>
              <a:t>) is mixed into the residual oil to achieve different grades.</a:t>
            </a:r>
          </a:p>
          <a:p>
            <a:pPr algn="just"/>
            <a:endParaRPr lang="en-US" sz="2400" dirty="0">
              <a:solidFill>
                <a:srgbClr val="0070C0"/>
              </a:solidFill>
            </a:endParaRPr>
          </a:p>
          <a:p>
            <a:pPr algn="just"/>
            <a:r>
              <a:rPr lang="en-US" sz="2400" dirty="0" smtClean="0">
                <a:solidFill>
                  <a:srgbClr val="0070C0"/>
                </a:solidFill>
              </a:rPr>
              <a:t>The addition of these </a:t>
            </a:r>
            <a:r>
              <a:rPr lang="en-US" sz="2400" dirty="0" err="1" smtClean="0">
                <a:solidFill>
                  <a:srgbClr val="0070C0"/>
                </a:solidFill>
              </a:rPr>
              <a:t>ULO</a:t>
            </a:r>
            <a:r>
              <a:rPr lang="en-US" sz="2400" dirty="0" smtClean="0">
                <a:solidFill>
                  <a:srgbClr val="0070C0"/>
                </a:solidFill>
              </a:rPr>
              <a:t>, due to their inherent additives, leads to an emulsifying effect resulting in the dirt, water and Cat Fines being suspended in the fuel oil.</a:t>
            </a:r>
          </a:p>
          <a:p>
            <a:pPr algn="just"/>
            <a:endParaRPr lang="en-US" sz="2400" dirty="0">
              <a:solidFill>
                <a:srgbClr val="0070C0"/>
              </a:solidFill>
            </a:endParaRPr>
          </a:p>
          <a:p>
            <a:pPr algn="just"/>
            <a:r>
              <a:rPr lang="en-US" sz="2400" dirty="0" smtClean="0">
                <a:solidFill>
                  <a:srgbClr val="0070C0"/>
                </a:solidFill>
              </a:rPr>
              <a:t>This of course makes it much harder to remove these impurities before the fuel is consumed.</a:t>
            </a:r>
            <a:endParaRPr lang="en-US" sz="2400" dirty="0">
              <a:solidFill>
                <a:srgbClr val="0070C0"/>
              </a:solidFill>
            </a:endParaRPr>
          </a:p>
          <a:p>
            <a:pPr algn="just"/>
            <a:endParaRPr lang="en-US" sz="2400" dirty="0" smtClean="0">
              <a:solidFill>
                <a:srgbClr val="0070C0"/>
              </a:solidFill>
            </a:endParaRPr>
          </a:p>
          <a:p>
            <a:pPr algn="just"/>
            <a:endParaRPr lang="en-US" sz="2400" dirty="0" smtClean="0">
              <a:solidFill>
                <a:srgbClr val="0070C0"/>
              </a:solidFill>
            </a:endParaRPr>
          </a:p>
        </p:txBody>
      </p:sp>
    </p:spTree>
    <p:extLst>
      <p:ext uri="{BB962C8B-B14F-4D97-AF65-F5344CB8AC3E}">
        <p14:creationId xmlns:p14="http://schemas.microsoft.com/office/powerpoint/2010/main" val="33810232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6768</TotalTime>
  <Words>1476</Words>
  <Application>Microsoft Office PowerPoint</Application>
  <PresentationFormat>On-screen Show (4:3)</PresentationFormat>
  <Paragraphs>134</Paragraphs>
  <Slides>26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26</vt:i4>
      </vt:variant>
    </vt:vector>
  </HeadingPairs>
  <TitlesOfParts>
    <vt:vector size="29" baseType="lpstr">
      <vt:lpstr>Arial</vt:lpstr>
      <vt:lpstr>Calibri</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London Offshore Consultants Pte Ltd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London Offshore Consultants</dc:creator>
  <cp:lastModifiedBy>hire</cp:lastModifiedBy>
  <cp:revision>264</cp:revision>
  <cp:lastPrinted>2013-09-07T05:45:21Z</cp:lastPrinted>
  <dcterms:created xsi:type="dcterms:W3CDTF">2012-08-06T07:10:29Z</dcterms:created>
  <dcterms:modified xsi:type="dcterms:W3CDTF">2015-09-22T20:48:47Z</dcterms:modified>
</cp:coreProperties>
</file>