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8" r:id="rId3"/>
    <p:sldMasterId id="2147483832" r:id="rId4"/>
  </p:sldMasterIdLst>
  <p:notesMasterIdLst>
    <p:notesMasterId r:id="rId13"/>
  </p:notesMasterIdLst>
  <p:sldIdLst>
    <p:sldId id="256" r:id="rId5"/>
    <p:sldId id="258" r:id="rId6"/>
    <p:sldId id="257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9" autoAdjust="0"/>
    <p:restoredTop sz="94616" autoAdjust="0"/>
  </p:normalViewPr>
  <p:slideViewPr>
    <p:cSldViewPr>
      <p:cViewPr>
        <p:scale>
          <a:sx n="76" d="100"/>
          <a:sy n="76" d="100"/>
        </p:scale>
        <p:origin x="-3392" y="-1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11DC-37D0-4ACF-B053-4664D64532B6}" type="datetimeFigureOut">
              <a:rPr lang="en-IE" smtClean="0"/>
              <a:t>04/11/14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A9BF-FCE0-4E3B-9CE2-F18D9454383F}" type="slidenum">
              <a:rPr lang="en-IE" smtClean="0"/>
              <a:t>‹n.›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63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5C76-5705-4D5C-9A3C-3FE5E684A78F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DB5-3580-477D-99E2-3EC603C0229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7BE0-66C8-48A6-9B52-0DFBF4BD27C3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663E-23F3-4F73-A25F-CB9D5F3628C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E29B-8156-4B51-87BE-1E3270171305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E7F8-9396-4C78-A7AD-3BE26436B815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1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9392-93B1-4048-AAE2-384239A885E9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0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2EFE-D8A5-47E3-83DA-01D84FC69E07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7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0CF0-EFA7-4469-8771-F5F2D3D20C17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8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28763"/>
            <a:ext cx="3875087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528763"/>
            <a:ext cx="3875088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F7B8-EE5F-4CB8-90E1-C568D1A9F95A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D9B7-A296-46E0-AAAC-564820A0B58E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2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4ABB-7C56-4587-9BA3-3A86E25C579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2844-A231-45DC-B89A-0C5E6574A8C1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8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229E-2925-49BF-9C56-80EFBB24D285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485-582C-4BCE-8CD5-391DD359DDCA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4876-1010-4067-8F58-A35CF38D15D1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04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81D-49B3-4BCA-BC27-A3C03FB5AE0A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4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33BA-38A4-4EDE-94D2-26E8B97FA7C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1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5738" y="679450"/>
            <a:ext cx="197485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679450"/>
            <a:ext cx="5775325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AHL: NYSE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4EF7-3CC9-4964-AD39-BB91493A53D4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057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656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278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28763"/>
            <a:ext cx="3875087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528763"/>
            <a:ext cx="3875088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86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996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913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9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1731-7C6D-462D-A9B4-BC24E0670A59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C777-ADD2-4D6D-BCBE-0926B1CF570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36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41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342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022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5738" y="679450"/>
            <a:ext cx="197485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679450"/>
            <a:ext cx="5775325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171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6BD5226-F152-4FE8-B88F-D1A4C009D63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51520" y="234386"/>
            <a:ext cx="8638480" cy="60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2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1520" y="1485106"/>
            <a:ext cx="4104456" cy="42481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87205" y="1485106"/>
            <a:ext cx="4104456" cy="42481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83354"/>
            <a:ext cx="4105275" cy="30175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b="1" dirty="0" smtClean="0"/>
              <a:t>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7205" y="1183354"/>
            <a:ext cx="4105275" cy="30175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b="1" dirty="0" smtClean="0"/>
              <a:t>Title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0424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D5226-F152-4FE8-B88F-D1A4C009D63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251520" y="234386"/>
            <a:ext cx="8638480" cy="60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5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957C-BFD4-43A9-95B5-E069461118BF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9-8E08-4E0A-AA33-00A061060A9B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4038-2B9D-45CD-8654-BA4A374389AD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E8E-D200-49A1-BFE0-E0DD0EA532E7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9A4A-35F5-4960-97C8-31160C19B383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D561-804B-4E79-9C58-601BCA142B0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92E9-D18B-49ED-9975-FC44AE18AF1D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6B44-4988-464E-817D-9964B1C1F623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C95C-9DD2-4687-A892-9EC6403F2E3A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901E-82D9-48E0-AE51-54BFB3B2A2D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B5C9-CDB3-494A-93AA-2E9D286CF96F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91EA-5CCE-4A3F-AD04-92A391054579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1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3AE95-13D7-4A39-9727-FF8E0CC7272B}" type="datetimeFigureOut">
              <a:rPr lang="en-GB"/>
              <a:pPr>
                <a:defRPr/>
              </a:pPr>
              <a:t>04/11/14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32D58-4EB0-4740-9363-FEA9AC29903F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330" name="Straight Connector 8"/>
          <p:cNvCxnSpPr>
            <a:cxnSpLocks noChangeShapeType="1"/>
          </p:cNvCxnSpPr>
          <p:nvPr/>
        </p:nvCxnSpPr>
        <p:spPr bwMode="auto">
          <a:xfrm>
            <a:off x="506413" y="6446838"/>
            <a:ext cx="0" cy="93662"/>
          </a:xfrm>
          <a:prstGeom prst="line">
            <a:avLst/>
          </a:prstGeom>
          <a:noFill/>
          <a:ln w="38100">
            <a:solidFill>
              <a:srgbClr val="E87722"/>
            </a:solidFill>
            <a:round/>
            <a:headEnd/>
            <a:tailEnd/>
          </a:ln>
        </p:spPr>
      </p:cxnSp>
      <p:sp>
        <p:nvSpPr>
          <p:cNvPr id="99331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679450"/>
            <a:ext cx="79025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93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13" y="1528763"/>
            <a:ext cx="79025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50" y="6419850"/>
            <a:ext cx="7735888" cy="2301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latin typeface="Arial" charset="0"/>
              </a:rPr>
              <a:t>AHL: NYSE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0588" y="6418263"/>
            <a:ext cx="347662" cy="2301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0B549D2-EF1E-4503-9ECC-71F6FEC73FED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  <p:pic>
        <p:nvPicPr>
          <p:cNvPr id="99335" name="Picture 7" descr="insurance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3" y="279400"/>
            <a:ext cx="4445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404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>
    <p:fade/>
  </p:transition>
  <p:hf hdr="0"/>
  <p:txStyles>
    <p:titleStyle>
      <a:lvl1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2pPr>
      <a:lvl3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3pPr>
      <a:lvl4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4pPr>
      <a:lvl5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5pPr>
      <a:lvl6pPr marL="4572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6pPr>
      <a:lvl7pPr marL="9144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7pPr>
      <a:lvl8pPr marL="13716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8pPr>
      <a:lvl9pPr marL="18288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Font typeface="Arial" charset="0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539750" indent="-360363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682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3pPr>
      <a:lvl4pPr marL="1247775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5pPr>
      <a:lvl6pPr marL="20653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6pPr>
      <a:lvl7pPr marL="25225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7pPr>
      <a:lvl8pPr marL="29797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8pPr>
      <a:lvl9pPr marL="34369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ins-cro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48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619" name="Straight Connector 7"/>
          <p:cNvCxnSpPr>
            <a:cxnSpLocks noChangeShapeType="1"/>
          </p:cNvCxnSpPr>
          <p:nvPr/>
        </p:nvCxnSpPr>
        <p:spPr bwMode="auto">
          <a:xfrm>
            <a:off x="6407150" y="5837238"/>
            <a:ext cx="0" cy="315912"/>
          </a:xfrm>
          <a:prstGeom prst="line">
            <a:avLst/>
          </a:prstGeom>
          <a:noFill/>
          <a:ln w="50800">
            <a:solidFill>
              <a:srgbClr val="E87722"/>
            </a:solidFill>
            <a:round/>
            <a:headEnd/>
            <a:tailEnd/>
          </a:ln>
        </p:spPr>
      </p:cxnSp>
      <p:sp>
        <p:nvSpPr>
          <p:cNvPr id="111620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679450"/>
            <a:ext cx="79025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16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13" y="1528763"/>
            <a:ext cx="79025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8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>
    <p:fade/>
  </p:transition>
  <p:hf hdr="0"/>
  <p:txStyles>
    <p:titleStyle>
      <a:lvl1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2pPr>
      <a:lvl3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3pPr>
      <a:lvl4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4pPr>
      <a:lvl5pPr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5pPr>
      <a:lvl6pPr marL="4572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6pPr>
      <a:lvl7pPr marL="9144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7pPr>
      <a:lvl8pPr marL="13716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8pPr>
      <a:lvl9pPr marL="1828800" algn="l" defTabSz="457200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  <a:ea typeface="ＭＳ Ｐゴシック"/>
          <a:cs typeface="ＭＳ Ｐゴシック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Font typeface="Arial" charset="0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539750" indent="-360363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682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3pPr>
      <a:lvl4pPr marL="1247775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5pPr>
      <a:lvl6pPr marL="20653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6pPr>
      <a:lvl7pPr marL="25225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7pPr>
      <a:lvl8pPr marL="29797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8pPr>
      <a:lvl9pPr marL="3436938" indent="-180975" algn="l" defTabSz="457200" rtl="0" eaLnBrk="0" fontAlgn="base" hangingPunct="0">
        <a:spcBef>
          <a:spcPct val="0"/>
        </a:spcBef>
        <a:spcAft>
          <a:spcPts val="800"/>
        </a:spcAft>
        <a:buClr>
          <a:srgbClr val="94A7AA"/>
        </a:buClr>
        <a:buSzPct val="100000"/>
        <a:buFont typeface="Arial Unicode MS" pitchFamily="34" charset="-128"/>
        <a:defRPr sz="20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78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D5226-F152-4FE8-B88F-D1A4C009D63D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I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8" name="Picture 7" descr="DSCF5196 2.jpg"/>
          <p:cNvPicPr>
            <a:picLocks noChangeAspect="1"/>
          </p:cNvPicPr>
          <p:nvPr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6098232"/>
            <a:ext cx="9143999" cy="759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rdmore PORTRAIT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9" y="6186559"/>
            <a:ext cx="847971" cy="606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234386"/>
            <a:ext cx="8638480" cy="606798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51520" y="234386"/>
            <a:ext cx="8638480" cy="60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83088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D5226-F152-4FE8-B88F-D1A4C009D63D}" type="slidenum">
              <a:rPr lang="en-IE" smtClean="0">
                <a:solidFill>
                  <a:srgbClr val="1F497D">
                    <a:lumMod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IE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6186559"/>
            <a:ext cx="0" cy="6067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" y="6098232"/>
            <a:ext cx="9144001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5.jpeg"/><Relationship Id="rId47" Type="http://schemas.openxmlformats.org/officeDocument/2006/relationships/image" Target="../media/image46.jpe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20" Type="http://schemas.openxmlformats.org/officeDocument/2006/relationships/image" Target="../media/image20.jpeg"/><Relationship Id="rId21" Type="http://schemas.openxmlformats.org/officeDocument/2006/relationships/image" Target="../media/image21.jpe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jpeg"/><Relationship Id="rId25" Type="http://schemas.openxmlformats.org/officeDocument/2006/relationships/image" Target="../media/image25.png"/><Relationship Id="rId26" Type="http://schemas.openxmlformats.org/officeDocument/2006/relationships/image" Target="cid:image001.gif@01CD50B7.575B2240" TargetMode="External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jpe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30" Type="http://schemas.openxmlformats.org/officeDocument/2006/relationships/image" Target="../media/image29.jpeg"/><Relationship Id="rId31" Type="http://schemas.openxmlformats.org/officeDocument/2006/relationships/image" Target="../media/image30.jpeg"/><Relationship Id="rId32" Type="http://schemas.openxmlformats.org/officeDocument/2006/relationships/image" Target="../media/image31.jpeg"/><Relationship Id="rId9" Type="http://schemas.openxmlformats.org/officeDocument/2006/relationships/image" Target="../media/image12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hyperlink" Target="http://www.shlegal.com/" TargetMode="External"/><Relationship Id="rId33" Type="http://schemas.openxmlformats.org/officeDocument/2006/relationships/image" Target="../media/image32.jpeg"/><Relationship Id="rId34" Type="http://schemas.openxmlformats.org/officeDocument/2006/relationships/image" Target="../media/image33.jpeg"/><Relationship Id="rId35" Type="http://schemas.openxmlformats.org/officeDocument/2006/relationships/image" Target="../media/image34.jpeg"/><Relationship Id="rId36" Type="http://schemas.openxmlformats.org/officeDocument/2006/relationships/image" Target="../media/image35.jpeg"/><Relationship Id="rId10" Type="http://schemas.openxmlformats.org/officeDocument/2006/relationships/image" Target="http://www.thewaterfront.co.uk/logos/Stephenson%20Harwood.jpg" TargetMode="External"/><Relationship Id="rId11" Type="http://schemas.openxmlformats.org/officeDocument/2006/relationships/hyperlink" Target="http://www.evdemon.gr/" TargetMode="External"/><Relationship Id="rId12" Type="http://schemas.openxmlformats.org/officeDocument/2006/relationships/image" Target="../media/image13.png"/><Relationship Id="rId13" Type="http://schemas.openxmlformats.org/officeDocument/2006/relationships/image" Target="http://www.marineclaimsconference.com/img/sponsors/image_30.png" TargetMode="External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8" Type="http://schemas.openxmlformats.org/officeDocument/2006/relationships/image" Target="../media/image18.emf"/><Relationship Id="rId19" Type="http://schemas.openxmlformats.org/officeDocument/2006/relationships/image" Target="../media/image19.jpeg"/><Relationship Id="rId37" Type="http://schemas.openxmlformats.org/officeDocument/2006/relationships/image" Target="../media/image36.jpeg"/><Relationship Id="rId38" Type="http://schemas.openxmlformats.org/officeDocument/2006/relationships/image" Target="../media/image37.jpeg"/><Relationship Id="rId39" Type="http://schemas.openxmlformats.org/officeDocument/2006/relationships/image" Target="../media/image38.jpeg"/><Relationship Id="rId40" Type="http://schemas.openxmlformats.org/officeDocument/2006/relationships/image" Target="../media/image39.jpeg"/><Relationship Id="rId41" Type="http://schemas.openxmlformats.org/officeDocument/2006/relationships/image" Target="../media/image40.jpeg"/><Relationship Id="rId42" Type="http://schemas.openxmlformats.org/officeDocument/2006/relationships/image" Target="../media/image41.jpg"/><Relationship Id="rId43" Type="http://schemas.openxmlformats.org/officeDocument/2006/relationships/image" Target="../media/image42.png"/><Relationship Id="rId44" Type="http://schemas.openxmlformats.org/officeDocument/2006/relationships/image" Target="../media/image43.jpeg"/><Relationship Id="rId45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IMCC 2014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Welcome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Let’s play with the interactive software</a:t>
            </a:r>
          </a:p>
          <a:p>
            <a:r>
              <a:rPr lang="en-GB" dirty="0" smtClean="0"/>
              <a:t>Some questions to set the system up</a:t>
            </a:r>
          </a:p>
          <a:p>
            <a:r>
              <a:rPr lang="en-GB" dirty="0" smtClean="0"/>
              <a:t>Allows us to dissect future answers where appropriate!</a:t>
            </a:r>
            <a:endParaRPr lang="en-GB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IMCC Virgins!</a:t>
            </a:r>
          </a:p>
          <a:p>
            <a:r>
              <a:rPr lang="en-GB" dirty="0" smtClean="0"/>
              <a:t>Others – who the chairman will tell you about</a:t>
            </a:r>
          </a:p>
          <a:p>
            <a:r>
              <a:rPr lang="en-GB" dirty="0" smtClean="0"/>
              <a:t>All our old friends!</a:t>
            </a:r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Absent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GB" dirty="0" smtClean="0"/>
              <a:t> Deirdre Littlefield</a:t>
            </a:r>
          </a:p>
          <a:p>
            <a:pPr lvl="1"/>
            <a:r>
              <a:rPr lang="en-GB" dirty="0" smtClean="0"/>
              <a:t>On IUMI duty as the two conferences overlap!</a:t>
            </a:r>
            <a:endParaRPr lang="en-GB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Dinner tonight is in here</a:t>
            </a:r>
          </a:p>
          <a:p>
            <a:pPr lvl="1"/>
            <a:r>
              <a:rPr lang="en-GB" dirty="0" smtClean="0"/>
              <a:t>Prompt finish</a:t>
            </a:r>
          </a:p>
          <a:p>
            <a:pPr lvl="1"/>
            <a:r>
              <a:rPr lang="en-GB" dirty="0" smtClean="0"/>
              <a:t>Take all your stuff with you</a:t>
            </a:r>
          </a:p>
          <a:p>
            <a:pPr lvl="1"/>
            <a:endParaRPr lang="en-GB" dirty="0"/>
          </a:p>
          <a:p>
            <a:r>
              <a:rPr lang="en-GB" dirty="0" smtClean="0"/>
              <a:t>Sponsor goodies outside as well – please help yourselves</a:t>
            </a:r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en-GB" dirty="0" smtClean="0"/>
              <a:t>Key focus of IMCC</a:t>
            </a:r>
          </a:p>
          <a:p>
            <a:r>
              <a:rPr lang="en-GB" dirty="0" smtClean="0"/>
              <a:t>Increasing availability and take up  </a:t>
            </a:r>
          </a:p>
          <a:p>
            <a:pPr lvl="1"/>
            <a:r>
              <a:rPr lang="en-GB" dirty="0" smtClean="0"/>
              <a:t>AIMU/IUA/ALSUM/CEFOR seminars and webinars</a:t>
            </a:r>
          </a:p>
          <a:p>
            <a:pPr lvl="1"/>
            <a:r>
              <a:rPr lang="en-GB" dirty="0" smtClean="0"/>
              <a:t>AAA exams</a:t>
            </a:r>
          </a:p>
          <a:p>
            <a:pPr lvl="1"/>
            <a:r>
              <a:rPr lang="en-GB" dirty="0" smtClean="0"/>
              <a:t>CII/CPCU exams</a:t>
            </a:r>
          </a:p>
          <a:p>
            <a:r>
              <a:rPr lang="en-GB" dirty="0" smtClean="0"/>
              <a:t>Market main challenge</a:t>
            </a:r>
          </a:p>
          <a:p>
            <a:pPr lvl="1"/>
            <a:r>
              <a:rPr lang="en-GB" dirty="0" smtClean="0"/>
              <a:t>Where is the talent coming from</a:t>
            </a:r>
          </a:p>
          <a:p>
            <a:pPr lvl="1"/>
            <a:r>
              <a:rPr lang="en-GB" dirty="0" smtClean="0"/>
              <a:t>Let’s see what the next generation tells us on Friday!</a:t>
            </a:r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4" descr="Ince  Co Blue 281 + Horizontal Strap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652" y="259253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106" y="1522324"/>
            <a:ext cx="161495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ullHousser_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793" y="6006461"/>
            <a:ext cx="1089430" cy="6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KYL standard logo 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3942" y="5596767"/>
            <a:ext cx="767639" cy="84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ua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929" y="1846980"/>
            <a:ext cx="648072" cy="6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www.thewaterfront.co.uk/logos/Stephenson%20Harwood.jp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35899" y="3376938"/>
            <a:ext cx="1743111" cy="55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www.marineclaimsconference.com/img/sponsors/image_30.png">
            <a:hlinkClick r:id="rId11" tooltip="&quot;Visit Evdemon &amp; Partners website (external link)&quot;"/>
          </p:cNvPr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7449273" y="3626831"/>
            <a:ext cx="15553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LloydsAgenc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6870" y="5830329"/>
            <a:ext cx="944676" cy="5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braemar flat ts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1732" y="257423"/>
            <a:ext cx="1080120" cy="3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WDlogo_SponsorHighRes (2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65998" y="3298347"/>
            <a:ext cx="1332057" cy="4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FW_Logo_AV_Blue (2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0983" y="245858"/>
            <a:ext cx="1255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8804" y="3174038"/>
            <a:ext cx="13911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SW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64600" y="4708668"/>
            <a:ext cx="1187326" cy="81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CLYDE_Master_Logo (CMYK)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1136" y="836712"/>
            <a:ext cx="1224137" cy="2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Mendes 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4296" y="6267562"/>
            <a:ext cx="13855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3827" y="4665572"/>
            <a:ext cx="12718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Hill Dickinson stacked black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4384" y="1014639"/>
            <a:ext cx="1363753" cy="4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37552" y="4026240"/>
            <a:ext cx="14468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1" descr="Description: Description: http://www.cjcmarinelaw.com/Images/CJC-logo.gif"/>
          <p:cNvPicPr>
            <a:picLocks noChangeAspect="1" noChangeArrowheads="1"/>
          </p:cNvPicPr>
          <p:nvPr/>
        </p:nvPicPr>
        <p:blipFill>
          <a:blip r:embed="rId25" r:link="rId26" cstate="print"/>
          <a:srcRect/>
          <a:stretch>
            <a:fillRect/>
          </a:stretch>
        </p:blipFill>
        <p:spPr bwMode="auto">
          <a:xfrm>
            <a:off x="251520" y="2626410"/>
            <a:ext cx="1475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1" descr="C:\Users\df\AppData\Local\Microsoft\Windows\Temporary Internet Files\Content.Outlook\BFW040ZT\Logo201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736" y="5416153"/>
            <a:ext cx="1674124" cy="75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37" descr="MO logo IMCC 1-Cropped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20993" y="2084576"/>
            <a:ext cx="1462683" cy="68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 descr="bentleys_colourlogo_strap_screen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629102" y="4597828"/>
            <a:ext cx="1403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926487" y="2631851"/>
            <a:ext cx="531536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</a:rPr>
              <a:t>IMCC 2014 : THANK YOU TO ALL OUR SPONSORS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 descr="M:\Fileplan\Press and PR\Events\Annual Events\International Marine Claims Conference\IMCC 2013\Website details\BRIT LOGO 080713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23204" y="4738861"/>
            <a:ext cx="1247884" cy="618082"/>
          </a:xfrm>
          <a:prstGeom prst="rect">
            <a:avLst/>
          </a:prstGeom>
          <a:noFill/>
        </p:spPr>
      </p:pic>
      <p:pic>
        <p:nvPicPr>
          <p:cNvPr id="4" name="Picture 3" descr="M:\Fileplan\Press and PR\Events\Annual Events\International Marine Claims Conference\IMCC 2013\Website details\Cavus LOGO 120913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163065" y="942241"/>
            <a:ext cx="1814224" cy="363100"/>
          </a:xfrm>
          <a:prstGeom prst="rect">
            <a:avLst/>
          </a:prstGeom>
          <a:noFill/>
        </p:spPr>
      </p:pic>
      <p:pic>
        <p:nvPicPr>
          <p:cNvPr id="5" name="Picture 4" descr="M:\Fileplan\Press and PR\Events\Annual Events\International Marine Claims Conference\IMCC 2013\Website details\Chartwell 080813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52149" y="831847"/>
            <a:ext cx="1115793" cy="493396"/>
          </a:xfrm>
          <a:prstGeom prst="rect">
            <a:avLst/>
          </a:prstGeom>
          <a:noFill/>
        </p:spPr>
      </p:pic>
      <p:pic>
        <p:nvPicPr>
          <p:cNvPr id="6" name="Picture 5" descr="M:\Fileplan\Press and PR\Events\Annual Events\International Marine Claims Conference\IMCC 2013\Website details\MARGETIS YACHT LOGO 201613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32933" y="1498210"/>
            <a:ext cx="1368152" cy="391548"/>
          </a:xfrm>
          <a:prstGeom prst="rect">
            <a:avLst/>
          </a:prstGeom>
          <a:noFill/>
        </p:spPr>
      </p:pic>
      <p:pic>
        <p:nvPicPr>
          <p:cNvPr id="7" name="Picture 6" descr="M:\Fileplan\Press and PR\Events\Annual Events\International Marine Claims Conference\IMCC 2013\Website details\LANE POWELL LOGO 13061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50831" y="2120378"/>
            <a:ext cx="1697333" cy="443730"/>
          </a:xfrm>
          <a:prstGeom prst="rect">
            <a:avLst/>
          </a:prstGeom>
          <a:noFill/>
        </p:spPr>
      </p:pic>
      <p:pic>
        <p:nvPicPr>
          <p:cNvPr id="8" name="Picture 7" descr="M:\Fileplan\Press and PR\Events\Annual Events\International Marine Claims Conference\IMCC 2013\Website details\MARINT LOGO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378543" y="781220"/>
            <a:ext cx="1440160" cy="510796"/>
          </a:xfrm>
          <a:prstGeom prst="rect">
            <a:avLst/>
          </a:prstGeom>
          <a:noFill/>
        </p:spPr>
      </p:pic>
      <p:pic>
        <p:nvPicPr>
          <p:cNvPr id="12" name="Picture 11" descr="M:\Fileplan\Press and PR\Events\Annual Events\International Marine Claims Conference\IMCC 2013\Website details\RHL 140813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79512" y="4225073"/>
            <a:ext cx="1746975" cy="288032"/>
          </a:xfrm>
          <a:prstGeom prst="rect">
            <a:avLst/>
          </a:prstGeom>
          <a:noFill/>
        </p:spPr>
      </p:pic>
      <p:pic>
        <p:nvPicPr>
          <p:cNvPr id="14" name="Picture 13" descr="M:\Fileplan\Press and PR\Events\Annual Events\International Marine Claims Conference\IMCC 2013\Website details\Norton Rose 190813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891050" y="1533427"/>
            <a:ext cx="1940976" cy="2160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69" y="5612421"/>
            <a:ext cx="672570" cy="67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9" y="3008010"/>
            <a:ext cx="1631622" cy="494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9" y="1957636"/>
            <a:ext cx="1888448" cy="4244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4" y="4710864"/>
            <a:ext cx="1125009" cy="571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36" y="6120290"/>
            <a:ext cx="839560" cy="602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61" y="4628441"/>
            <a:ext cx="1181568" cy="7877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64" y="257423"/>
            <a:ext cx="1488808" cy="3958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94" y="2021182"/>
            <a:ext cx="1357166" cy="4551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7" y="3955157"/>
            <a:ext cx="1601802" cy="4779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56" y="3822291"/>
            <a:ext cx="1537182" cy="5926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6" y="1663271"/>
            <a:ext cx="2149458" cy="2943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14" y="3287622"/>
            <a:ext cx="1370011" cy="5164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525786" y="5855200"/>
            <a:ext cx="980952" cy="824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98645" y="5300511"/>
            <a:ext cx="2123470" cy="7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Ann Waite</a:t>
            </a:r>
            <a:r>
              <a:rPr lang="en-GB" dirty="0"/>
              <a:t> - AW Marine and Organiser</a:t>
            </a:r>
            <a:br>
              <a:rPr lang="en-GB" dirty="0"/>
            </a:br>
            <a:r>
              <a:rPr lang="en-GB" b="1" dirty="0"/>
              <a:t>Charlotte Warr</a:t>
            </a:r>
            <a:r>
              <a:rPr lang="en-GB" dirty="0"/>
              <a:t> - Sarnia Training and Organiser</a:t>
            </a:r>
            <a:br>
              <a:rPr lang="en-GB" dirty="0"/>
            </a:br>
            <a:r>
              <a:rPr lang="en-GB" b="1" dirty="0"/>
              <a:t>Keith Jones</a:t>
            </a:r>
            <a:r>
              <a:rPr lang="en-GB" dirty="0"/>
              <a:t> - IMCC Chair</a:t>
            </a:r>
            <a:br>
              <a:rPr lang="en-GB" dirty="0"/>
            </a:br>
            <a:r>
              <a:rPr lang="en-GB" b="1" dirty="0"/>
              <a:t>Deirdre Littlefield</a:t>
            </a:r>
            <a:r>
              <a:rPr lang="en-GB" dirty="0"/>
              <a:t> - past Chair</a:t>
            </a:r>
            <a:br>
              <a:rPr lang="en-GB" dirty="0"/>
            </a:br>
            <a:r>
              <a:rPr lang="en-GB" b="1" dirty="0"/>
              <a:t>Andrea Papaioannu</a:t>
            </a:r>
            <a:r>
              <a:rPr lang="en-GB" dirty="0"/>
              <a:t> - Swiss Re Corporate Solutions and representing Italian Market</a:t>
            </a:r>
            <a:br>
              <a:rPr lang="en-GB" dirty="0"/>
            </a:br>
            <a:r>
              <a:rPr lang="en-GB" b="1" dirty="0"/>
              <a:t>Andrew Bardot</a:t>
            </a:r>
            <a:r>
              <a:rPr lang="en-GB" dirty="0"/>
              <a:t> - International Group of P&amp;I Clubs</a:t>
            </a:r>
            <a:br>
              <a:rPr lang="en-GB" dirty="0"/>
            </a:br>
            <a:r>
              <a:rPr lang="en-GB" b="1" dirty="0"/>
              <a:t>David Pusiak</a:t>
            </a:r>
            <a:r>
              <a:rPr lang="en-GB" dirty="0"/>
              <a:t> - Catlin and representing London Lloyd's Market</a:t>
            </a:r>
            <a:br>
              <a:rPr lang="en-GB" dirty="0"/>
            </a:br>
            <a:r>
              <a:rPr lang="en-GB" b="1" dirty="0"/>
              <a:t>Eileen </a:t>
            </a:r>
            <a:r>
              <a:rPr lang="en-GB" b="1" dirty="0" err="1"/>
              <a:t>Fellin</a:t>
            </a:r>
            <a:r>
              <a:rPr lang="en-GB" dirty="0"/>
              <a:t> - XL Group and representing US Market</a:t>
            </a:r>
            <a:br>
              <a:rPr lang="en-GB" dirty="0"/>
            </a:br>
            <a:r>
              <a:rPr lang="en-GB" b="1" dirty="0" err="1"/>
              <a:t>Frédéric</a:t>
            </a:r>
            <a:r>
              <a:rPr lang="en-GB" b="1" dirty="0"/>
              <a:t> </a:t>
            </a:r>
            <a:r>
              <a:rPr lang="en-GB" b="1" dirty="0" err="1"/>
              <a:t>Denèfle</a:t>
            </a:r>
            <a:r>
              <a:rPr lang="en-GB" dirty="0"/>
              <a:t> - CESAM</a:t>
            </a:r>
            <a:br>
              <a:rPr lang="en-GB" dirty="0"/>
            </a:br>
            <a:r>
              <a:rPr lang="en-GB" b="1" dirty="0"/>
              <a:t>Johan Kahlmeter</a:t>
            </a:r>
            <a:r>
              <a:rPr lang="en-GB" dirty="0"/>
              <a:t> - The Swedish Club and representing </a:t>
            </a:r>
            <a:r>
              <a:rPr lang="en-GB" dirty="0" err="1"/>
              <a:t>Cefor</a:t>
            </a:r>
            <a:r>
              <a:rPr lang="en-GB" dirty="0"/>
              <a:t> Market</a:t>
            </a:r>
            <a:br>
              <a:rPr lang="en-GB" dirty="0"/>
            </a:br>
            <a:r>
              <a:rPr lang="en-GB" b="1" dirty="0"/>
              <a:t>John Mace</a:t>
            </a:r>
            <a:r>
              <a:rPr lang="en-GB" dirty="0"/>
              <a:t> - International Group of P&amp;I Clubs</a:t>
            </a:r>
            <a:br>
              <a:rPr lang="en-GB" dirty="0"/>
            </a:br>
            <a:r>
              <a:rPr lang="en-GB" b="1" dirty="0"/>
              <a:t>Lars Lange</a:t>
            </a:r>
            <a:r>
              <a:rPr lang="en-GB" dirty="0"/>
              <a:t> - IUMI Secretary General</a:t>
            </a:r>
            <a:br>
              <a:rPr lang="en-GB" dirty="0"/>
            </a:br>
            <a:r>
              <a:rPr lang="en-GB" b="1" dirty="0"/>
              <a:t>Massimo Canepa</a:t>
            </a:r>
            <a:r>
              <a:rPr lang="en-GB" dirty="0"/>
              <a:t> - IUMI</a:t>
            </a:r>
            <a:br>
              <a:rPr lang="en-GB" dirty="0"/>
            </a:br>
            <a:r>
              <a:rPr lang="en-GB" b="1" dirty="0"/>
              <a:t>Tony Kersey</a:t>
            </a:r>
            <a:r>
              <a:rPr lang="en-GB" dirty="0"/>
              <a:t> - RSA and representing London Company Market</a:t>
            </a:r>
            <a:br>
              <a:rPr lang="en-GB" dirty="0"/>
            </a:br>
            <a:r>
              <a:rPr lang="en-GB" b="1" dirty="0"/>
              <a:t>Viggo Kristensen</a:t>
            </a:r>
            <a:r>
              <a:rPr lang="en-GB" dirty="0"/>
              <a:t> - </a:t>
            </a:r>
            <a:r>
              <a:rPr lang="en-GB" dirty="0" err="1"/>
              <a:t>Cefor</a:t>
            </a:r>
            <a:endParaRPr lang="en-GB" dirty="0"/>
          </a:p>
        </p:txBody>
      </p:sp>
      <p:pic>
        <p:nvPicPr>
          <p:cNvPr id="4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6197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13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gal text - Divider">
  <a:themeElements>
    <a:clrScheme name="Legal text - Divider 1">
      <a:dk1>
        <a:srgbClr val="000000"/>
      </a:dk1>
      <a:lt1>
        <a:srgbClr val="FFFFFF"/>
      </a:lt1>
      <a:dk2>
        <a:srgbClr val="87B9C7"/>
      </a:dk2>
      <a:lt2>
        <a:srgbClr val="8C8279"/>
      </a:lt2>
      <a:accent1>
        <a:srgbClr val="007398"/>
      </a:accent1>
      <a:accent2>
        <a:srgbClr val="658D1B"/>
      </a:accent2>
      <a:accent3>
        <a:srgbClr val="FFFFFF"/>
      </a:accent3>
      <a:accent4>
        <a:srgbClr val="000000"/>
      </a:accent4>
      <a:accent5>
        <a:srgbClr val="AABCCA"/>
      </a:accent5>
      <a:accent6>
        <a:srgbClr val="5B7F17"/>
      </a:accent6>
      <a:hlink>
        <a:srgbClr val="6D2077"/>
      </a:hlink>
      <a:folHlink>
        <a:srgbClr val="B690BB"/>
      </a:folHlink>
    </a:clrScheme>
    <a:fontScheme name="Legal text - Divider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gal text - Divider 1">
        <a:dk1>
          <a:srgbClr val="000000"/>
        </a:dk1>
        <a:lt1>
          <a:srgbClr val="FFFFFF"/>
        </a:lt1>
        <a:dk2>
          <a:srgbClr val="87B9C7"/>
        </a:dk2>
        <a:lt2>
          <a:srgbClr val="8C8279"/>
        </a:lt2>
        <a:accent1>
          <a:srgbClr val="007398"/>
        </a:accent1>
        <a:accent2>
          <a:srgbClr val="658D1B"/>
        </a:accent2>
        <a:accent3>
          <a:srgbClr val="FFFFFF"/>
        </a:accent3>
        <a:accent4>
          <a:srgbClr val="000000"/>
        </a:accent4>
        <a:accent5>
          <a:srgbClr val="AABCCA"/>
        </a:accent5>
        <a:accent6>
          <a:srgbClr val="5B7F17"/>
        </a:accent6>
        <a:hlink>
          <a:srgbClr val="6D2077"/>
        </a:hlink>
        <a:folHlink>
          <a:srgbClr val="B690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gal text - Divider">
  <a:themeElements>
    <a:clrScheme name="1_Legal text - Divider 1">
      <a:dk1>
        <a:srgbClr val="000000"/>
      </a:dk1>
      <a:lt1>
        <a:srgbClr val="FFFFFF"/>
      </a:lt1>
      <a:dk2>
        <a:srgbClr val="87B9C7"/>
      </a:dk2>
      <a:lt2>
        <a:srgbClr val="8C8279"/>
      </a:lt2>
      <a:accent1>
        <a:srgbClr val="007398"/>
      </a:accent1>
      <a:accent2>
        <a:srgbClr val="658D1B"/>
      </a:accent2>
      <a:accent3>
        <a:srgbClr val="FFFFFF"/>
      </a:accent3>
      <a:accent4>
        <a:srgbClr val="000000"/>
      </a:accent4>
      <a:accent5>
        <a:srgbClr val="AABCCA"/>
      </a:accent5>
      <a:accent6>
        <a:srgbClr val="5B7F17"/>
      </a:accent6>
      <a:hlink>
        <a:srgbClr val="6D2077"/>
      </a:hlink>
      <a:folHlink>
        <a:srgbClr val="B690BB"/>
      </a:folHlink>
    </a:clrScheme>
    <a:fontScheme name="1_Legal text - Divider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gal text - Divider 1">
        <a:dk1>
          <a:srgbClr val="000000"/>
        </a:dk1>
        <a:lt1>
          <a:srgbClr val="FFFFFF"/>
        </a:lt1>
        <a:dk2>
          <a:srgbClr val="87B9C7"/>
        </a:dk2>
        <a:lt2>
          <a:srgbClr val="8C8279"/>
        </a:lt2>
        <a:accent1>
          <a:srgbClr val="007398"/>
        </a:accent1>
        <a:accent2>
          <a:srgbClr val="658D1B"/>
        </a:accent2>
        <a:accent3>
          <a:srgbClr val="FFFFFF"/>
        </a:accent3>
        <a:accent4>
          <a:srgbClr val="000000"/>
        </a:accent4>
        <a:accent5>
          <a:srgbClr val="AABCCA"/>
        </a:accent5>
        <a:accent6>
          <a:srgbClr val="5B7F17"/>
        </a:accent6>
        <a:hlink>
          <a:srgbClr val="6D2077"/>
        </a:hlink>
        <a:folHlink>
          <a:srgbClr val="B690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148</Words>
  <Application>Microsoft Macintosh PowerPoint</Application>
  <PresentationFormat>Presentazione su schermo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Office Theme</vt:lpstr>
      <vt:lpstr>Legal text - Divider</vt:lpstr>
      <vt:lpstr>1_Legal text - Divider</vt:lpstr>
      <vt:lpstr>5_Office Theme</vt:lpstr>
      <vt:lpstr>IMCC 2014</vt:lpstr>
      <vt:lpstr>Who are you?</vt:lpstr>
      <vt:lpstr>Welcome</vt:lpstr>
      <vt:lpstr>Absent friends</vt:lpstr>
      <vt:lpstr>Housekeeping</vt:lpstr>
      <vt:lpstr>Education</vt:lpstr>
      <vt:lpstr>Presentazione di PowerPoint</vt:lpstr>
      <vt:lpstr>Strategy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Perils</dc:title>
  <dc:creator>Charlotte Warr</dc:creator>
  <cp:lastModifiedBy>Pernilla</cp:lastModifiedBy>
  <cp:revision>17</cp:revision>
  <dcterms:created xsi:type="dcterms:W3CDTF">2011-09-16T02:30:20Z</dcterms:created>
  <dcterms:modified xsi:type="dcterms:W3CDTF">2014-11-04T19:43:23Z</dcterms:modified>
</cp:coreProperties>
</file>