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2"/>
  </p:notesMasterIdLst>
  <p:sldIdLst>
    <p:sldId id="311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018" autoAdjust="0"/>
    <p:restoredTop sz="94660" autoAdjust="0"/>
  </p:normalViewPr>
  <p:slideViewPr>
    <p:cSldViewPr>
      <p:cViewPr>
        <p:scale>
          <a:sx n="90" d="100"/>
          <a:sy n="90" d="100"/>
        </p:scale>
        <p:origin x="-3288" y="-1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8F68E-B0F4-4A5C-A2E0-C774B80E0B6F}" type="datetimeFigureOut">
              <a:rPr lang="en-GB" smtClean="0"/>
              <a:pPr/>
              <a:t>28/09/14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8550E-3FF3-49AD-B79D-C4643EDBF38C}" type="slidenum">
              <a:rPr lang="en-GB" smtClean="0"/>
              <a:pPr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457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55C76-5705-4D5C-9A3C-3FE5E684A78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86DB5-3580-477D-99E2-3EC603C0229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94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57BE0-66C8-48A6-9B52-0DFBF4BD27C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7663E-23F3-4F73-A25F-CB9D5F3628C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87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0E29B-8156-4B51-87BE-1E32701713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FE7F8-9396-4C78-A7AD-3BE26436B81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9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HC Content 5 -  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C_logo_blaa.p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67868"/>
            <a:ext cx="1423590" cy="674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8654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0D485-582C-4BCE-8CD5-391DD359DD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E4876-1010-4067-8F58-A35CF38D15D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7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D1731-7C6D-462D-A9B4-BC24E0670A5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9C777-ADD2-4D6D-BCBE-0926B1CF570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2957C-BFD4-43A9-95B5-E069461118B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68669-8E08-4E0A-AA33-00A061060A9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9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A4038-2B9D-45CD-8654-BA4A374389A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BEE8E-D200-49A1-BFE0-E0DD0EA532E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59A4A-35F5-4960-97C8-31160C19B38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1D561-804B-4E79-9C58-601BCA142B0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3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B92E9-D18B-49ED-9975-FC44AE18AF1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E6B44-4988-464E-817D-9964B1C1F62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5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C95C-9DD2-4687-A892-9EC6403F2E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8901E-82D9-48E0-AE51-54BFB3B2A2D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5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0B5C9-CDB3-494A-93AA-2E9D286CF96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991EA-5CCE-4A3F-AD04-92A391054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12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C3AE95-13D7-4A39-9727-FF8E0CC7272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F32D58-4EB0-4740-9363-FEA9AC29903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0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tiff"/><Relationship Id="rId9" Type="http://schemas.openxmlformats.org/officeDocument/2006/relationships/image" Target="../media/image9.jpg"/><Relationship Id="rId10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n 20"/>
          <p:cNvSpPr/>
          <p:nvPr/>
        </p:nvSpPr>
        <p:spPr>
          <a:xfrm rot="8110837" flipH="1">
            <a:off x="2045225" y="4508494"/>
            <a:ext cx="47073" cy="613925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Can 19"/>
          <p:cNvSpPr/>
          <p:nvPr/>
        </p:nvSpPr>
        <p:spPr>
          <a:xfrm rot="2744886" flipH="1">
            <a:off x="213104" y="4548442"/>
            <a:ext cx="45719" cy="61432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050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848872" cy="1944216"/>
          </a:xfrm>
        </p:spPr>
        <p:txBody>
          <a:bodyPr/>
          <a:lstStyle/>
          <a:p>
            <a:pPr eaLnBrk="1" hangingPunct="1"/>
            <a:r>
              <a:rPr lang="en-GB" altLang="en-US" i="1" u="sng" dirty="0" smtClean="0"/>
              <a:t>“The future starts today, not tomorrow”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i="1" dirty="0"/>
          </a:p>
        </p:txBody>
      </p:sp>
      <p:sp>
        <p:nvSpPr>
          <p:cNvPr id="9" name="Can 8"/>
          <p:cNvSpPr/>
          <p:nvPr/>
        </p:nvSpPr>
        <p:spPr>
          <a:xfrm rot="5400000" flipH="1">
            <a:off x="1133871" y="3447257"/>
            <a:ext cx="72009" cy="233975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Can 9"/>
          <p:cNvSpPr/>
          <p:nvPr/>
        </p:nvSpPr>
        <p:spPr>
          <a:xfrm rot="5400000" flipH="1">
            <a:off x="1133871" y="3879305"/>
            <a:ext cx="72009" cy="233975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5536" y="4437112"/>
            <a:ext cx="1800200" cy="792088"/>
          </a:xfrm>
          <a:prstGeom prst="roundRect">
            <a:avLst>
              <a:gd name="adj" fmla="val 7160"/>
            </a:avLst>
          </a:prstGeom>
          <a:solidFill>
            <a:srgbClr val="1D2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4509120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prstClr val="white">
                    <a:lumMod val="95000"/>
                  </a:prstClr>
                </a:solidFill>
                <a:latin typeface="Candara" pitchFamily="34" charset="0"/>
              </a:rPr>
              <a:t>FUTURE</a:t>
            </a:r>
          </a:p>
          <a:p>
            <a:r>
              <a:rPr lang="en-GB" sz="1100" b="1" dirty="0" smtClean="0">
                <a:solidFill>
                  <a:prstClr val="white">
                    <a:lumMod val="95000"/>
                  </a:prstClr>
                </a:solidFill>
                <a:latin typeface="Candara" pitchFamily="34" charset="0"/>
              </a:rPr>
              <a:t>Next exit</a:t>
            </a:r>
          </a:p>
        </p:txBody>
      </p:sp>
      <p:sp>
        <p:nvSpPr>
          <p:cNvPr id="17" name="Pentagon 16"/>
          <p:cNvSpPr/>
          <p:nvPr/>
        </p:nvSpPr>
        <p:spPr>
          <a:xfrm rot="16200000">
            <a:off x="1619672" y="4797152"/>
            <a:ext cx="576064" cy="144016"/>
          </a:xfrm>
          <a:prstGeom prst="homePlate">
            <a:avLst>
              <a:gd name="adj" fmla="val 3319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Pentagon 18"/>
          <p:cNvSpPr/>
          <p:nvPr/>
        </p:nvSpPr>
        <p:spPr>
          <a:xfrm rot="13201124">
            <a:off x="1547393" y="4758123"/>
            <a:ext cx="381182" cy="150065"/>
          </a:xfrm>
          <a:prstGeom prst="homePlate">
            <a:avLst>
              <a:gd name="adj" fmla="val 3319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668772" y="3700130"/>
            <a:ext cx="6464595" cy="3094075"/>
          </a:xfrm>
          <a:custGeom>
            <a:avLst/>
            <a:gdLst>
              <a:gd name="connsiteX0" fmla="*/ 0 w 6464595"/>
              <a:gd name="connsiteY0" fmla="*/ 3094075 h 3094075"/>
              <a:gd name="connsiteX1" fmla="*/ 1562986 w 6464595"/>
              <a:gd name="connsiteY1" fmla="*/ 1648047 h 3094075"/>
              <a:gd name="connsiteX2" fmla="*/ 6464595 w 6464595"/>
              <a:gd name="connsiteY2" fmla="*/ 0 h 3094075"/>
              <a:gd name="connsiteX3" fmla="*/ 6464595 w 6464595"/>
              <a:gd name="connsiteY3" fmla="*/ 0 h 309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4595" h="3094075">
                <a:moveTo>
                  <a:pt x="0" y="3094075"/>
                </a:moveTo>
                <a:cubicBezTo>
                  <a:pt x="242777" y="2628900"/>
                  <a:pt x="485554" y="2163726"/>
                  <a:pt x="1562986" y="1648047"/>
                </a:cubicBezTo>
                <a:cubicBezTo>
                  <a:pt x="2640419" y="1132368"/>
                  <a:pt x="6464595" y="0"/>
                  <a:pt x="6464595" y="0"/>
                </a:cubicBezTo>
                <a:lnTo>
                  <a:pt x="6464595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860032" y="4293097"/>
            <a:ext cx="4464496" cy="2564904"/>
          </a:xfrm>
          <a:custGeom>
            <a:avLst/>
            <a:gdLst>
              <a:gd name="connsiteX0" fmla="*/ 0 w 6464595"/>
              <a:gd name="connsiteY0" fmla="*/ 3094075 h 3094075"/>
              <a:gd name="connsiteX1" fmla="*/ 1562986 w 6464595"/>
              <a:gd name="connsiteY1" fmla="*/ 1648047 h 3094075"/>
              <a:gd name="connsiteX2" fmla="*/ 6464595 w 6464595"/>
              <a:gd name="connsiteY2" fmla="*/ 0 h 3094075"/>
              <a:gd name="connsiteX3" fmla="*/ 6464595 w 6464595"/>
              <a:gd name="connsiteY3" fmla="*/ 0 h 309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4595" h="3094075">
                <a:moveTo>
                  <a:pt x="0" y="3094075"/>
                </a:moveTo>
                <a:cubicBezTo>
                  <a:pt x="242777" y="2628900"/>
                  <a:pt x="485554" y="2163726"/>
                  <a:pt x="1562986" y="1648047"/>
                </a:cubicBezTo>
                <a:cubicBezTo>
                  <a:pt x="2640419" y="1132368"/>
                  <a:pt x="6464595" y="0"/>
                  <a:pt x="6464595" y="0"/>
                </a:cubicBezTo>
                <a:lnTo>
                  <a:pt x="6464595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635897" y="4005064"/>
            <a:ext cx="5508104" cy="2852936"/>
          </a:xfrm>
          <a:custGeom>
            <a:avLst/>
            <a:gdLst>
              <a:gd name="connsiteX0" fmla="*/ 0 w 6464595"/>
              <a:gd name="connsiteY0" fmla="*/ 3094075 h 3094075"/>
              <a:gd name="connsiteX1" fmla="*/ 1562986 w 6464595"/>
              <a:gd name="connsiteY1" fmla="*/ 1648047 h 3094075"/>
              <a:gd name="connsiteX2" fmla="*/ 6464595 w 6464595"/>
              <a:gd name="connsiteY2" fmla="*/ 0 h 3094075"/>
              <a:gd name="connsiteX3" fmla="*/ 6464595 w 6464595"/>
              <a:gd name="connsiteY3" fmla="*/ 0 h 309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4595" h="3094075">
                <a:moveTo>
                  <a:pt x="0" y="3094075"/>
                </a:moveTo>
                <a:cubicBezTo>
                  <a:pt x="242777" y="2628900"/>
                  <a:pt x="485554" y="2163726"/>
                  <a:pt x="1562986" y="1648047"/>
                </a:cubicBezTo>
                <a:cubicBezTo>
                  <a:pt x="2640419" y="1132368"/>
                  <a:pt x="6464595" y="0"/>
                  <a:pt x="6464595" y="0"/>
                </a:cubicBezTo>
                <a:lnTo>
                  <a:pt x="6464595" y="0"/>
                </a:lnTo>
              </a:path>
            </a:pathLst>
          </a:cu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0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2008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734908" y="297409"/>
            <a:ext cx="6499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prstClr val="black"/>
                </a:solidFill>
              </a:rPr>
              <a:t>Using SATs for images </a:t>
            </a:r>
            <a:r>
              <a:rPr lang="nb-NO" sz="2000" dirty="0" err="1" smtClean="0">
                <a:solidFill>
                  <a:prstClr val="black"/>
                </a:solidFill>
              </a:rPr>
              <a:t>of</a:t>
            </a:r>
            <a:r>
              <a:rPr lang="nb-NO" sz="2000" dirty="0" smtClean="0">
                <a:solidFill>
                  <a:prstClr val="black"/>
                </a:solidFill>
              </a:rPr>
              <a:t> Hi-</a:t>
            </a:r>
            <a:r>
              <a:rPr lang="nb-NO" sz="2000" dirty="0" err="1">
                <a:solidFill>
                  <a:prstClr val="black"/>
                </a:solidFill>
              </a:rPr>
              <a:t>J</a:t>
            </a:r>
            <a:r>
              <a:rPr lang="nb-NO" sz="2000" dirty="0" err="1" smtClean="0">
                <a:solidFill>
                  <a:prstClr val="black"/>
                </a:solidFill>
              </a:rPr>
              <a:t>acked</a:t>
            </a:r>
            <a:r>
              <a:rPr lang="nb-NO" sz="2000" dirty="0" smtClean="0">
                <a:solidFill>
                  <a:prstClr val="black"/>
                </a:solidFill>
              </a:rPr>
              <a:t> </a:t>
            </a:r>
            <a:r>
              <a:rPr lang="nb-NO" sz="2000" dirty="0" err="1" smtClean="0">
                <a:solidFill>
                  <a:prstClr val="black"/>
                </a:solidFill>
              </a:rPr>
              <a:t>vessel</a:t>
            </a:r>
            <a:r>
              <a:rPr lang="nb-NO" sz="2000" dirty="0" smtClean="0">
                <a:solidFill>
                  <a:prstClr val="black"/>
                </a:solidFill>
              </a:rPr>
              <a:t> in Gulf </a:t>
            </a:r>
            <a:r>
              <a:rPr lang="nb-NO" sz="2000" dirty="0" err="1" smtClean="0">
                <a:solidFill>
                  <a:prstClr val="black"/>
                </a:solidFill>
              </a:rPr>
              <a:t>of</a:t>
            </a:r>
            <a:r>
              <a:rPr lang="nb-NO" sz="2000" dirty="0" smtClean="0">
                <a:solidFill>
                  <a:prstClr val="black"/>
                </a:solidFill>
              </a:rPr>
              <a:t> Guinea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817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qb_so_bow_asir_04-02-2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9540" r="28022" b="27980"/>
          <a:stretch/>
        </p:blipFill>
        <p:spPr bwMode="auto">
          <a:xfrm>
            <a:off x="611560" y="1700808"/>
            <a:ext cx="6870086" cy="4048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734908" y="436602"/>
            <a:ext cx="602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prstClr val="black"/>
                </a:solidFill>
              </a:rPr>
              <a:t>Using SATs for images </a:t>
            </a:r>
            <a:r>
              <a:rPr lang="nb-NO" sz="2000" dirty="0" err="1" smtClean="0">
                <a:solidFill>
                  <a:prstClr val="black"/>
                </a:solidFill>
              </a:rPr>
              <a:t>of</a:t>
            </a:r>
            <a:r>
              <a:rPr lang="nb-NO" sz="2000" dirty="0" smtClean="0">
                <a:solidFill>
                  <a:prstClr val="black"/>
                </a:solidFill>
              </a:rPr>
              <a:t> </a:t>
            </a:r>
            <a:r>
              <a:rPr lang="nb-NO" sz="2000" dirty="0" err="1" smtClean="0">
                <a:solidFill>
                  <a:prstClr val="black"/>
                </a:solidFill>
              </a:rPr>
              <a:t>Hijacked</a:t>
            </a:r>
            <a:r>
              <a:rPr lang="nb-NO" sz="2000" dirty="0" smtClean="0">
                <a:solidFill>
                  <a:prstClr val="black"/>
                </a:solidFill>
              </a:rPr>
              <a:t> </a:t>
            </a:r>
            <a:r>
              <a:rPr lang="nb-NO" sz="2000" dirty="0" err="1" smtClean="0">
                <a:solidFill>
                  <a:prstClr val="black"/>
                </a:solidFill>
              </a:rPr>
              <a:t>vessel</a:t>
            </a:r>
            <a:r>
              <a:rPr lang="nb-NO" sz="2000" dirty="0" smtClean="0">
                <a:solidFill>
                  <a:prstClr val="black"/>
                </a:solidFill>
              </a:rPr>
              <a:t> in Indian Ocean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5" name="Picture 2" descr="logoIMCC@300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6433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7163440" cy="4764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2802101" y="424054"/>
            <a:ext cx="3458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prstClr val="black"/>
                </a:solidFill>
              </a:rPr>
              <a:t>Does</a:t>
            </a:r>
            <a:r>
              <a:rPr lang="nb-NO" sz="2400" dirty="0" smtClean="0">
                <a:solidFill>
                  <a:prstClr val="black"/>
                </a:solidFill>
              </a:rPr>
              <a:t> it </a:t>
            </a:r>
            <a:r>
              <a:rPr lang="nb-NO" sz="2400" dirty="0" err="1" smtClean="0">
                <a:solidFill>
                  <a:prstClr val="black"/>
                </a:solidFill>
              </a:rPr>
              <a:t>look</a:t>
            </a:r>
            <a:r>
              <a:rPr lang="nb-NO" sz="2400" dirty="0" smtClean="0">
                <a:solidFill>
                  <a:prstClr val="black"/>
                </a:solidFill>
              </a:rPr>
              <a:t> </a:t>
            </a:r>
            <a:r>
              <a:rPr lang="nb-NO" sz="2400" dirty="0" err="1" smtClean="0">
                <a:solidFill>
                  <a:prstClr val="black"/>
                </a:solidFill>
              </a:rPr>
              <a:t>familiar</a:t>
            </a:r>
            <a:r>
              <a:rPr lang="nb-NO" sz="2400" dirty="0" smtClean="0">
                <a:solidFill>
                  <a:prstClr val="black"/>
                </a:solidFill>
              </a:rPr>
              <a:t>…….?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771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2502106" y="424054"/>
            <a:ext cx="4067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prstClr val="black"/>
                </a:solidFill>
              </a:rPr>
              <a:t>Are </a:t>
            </a:r>
            <a:r>
              <a:rPr lang="nb-NO" sz="2400" dirty="0" err="1" smtClean="0">
                <a:solidFill>
                  <a:prstClr val="black"/>
                </a:solidFill>
              </a:rPr>
              <a:t>you</a:t>
            </a:r>
            <a:r>
              <a:rPr lang="nb-NO" sz="2400" dirty="0" smtClean="0">
                <a:solidFill>
                  <a:prstClr val="black"/>
                </a:solidFill>
              </a:rPr>
              <a:t> </a:t>
            </a:r>
            <a:r>
              <a:rPr lang="nb-NO" sz="2400" dirty="0" err="1" smtClean="0">
                <a:solidFill>
                  <a:prstClr val="black"/>
                </a:solidFill>
              </a:rPr>
              <a:t>starting</a:t>
            </a:r>
            <a:r>
              <a:rPr lang="nb-NO" sz="2400" dirty="0" smtClean="0">
                <a:solidFill>
                  <a:prstClr val="black"/>
                </a:solidFill>
              </a:rPr>
              <a:t> to </a:t>
            </a:r>
            <a:r>
              <a:rPr lang="nb-NO" sz="2400" dirty="0" err="1" smtClean="0">
                <a:solidFill>
                  <a:prstClr val="black"/>
                </a:solidFill>
              </a:rPr>
              <a:t>sweat</a:t>
            </a:r>
            <a:r>
              <a:rPr lang="nb-NO" sz="2400" dirty="0" smtClean="0">
                <a:solidFill>
                  <a:prstClr val="black"/>
                </a:solidFill>
              </a:rPr>
              <a:t>…….?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7200799" cy="475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5517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2051720" y="238268"/>
            <a:ext cx="483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</a:rPr>
              <a:t>Are you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still sitting comfortably</a:t>
            </a:r>
            <a:r>
              <a:rPr lang="nb-NO" sz="2400" dirty="0" smtClean="0">
                <a:solidFill>
                  <a:prstClr val="black"/>
                </a:solidFill>
              </a:rPr>
              <a:t>…….?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7200800" cy="4916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366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759246"/>
            <a:ext cx="15811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33" y="759246"/>
            <a:ext cx="15621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04" y="759246"/>
            <a:ext cx="16192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33" y="2060848"/>
            <a:ext cx="1255754" cy="200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80" y="759246"/>
            <a:ext cx="16002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1"/>
          <a:stretch/>
        </p:blipFill>
        <p:spPr bwMode="auto">
          <a:xfrm>
            <a:off x="6635884" y="4064074"/>
            <a:ext cx="1619250" cy="279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0150"/>
          <a:stretch/>
        </p:blipFill>
        <p:spPr bwMode="auto">
          <a:xfrm>
            <a:off x="224458" y="4388271"/>
            <a:ext cx="16097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42" y="3489546"/>
            <a:ext cx="15906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08" y="3527930"/>
            <a:ext cx="16097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34" y="3794466"/>
            <a:ext cx="1619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Sylinder 11"/>
          <p:cNvSpPr txBox="1"/>
          <p:nvPr/>
        </p:nvSpPr>
        <p:spPr>
          <a:xfrm>
            <a:off x="3225395" y="193221"/>
            <a:ext cx="2012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prstClr val="black"/>
                </a:solidFill>
              </a:rPr>
              <a:t>Breathe </a:t>
            </a:r>
            <a:r>
              <a:rPr lang="nb-NO" sz="2400" dirty="0" err="1" smtClean="0">
                <a:solidFill>
                  <a:prstClr val="black"/>
                </a:solidFill>
              </a:rPr>
              <a:t>out</a:t>
            </a:r>
            <a:r>
              <a:rPr lang="nb-NO" sz="2400" dirty="0" smtClean="0">
                <a:solidFill>
                  <a:prstClr val="black"/>
                </a:solidFill>
              </a:rPr>
              <a:t> c;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3897415" y="5373216"/>
            <a:ext cx="449724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2339752" y="6309320"/>
            <a:ext cx="648072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5502223" y="3284984"/>
            <a:ext cx="648072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2331243" y="2924944"/>
            <a:ext cx="648072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7091797" y="6669360"/>
            <a:ext cx="648072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5519974" y="5618745"/>
            <a:ext cx="996242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ktangel 18"/>
          <p:cNvSpPr/>
          <p:nvPr/>
        </p:nvSpPr>
        <p:spPr>
          <a:xfrm>
            <a:off x="7063466" y="3527471"/>
            <a:ext cx="648072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ktangel 19"/>
          <p:cNvSpPr/>
          <p:nvPr/>
        </p:nvSpPr>
        <p:spPr>
          <a:xfrm>
            <a:off x="611560" y="3933056"/>
            <a:ext cx="648072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ktangel 20"/>
          <p:cNvSpPr/>
          <p:nvPr/>
        </p:nvSpPr>
        <p:spPr>
          <a:xfrm>
            <a:off x="3923928" y="2996952"/>
            <a:ext cx="648072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ktangel 21"/>
          <p:cNvSpPr/>
          <p:nvPr/>
        </p:nvSpPr>
        <p:spPr>
          <a:xfrm>
            <a:off x="755576" y="6597352"/>
            <a:ext cx="648072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Picture 2" descr="logoIMCC@300dp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386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Where is the future for marine claims? </a:t>
            </a:r>
          </a:p>
          <a:p>
            <a:pPr lvl="1"/>
            <a:r>
              <a:rPr lang="en-GB" dirty="0" smtClean="0"/>
              <a:t>Geographical regions</a:t>
            </a:r>
            <a:endParaRPr lang="en-GB" dirty="0"/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87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420888"/>
            <a:ext cx="7772400" cy="1470025"/>
          </a:xfrm>
        </p:spPr>
        <p:txBody>
          <a:bodyPr/>
          <a:lstStyle/>
          <a:p>
            <a:r>
              <a:rPr lang="en-GB" dirty="0" smtClean="0"/>
              <a:t>Is there sufficient training available?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36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Which is more important; Experience or Ability?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Is there sufficient budget for training and courses?</a:t>
            </a:r>
            <a:endParaRPr lang="en-GB" dirty="0"/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28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1470025"/>
          </a:xfrm>
        </p:spPr>
        <p:txBody>
          <a:bodyPr/>
          <a:lstStyle/>
          <a:p>
            <a:r>
              <a:rPr lang="en-GB" dirty="0" smtClean="0"/>
              <a:t>How can the older generation help?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49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6798"/>
            <a:ext cx="8229600" cy="1143000"/>
          </a:xfrm>
        </p:spPr>
        <p:txBody>
          <a:bodyPr/>
          <a:lstStyle/>
          <a:p>
            <a:r>
              <a:rPr lang="en-GB" dirty="0" smtClean="0"/>
              <a:t>The Panel</a:t>
            </a:r>
            <a:endParaRPr lang="en-GB" dirty="0"/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7584" y="1340768"/>
            <a:ext cx="1512168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9632" y="3212976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prstClr val="black"/>
                </a:solidFill>
              </a:rPr>
              <a:t>Laura Borz</a:t>
            </a:r>
          </a:p>
          <a:p>
            <a:pPr algn="ctr"/>
            <a:r>
              <a:rPr lang="en-GB" sz="1100" dirty="0" smtClean="0">
                <a:solidFill>
                  <a:prstClr val="black"/>
                </a:solidFill>
              </a:rPr>
              <a:t>Norwegian Hull Club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7904" y="3212976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prstClr val="black"/>
                </a:solidFill>
              </a:rPr>
              <a:t>Donna Edwards</a:t>
            </a:r>
          </a:p>
          <a:p>
            <a:pPr algn="ctr"/>
            <a:r>
              <a:rPr lang="en-GB" sz="1100" dirty="0" smtClean="0">
                <a:solidFill>
                  <a:prstClr val="black"/>
                </a:solidFill>
              </a:rPr>
              <a:t>Howden Group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4168" y="3212976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prstClr val="black"/>
                </a:solidFill>
              </a:rPr>
              <a:t>Tristan Miller</a:t>
            </a:r>
          </a:p>
          <a:p>
            <a:pPr algn="ctr"/>
            <a:r>
              <a:rPr lang="en-GB" sz="1100" dirty="0" smtClean="0">
                <a:solidFill>
                  <a:prstClr val="black"/>
                </a:solidFill>
              </a:rPr>
              <a:t>Harvey Ashby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3768" y="5805264"/>
            <a:ext cx="13681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prstClr val="black"/>
                </a:solidFill>
              </a:rPr>
              <a:t>Thomas Upton</a:t>
            </a:r>
          </a:p>
          <a:p>
            <a:pPr algn="ctr"/>
            <a:r>
              <a:rPr lang="en-GB" sz="1100" dirty="0" smtClean="0">
                <a:solidFill>
                  <a:prstClr val="black"/>
                </a:solidFill>
              </a:rPr>
              <a:t>Hiscox Underwriting Ltd.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040" y="5805264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prstClr val="black"/>
                </a:solidFill>
              </a:rPr>
              <a:t>Elle Young</a:t>
            </a:r>
          </a:p>
          <a:p>
            <a:pPr algn="ctr"/>
            <a:r>
              <a:rPr lang="en-GB" sz="1100" dirty="0" err="1" smtClean="0">
                <a:solidFill>
                  <a:prstClr val="black"/>
                </a:solidFill>
              </a:rPr>
              <a:t>Ince</a:t>
            </a:r>
            <a:r>
              <a:rPr lang="en-GB" sz="1100" dirty="0" smtClean="0">
                <a:solidFill>
                  <a:prstClr val="black"/>
                </a:solidFill>
              </a:rPr>
              <a:t> &amp; Co.</a:t>
            </a:r>
            <a:endParaRPr lang="en-GB" sz="1100" dirty="0">
              <a:solidFill>
                <a:prstClr val="black"/>
              </a:solidFill>
            </a:endParaRPr>
          </a:p>
        </p:txBody>
      </p:sp>
      <p:pic>
        <p:nvPicPr>
          <p:cNvPr id="17" name="Picture 16" descr="Thomas Upton 11-12t.JPG"/>
          <p:cNvPicPr>
            <a:picLocks noChangeAspect="1"/>
          </p:cNvPicPr>
          <p:nvPr/>
        </p:nvPicPr>
        <p:blipFill>
          <a:blip r:embed="rId3" cstate="print"/>
          <a:srcRect l="15622" r="25012"/>
          <a:stretch>
            <a:fillRect/>
          </a:stretch>
        </p:blipFill>
        <p:spPr>
          <a:xfrm>
            <a:off x="2483768" y="4077072"/>
            <a:ext cx="1368152" cy="1728192"/>
          </a:xfrm>
          <a:prstGeom prst="rect">
            <a:avLst/>
          </a:prstGeom>
        </p:spPr>
      </p:pic>
      <p:pic>
        <p:nvPicPr>
          <p:cNvPr id="1026" name="Picture 2" descr="http://www.marineu35s.co.uk/images/EY%20photo.jpg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10000" contrast="40000"/>
          </a:blip>
          <a:srcRect l="32353" r="11765"/>
          <a:stretch>
            <a:fillRect/>
          </a:stretch>
        </p:blipFill>
        <p:spPr bwMode="auto">
          <a:xfrm>
            <a:off x="4932040" y="4149080"/>
            <a:ext cx="1379754" cy="1644756"/>
          </a:xfrm>
          <a:prstGeom prst="rect">
            <a:avLst/>
          </a:prstGeom>
          <a:noFill/>
        </p:spPr>
      </p:pic>
      <p:pic>
        <p:nvPicPr>
          <p:cNvPr id="1034" name="Picture 10" descr="https://media.licdn.com/media/p/2/000/199/261/0470b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844824"/>
            <a:ext cx="1391047" cy="1391047"/>
          </a:xfrm>
          <a:prstGeom prst="rect">
            <a:avLst/>
          </a:prstGeom>
          <a:noFill/>
        </p:spPr>
      </p:pic>
      <p:pic>
        <p:nvPicPr>
          <p:cNvPr id="1036" name="Picture 12" descr="Tristan Miller"/>
          <p:cNvPicPr>
            <a:picLocks noChangeAspect="1" noChangeArrowheads="1"/>
          </p:cNvPicPr>
          <p:nvPr/>
        </p:nvPicPr>
        <p:blipFill>
          <a:blip r:embed="rId6" cstate="print">
            <a:grayscl/>
            <a:lum/>
          </a:blip>
          <a:srcRect l="9445" r="15000"/>
          <a:stretch>
            <a:fillRect/>
          </a:stretch>
        </p:blipFill>
        <p:spPr bwMode="auto">
          <a:xfrm>
            <a:off x="6173778" y="1628800"/>
            <a:ext cx="1206534" cy="1596884"/>
          </a:xfrm>
          <a:prstGeom prst="rect">
            <a:avLst/>
          </a:prstGeom>
          <a:noFill/>
        </p:spPr>
      </p:pic>
      <p:pic>
        <p:nvPicPr>
          <p:cNvPr id="18" name="Picture 17" descr="photo.JPG"/>
          <p:cNvPicPr>
            <a:picLocks noChangeAspect="1"/>
          </p:cNvPicPr>
          <p:nvPr/>
        </p:nvPicPr>
        <p:blipFill>
          <a:blip r:embed="rId7" cstate="print">
            <a:grayscl/>
          </a:blip>
          <a:stretch>
            <a:fillRect/>
          </a:stretch>
        </p:blipFill>
        <p:spPr>
          <a:xfrm>
            <a:off x="3707904" y="1772816"/>
            <a:ext cx="1368152" cy="1422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49" y="1673677"/>
            <a:ext cx="1200590" cy="1521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0" t="8707" r="14301" b="27765"/>
          <a:stretch/>
        </p:blipFill>
        <p:spPr>
          <a:xfrm>
            <a:off x="2560276" y="4071358"/>
            <a:ext cx="1215135" cy="180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616" y="1020762"/>
            <a:ext cx="625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How we see ourselves….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15615" y="1032028"/>
            <a:ext cx="625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How you may see us…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07" y="3803894"/>
            <a:ext cx="1317009" cy="20309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552" y="1825588"/>
            <a:ext cx="1360504" cy="13605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52796"/>
            <a:ext cx="1471628" cy="1471628"/>
          </a:xfrm>
          <a:prstGeom prst="rect">
            <a:avLst/>
          </a:prstGeom>
        </p:spPr>
      </p:pic>
      <p:sp>
        <p:nvSpPr>
          <p:cNvPr id="19" name="Multiply 18"/>
          <p:cNvSpPr/>
          <p:nvPr/>
        </p:nvSpPr>
        <p:spPr>
          <a:xfrm>
            <a:off x="5704702" y="1268968"/>
            <a:ext cx="2088232" cy="21075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9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2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Are you now more inspired to help and motivate the younger generation?</a:t>
            </a:r>
            <a:endParaRPr lang="en-GB" dirty="0"/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64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How would you describe the younger generation?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Does new talent need to be attracted to the market?  </a:t>
            </a:r>
            <a:endParaRPr lang="en-GB" dirty="0"/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45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How can talent continue to be attracted to the market?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95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Should a degree be a requirement?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Should more apprenticeship schemes be run?</a:t>
            </a:r>
            <a:endParaRPr lang="en-GB" dirty="0"/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2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What is the future of Marine Claims?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85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Are you inspired to stay in Marine Insurance? </a:t>
            </a:r>
            <a:endParaRPr lang="en-GB" dirty="0"/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3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9" t="12270" r="6235" b="2831"/>
          <a:stretch/>
        </p:blipFill>
        <p:spPr bwMode="auto">
          <a:xfrm>
            <a:off x="827584" y="2060848"/>
            <a:ext cx="6984776" cy="4402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2924944"/>
            <a:ext cx="8820472" cy="1008112"/>
          </a:xfrm>
        </p:spPr>
        <p:txBody>
          <a:bodyPr/>
          <a:lstStyle/>
          <a:p>
            <a:r>
              <a:rPr lang="en-GB" b="1" dirty="0" smtClean="0"/>
              <a:t>What is the future of marine </a:t>
            </a:r>
            <a:br>
              <a:rPr lang="en-GB" b="1" dirty="0" smtClean="0"/>
            </a:br>
            <a:r>
              <a:rPr lang="en-GB" b="1" dirty="0" smtClean="0"/>
              <a:t>claims?</a:t>
            </a:r>
            <a:endParaRPr lang="en-GB" b="1" dirty="0"/>
          </a:p>
        </p:txBody>
      </p:sp>
      <p:pic>
        <p:nvPicPr>
          <p:cNvPr id="4" name="Picture 2" descr="logoIMCC@300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27584" y="2060848"/>
            <a:ext cx="7058883" cy="4392488"/>
            <a:chOff x="746210" y="1844824"/>
            <a:chExt cx="7409952" cy="461264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24" r="13817"/>
            <a:stretch/>
          </p:blipFill>
          <p:spPr bwMode="auto">
            <a:xfrm>
              <a:off x="746210" y="2276872"/>
              <a:ext cx="7409952" cy="41805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99592" y="1844824"/>
              <a:ext cx="6120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solidFill>
                    <a:prstClr val="black"/>
                  </a:solidFill>
                </a:rPr>
                <a:t>Scarabeo</a:t>
              </a:r>
              <a:r>
                <a:rPr lang="en-GB" dirty="0" smtClean="0">
                  <a:solidFill>
                    <a:prstClr val="black"/>
                  </a:solidFill>
                </a:rPr>
                <a:t> 5 fire after 5 minutes...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12600" r="13326" b="3278"/>
          <a:stretch/>
        </p:blipFill>
        <p:spPr bwMode="auto">
          <a:xfrm>
            <a:off x="827584" y="2060848"/>
            <a:ext cx="6984776" cy="453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1" t="13040" r="40797" b="12970"/>
          <a:stretch/>
        </p:blipFill>
        <p:spPr bwMode="auto">
          <a:xfrm>
            <a:off x="179512" y="2060848"/>
            <a:ext cx="3603601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7" t="13393" r="40924" b="13158"/>
          <a:stretch/>
        </p:blipFill>
        <p:spPr bwMode="auto">
          <a:xfrm>
            <a:off x="5471592" y="2420888"/>
            <a:ext cx="3672408" cy="421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483768" y="1628800"/>
            <a:ext cx="3744416" cy="4806396"/>
            <a:chOff x="2339752" y="1052736"/>
            <a:chExt cx="4032448" cy="545446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31" t="13570" r="43084" b="12949"/>
            <a:stretch/>
          </p:blipFill>
          <p:spPr bwMode="auto">
            <a:xfrm>
              <a:off x="2339752" y="1484784"/>
              <a:ext cx="4032448" cy="5022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339752" y="1052736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prstClr val="black"/>
                  </a:solidFill>
                </a:rPr>
                <a:t>Missing Crew Member Detected...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024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88" y="1141437"/>
            <a:ext cx="5162550" cy="509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/>
          <p:cNvSpPr/>
          <p:nvPr/>
        </p:nvSpPr>
        <p:spPr>
          <a:xfrm>
            <a:off x="1951756" y="1933525"/>
            <a:ext cx="432048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pic>
        <p:nvPicPr>
          <p:cNvPr id="3076" name="Picture 4" descr="http://gfx.nrk.no/R58J2Od7bUrVkXXFTIauWQ9epStqdNGcisktGJZVIVc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0" r="11572"/>
          <a:stretch/>
        </p:blipFill>
        <p:spPr bwMode="auto">
          <a:xfrm>
            <a:off x="5724128" y="1412776"/>
            <a:ext cx="1755289" cy="133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ap.mnocdn.no/webtv/article7039499.ece/ALTERNATES/w980c169/Image+for+xstream+video+12409?updated=0711201216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96952"/>
            <a:ext cx="2124881" cy="1329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1.ytimg.com/vi/fQcngxXRD58/hq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53136"/>
            <a:ext cx="2099726" cy="1574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2627784" y="332655"/>
            <a:ext cx="3307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prstClr val="black"/>
                </a:solidFill>
              </a:rPr>
              <a:t>Evacuation</a:t>
            </a:r>
            <a:r>
              <a:rPr lang="nb-NO" sz="2400" dirty="0" smtClean="0">
                <a:solidFill>
                  <a:prstClr val="black"/>
                </a:solidFill>
              </a:rPr>
              <a:t> </a:t>
            </a:r>
            <a:r>
              <a:rPr lang="nb-NO" sz="2400" dirty="0" err="1" smtClean="0">
                <a:solidFill>
                  <a:prstClr val="black"/>
                </a:solidFill>
              </a:rPr>
              <a:t>of</a:t>
            </a:r>
            <a:r>
              <a:rPr lang="nb-NO" sz="2400" dirty="0" smtClean="0">
                <a:solidFill>
                  <a:prstClr val="black"/>
                </a:solidFill>
              </a:rPr>
              <a:t> </a:t>
            </a:r>
            <a:r>
              <a:rPr lang="nb-NO" sz="2400" dirty="0" err="1" smtClean="0">
                <a:solidFill>
                  <a:prstClr val="black"/>
                </a:solidFill>
              </a:rPr>
              <a:t>Semi</a:t>
            </a:r>
            <a:r>
              <a:rPr lang="nb-NO" sz="2400" dirty="0" smtClean="0">
                <a:solidFill>
                  <a:prstClr val="black"/>
                </a:solidFill>
              </a:rPr>
              <a:t> sub.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8" name="Picture 2" descr="logoIMCC@300dp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247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246</Words>
  <Application>Microsoft Macintosh PowerPoint</Application>
  <PresentationFormat>Presentazione su schermo (4:3)</PresentationFormat>
  <Paragraphs>48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1_Office Theme</vt:lpstr>
      <vt:lpstr>“The future starts today, not tomorrow”</vt:lpstr>
      <vt:lpstr>The Panel</vt:lpstr>
      <vt:lpstr>Presentazione di PowerPoint</vt:lpstr>
      <vt:lpstr>How can talent continue to be attracted to the market?</vt:lpstr>
      <vt:lpstr>Presentazione di PowerPoint</vt:lpstr>
      <vt:lpstr>What is the future of Marine Claims?</vt:lpstr>
      <vt:lpstr>Presentazione di PowerPoint</vt:lpstr>
      <vt:lpstr>What is the future of marine  claims?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Is there sufficient training available?</vt:lpstr>
      <vt:lpstr>Presentazione di PowerPoint</vt:lpstr>
      <vt:lpstr>How can the older generation help?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Additional Perils</dc:title>
  <dc:creator>Charlotte Warr</dc:creator>
  <cp:lastModifiedBy>Pernilla</cp:lastModifiedBy>
  <cp:revision>62</cp:revision>
  <dcterms:created xsi:type="dcterms:W3CDTF">2011-09-16T02:30:20Z</dcterms:created>
  <dcterms:modified xsi:type="dcterms:W3CDTF">2014-09-28T14:18:23Z</dcterms:modified>
</cp:coreProperties>
</file>