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4" r:id="rId12"/>
    <p:sldMasterId id="2147483832" r:id="rId13"/>
  </p:sldMasterIdLst>
  <p:notesMasterIdLst>
    <p:notesMasterId r:id="rId106"/>
  </p:notesMasterIdLst>
  <p:sldIdLst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400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352" r:id="rId100"/>
    <p:sldId id="353" r:id="rId101"/>
    <p:sldId id="354" r:id="rId102"/>
    <p:sldId id="355" r:id="rId103"/>
    <p:sldId id="356" r:id="rId104"/>
    <p:sldId id="357" r:id="rId10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392" y="-10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88.xml"/><Relationship Id="rId102" Type="http://schemas.openxmlformats.org/officeDocument/2006/relationships/slide" Target="slides/slide89.xml"/><Relationship Id="rId103" Type="http://schemas.openxmlformats.org/officeDocument/2006/relationships/slide" Target="slides/slide90.xml"/><Relationship Id="rId104" Type="http://schemas.openxmlformats.org/officeDocument/2006/relationships/slide" Target="slides/slide91.xml"/><Relationship Id="rId105" Type="http://schemas.openxmlformats.org/officeDocument/2006/relationships/slide" Target="slides/slide92.xml"/><Relationship Id="rId106" Type="http://schemas.openxmlformats.org/officeDocument/2006/relationships/notesMaster" Target="notesMasters/notesMaster1.xml"/><Relationship Id="rId107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8" Type="http://schemas.openxmlformats.org/officeDocument/2006/relationships/presProps" Target="presProps.xml"/><Relationship Id="rId10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50" Type="http://schemas.openxmlformats.org/officeDocument/2006/relationships/slide" Target="slides/slide37.xml"/><Relationship Id="rId51" Type="http://schemas.openxmlformats.org/officeDocument/2006/relationships/slide" Target="slides/slide38.xml"/><Relationship Id="rId52" Type="http://schemas.openxmlformats.org/officeDocument/2006/relationships/slide" Target="slides/slide39.xml"/><Relationship Id="rId53" Type="http://schemas.openxmlformats.org/officeDocument/2006/relationships/slide" Target="slides/slide40.xml"/><Relationship Id="rId54" Type="http://schemas.openxmlformats.org/officeDocument/2006/relationships/slide" Target="slides/slide41.xml"/><Relationship Id="rId55" Type="http://schemas.openxmlformats.org/officeDocument/2006/relationships/slide" Target="slides/slide42.xml"/><Relationship Id="rId56" Type="http://schemas.openxmlformats.org/officeDocument/2006/relationships/slide" Target="slides/slide43.xml"/><Relationship Id="rId57" Type="http://schemas.openxmlformats.org/officeDocument/2006/relationships/slide" Target="slides/slide44.xml"/><Relationship Id="rId58" Type="http://schemas.openxmlformats.org/officeDocument/2006/relationships/slide" Target="slides/slide45.xml"/><Relationship Id="rId59" Type="http://schemas.openxmlformats.org/officeDocument/2006/relationships/slide" Target="slides/slide46.xml"/><Relationship Id="rId70" Type="http://schemas.openxmlformats.org/officeDocument/2006/relationships/slide" Target="slides/slide57.xml"/><Relationship Id="rId71" Type="http://schemas.openxmlformats.org/officeDocument/2006/relationships/slide" Target="slides/slide58.xml"/><Relationship Id="rId72" Type="http://schemas.openxmlformats.org/officeDocument/2006/relationships/slide" Target="slides/slide59.xml"/><Relationship Id="rId73" Type="http://schemas.openxmlformats.org/officeDocument/2006/relationships/slide" Target="slides/slide60.xml"/><Relationship Id="rId74" Type="http://schemas.openxmlformats.org/officeDocument/2006/relationships/slide" Target="slides/slide61.xml"/><Relationship Id="rId75" Type="http://schemas.openxmlformats.org/officeDocument/2006/relationships/slide" Target="slides/slide62.xml"/><Relationship Id="rId76" Type="http://schemas.openxmlformats.org/officeDocument/2006/relationships/slide" Target="slides/slide63.xml"/><Relationship Id="rId77" Type="http://schemas.openxmlformats.org/officeDocument/2006/relationships/slide" Target="slides/slide64.xml"/><Relationship Id="rId78" Type="http://schemas.openxmlformats.org/officeDocument/2006/relationships/slide" Target="slides/slide65.xml"/><Relationship Id="rId79" Type="http://schemas.openxmlformats.org/officeDocument/2006/relationships/slide" Target="slides/slide66.xml"/><Relationship Id="rId110" Type="http://schemas.openxmlformats.org/officeDocument/2006/relationships/theme" Target="theme/theme1.xml"/><Relationship Id="rId90" Type="http://schemas.openxmlformats.org/officeDocument/2006/relationships/slide" Target="slides/slide77.xml"/><Relationship Id="rId91" Type="http://schemas.openxmlformats.org/officeDocument/2006/relationships/slide" Target="slides/slide78.xml"/><Relationship Id="rId92" Type="http://schemas.openxmlformats.org/officeDocument/2006/relationships/slide" Target="slides/slide79.xml"/><Relationship Id="rId93" Type="http://schemas.openxmlformats.org/officeDocument/2006/relationships/slide" Target="slides/slide80.xml"/><Relationship Id="rId94" Type="http://schemas.openxmlformats.org/officeDocument/2006/relationships/slide" Target="slides/slide81.xml"/><Relationship Id="rId95" Type="http://schemas.openxmlformats.org/officeDocument/2006/relationships/slide" Target="slides/slide82.xml"/><Relationship Id="rId96" Type="http://schemas.openxmlformats.org/officeDocument/2006/relationships/slide" Target="slides/slide83.xml"/><Relationship Id="rId97" Type="http://schemas.openxmlformats.org/officeDocument/2006/relationships/slide" Target="slides/slide84.xml"/><Relationship Id="rId98" Type="http://schemas.openxmlformats.org/officeDocument/2006/relationships/slide" Target="slides/slide85.xml"/><Relationship Id="rId99" Type="http://schemas.openxmlformats.org/officeDocument/2006/relationships/slide" Target="slides/slide86.xml"/><Relationship Id="rId111" Type="http://schemas.openxmlformats.org/officeDocument/2006/relationships/tableStyles" Target="tableStyles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slide" Target="slides/slide33.xml"/><Relationship Id="rId47" Type="http://schemas.openxmlformats.org/officeDocument/2006/relationships/slide" Target="slides/slide34.xml"/><Relationship Id="rId48" Type="http://schemas.openxmlformats.org/officeDocument/2006/relationships/slide" Target="slides/slide35.xml"/><Relationship Id="rId49" Type="http://schemas.openxmlformats.org/officeDocument/2006/relationships/slide" Target="slides/slide36.xml"/><Relationship Id="rId60" Type="http://schemas.openxmlformats.org/officeDocument/2006/relationships/slide" Target="slides/slide47.xml"/><Relationship Id="rId61" Type="http://schemas.openxmlformats.org/officeDocument/2006/relationships/slide" Target="slides/slide48.xml"/><Relationship Id="rId62" Type="http://schemas.openxmlformats.org/officeDocument/2006/relationships/slide" Target="slides/slide49.xml"/><Relationship Id="rId63" Type="http://schemas.openxmlformats.org/officeDocument/2006/relationships/slide" Target="slides/slide50.xml"/><Relationship Id="rId64" Type="http://schemas.openxmlformats.org/officeDocument/2006/relationships/slide" Target="slides/slide51.xml"/><Relationship Id="rId65" Type="http://schemas.openxmlformats.org/officeDocument/2006/relationships/slide" Target="slides/slide52.xml"/><Relationship Id="rId66" Type="http://schemas.openxmlformats.org/officeDocument/2006/relationships/slide" Target="slides/slide53.xml"/><Relationship Id="rId67" Type="http://schemas.openxmlformats.org/officeDocument/2006/relationships/slide" Target="slides/slide54.xml"/><Relationship Id="rId68" Type="http://schemas.openxmlformats.org/officeDocument/2006/relationships/slide" Target="slides/slide55.xml"/><Relationship Id="rId69" Type="http://schemas.openxmlformats.org/officeDocument/2006/relationships/slide" Target="slides/slide56.xml"/><Relationship Id="rId100" Type="http://schemas.openxmlformats.org/officeDocument/2006/relationships/slide" Target="slides/slide87.xml"/><Relationship Id="rId80" Type="http://schemas.openxmlformats.org/officeDocument/2006/relationships/slide" Target="slides/slide67.xml"/><Relationship Id="rId81" Type="http://schemas.openxmlformats.org/officeDocument/2006/relationships/slide" Target="slides/slide68.xml"/><Relationship Id="rId82" Type="http://schemas.openxmlformats.org/officeDocument/2006/relationships/slide" Target="slides/slide69.xml"/><Relationship Id="rId83" Type="http://schemas.openxmlformats.org/officeDocument/2006/relationships/slide" Target="slides/slide70.xml"/><Relationship Id="rId84" Type="http://schemas.openxmlformats.org/officeDocument/2006/relationships/slide" Target="slides/slide71.xml"/><Relationship Id="rId85" Type="http://schemas.openxmlformats.org/officeDocument/2006/relationships/slide" Target="slides/slide72.xml"/><Relationship Id="rId86" Type="http://schemas.openxmlformats.org/officeDocument/2006/relationships/slide" Target="slides/slide73.xml"/><Relationship Id="rId87" Type="http://schemas.openxmlformats.org/officeDocument/2006/relationships/slide" Target="slides/slide74.xml"/><Relationship Id="rId88" Type="http://schemas.openxmlformats.org/officeDocument/2006/relationships/slide" Target="slides/slide75.xml"/><Relationship Id="rId89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D11DC-37D0-4ACF-B053-4664D64532B6}" type="datetimeFigureOut">
              <a:rPr lang="en-IE" smtClean="0"/>
              <a:t>04/11/14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E0A9BF-FCE0-4E3B-9CE2-F18D9454383F}" type="slidenum">
              <a:rPr lang="en-IE" smtClean="0"/>
              <a:t>‹n.›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86639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6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80" y="4343144"/>
            <a:ext cx="5487041" cy="4115019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mtClean="0"/>
          </a:p>
        </p:txBody>
      </p:sp>
      <p:sp>
        <p:nvSpPr>
          <p:cNvPr id="154627" name="Slide Number Placeholder 3"/>
          <p:cNvSpPr txBox="1">
            <a:spLocks noGrp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457200"/>
            <a:fld id="{00C8E43C-4CA0-4C52-9582-E57472D9DB2B}" type="slidenum">
              <a:rPr lang="en-US" sz="1200">
                <a:solidFill>
                  <a:prstClr val="black"/>
                </a:solidFill>
                <a:ea typeface="ＭＳ Ｐゴシック"/>
                <a:cs typeface="ＭＳ Ｐゴシック"/>
              </a:rPr>
              <a:pPr algn="r" defTabSz="457200"/>
              <a:t>2</a:t>
            </a:fld>
            <a:endParaRPr lang="en-US" sz="1200">
              <a:solidFill>
                <a:prstClr val="black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48EA2E1-3F33-4185-8743-915E2F72CA96}" type="slidenum">
              <a:rPr lang="en-SG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663959F-5B1B-4D88-9F00-ADC4076FF29E}" type="slidenum">
              <a:rPr lang="en-SG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4EA5A86-1636-41F1-B0B5-849886320D37}" type="slidenum">
              <a:rPr lang="en-SG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D0ED95C-154D-4C78-A67D-A2726C09DA1E}" type="slidenum">
              <a:rPr lang="en-SG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F556075-4755-49B9-92D2-F0901B7C05E8}" type="slidenum">
              <a:rPr lang="en-SG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877523B-031C-45C9-B5E2-D2F24952FACB}" type="slidenum">
              <a:rPr lang="en-SG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0BEE3F7-AEE5-442D-9D5D-AA5FFCDC522A}" type="slidenum">
              <a:rPr lang="en-SG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331AA8C-8390-49D5-A9CA-70E03C3CD525}" type="slidenum">
              <a:rPr lang="en-SG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307D4C3-D503-4D67-A21C-3B2320AC58BF}" type="slidenum">
              <a:rPr lang="en-SG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2A8F4E-EDE1-4D87-8F6B-4564CD7ACE56}" type="slidenum">
              <a:rPr lang="en-SG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BBBEB65-F4E0-441D-95CA-3933C4EF3CE2}" type="slidenum">
              <a:rPr lang="en-SG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55EC09F-DF59-439C-A21C-71B3B88BA10C}" type="slidenum">
              <a:rPr lang="en-SG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D88794B-255F-4073-8E1A-4598A7403CC8}" type="slidenum">
              <a:rPr lang="en-SG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063BB3A-2640-4CCE-9193-81B64ED6DD79}" type="slidenum">
              <a:rPr lang="en-SG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93D2A34-C5B9-40DC-80BE-2A54B2C0F29E}" type="slidenum">
              <a:rPr lang="en-SG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03AAAC-9F08-4B23-AFDA-58DE3A3985EF}" type="slidenum">
              <a:rPr lang="en-SG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5A50180-2786-4901-AE97-3742DBD65CD3}" type="slidenum">
              <a:rPr lang="en-SG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13383C9-0602-4B8F-9E5A-8E9B0AEBFA21}" type="slidenum">
              <a:rPr lang="en-SG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4DE4AB0-C5EF-4A14-B6B5-34E8261E006A}" type="slidenum">
              <a:rPr lang="en-SG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BFF64C6-8020-486F-A645-8267E9ED4425}" type="slidenum">
              <a:rPr lang="en-SG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DF1F8DF-4F89-41EE-AE38-288CD3C8653C}" type="slidenum">
              <a:rPr lang="en-SG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DDCFED-1DD2-44F7-9145-8AE1106F2AC5}" type="slidenum">
              <a:rPr lang="en-SG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2915007-6CBE-477B-902E-08E98C7936E4}" type="slidenum">
              <a:rPr lang="en-SG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DBD4271-19C9-43B6-9ED1-CFAD57E54CE2}" type="slidenum">
              <a:rPr lang="en-SG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ADA17E6-A19D-4464-BF2B-203C43889496}" type="slidenum">
              <a:rPr lang="en-SG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972B75F-DC38-4CD8-88B7-C8E6926FB6FB}" type="slidenum">
              <a:rPr lang="en-SG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08970BD-DEE3-458C-A635-6CCC7D309472}" type="slidenum">
              <a:rPr lang="en-SG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24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AC75EA7-89D9-406C-A5B4-BC228BB46A12}" type="slidenum">
              <a:rPr lang="en-SG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2517C68-97A2-4030-A4CC-06E422C8E469}" type="slidenum">
              <a:rPr lang="en-SG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E109A08-EF61-4BAD-8012-E4099A4E0112}" type="slidenum">
              <a:rPr lang="en-SG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B583672-D7A6-4D23-B0B5-45EE146DA3B3}" type="slidenum">
              <a:rPr lang="en-SG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57D98C4-A96C-44AC-9B05-B40C9D4C2A85}" type="slidenum">
              <a:rPr lang="en-SG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A6F495C-19E9-4D34-B4BA-CD0A0FFA01F7}" type="slidenum">
              <a:rPr lang="en-SG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5D4C07E-A48B-420C-9FF4-7F8D27A5FE14}" type="slidenum">
              <a:rPr lang="en-SG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530DCBA-B809-411E-A86C-0A20DA5504C4}" type="slidenum">
              <a:rPr lang="en-SG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E6D25EB-A822-4CC9-AF6E-5D035D0F9D02}" type="slidenum">
              <a:rPr lang="en-SG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510CD95-A60A-47AE-B9BA-C375628C99F8}" type="slidenum">
              <a:rPr lang="en-SG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C745B18-0A8E-4BEC-95E1-CAE01F996D63}" type="slidenum">
              <a:rPr lang="en-SG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29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174347B-A01F-49B3-9904-15B625FF74DB}" type="slidenum">
              <a:rPr lang="en-SG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10547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6D5EFD7-AC0F-4F69-91FE-A05F95934FE2}" type="slidenum">
              <a:rPr lang="en-SG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 txBox="1">
            <a:spLocks noGrp="1" noChangeArrowheads="1"/>
          </p:cNvSpPr>
          <p:nvPr/>
        </p:nvSpPr>
        <p:spPr bwMode="auto">
          <a:xfrm>
            <a:off x="3885453" y="8686288"/>
            <a:ext cx="2972547" cy="4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63" tIns="46131" rIns="92263" bIns="46131" anchor="b"/>
          <a:lstStyle/>
          <a:p>
            <a:pPr algn="r" defTabSz="922338" eaLnBrk="0" hangingPunct="0"/>
            <a:fld id="{BFA0712D-FD55-4D6D-B335-2FC605018770}" type="slidenum">
              <a:rPr lang="en-GB" altLang="en-US" sz="1200">
                <a:solidFill>
                  <a:prstClr val="black"/>
                </a:solidFill>
                <a:latin typeface="Times" pitchFamily="18" charset="0"/>
                <a:cs typeface="+mn-cs"/>
              </a:rPr>
              <a:pPr algn="r" defTabSz="922338" eaLnBrk="0" hangingPunct="0"/>
              <a:t>57</a:t>
            </a:fld>
            <a:endParaRPr lang="en-GB" altLang="en-US" sz="1200">
              <a:solidFill>
                <a:prstClr val="black"/>
              </a:solidFill>
              <a:latin typeface="Times" pitchFamily="18" charset="0"/>
              <a:cs typeface="+mn-cs"/>
            </a:endParaRPr>
          </a:p>
        </p:txBody>
      </p:sp>
      <p:sp>
        <p:nvSpPr>
          <p:cNvPr id="257026" name="Rectangle 7"/>
          <p:cNvSpPr txBox="1">
            <a:spLocks noGrp="1" noChangeArrowheads="1"/>
          </p:cNvSpPr>
          <p:nvPr/>
        </p:nvSpPr>
        <p:spPr bwMode="auto">
          <a:xfrm>
            <a:off x="3885453" y="8686288"/>
            <a:ext cx="2972547" cy="4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 anchor="b"/>
          <a:lstStyle/>
          <a:p>
            <a:pPr algn="r" eaLnBrk="0" hangingPunct="0"/>
            <a:fld id="{C8F9F0D3-5324-40B4-9538-D77C14E0E15A}" type="slidenum">
              <a:rPr lang="en-US" altLang="en-US" sz="1200">
                <a:solidFill>
                  <a:prstClr val="black"/>
                </a:solidFill>
                <a:latin typeface="Arial" charset="0"/>
                <a:ea typeface="ＭＳ Ｐゴシック"/>
                <a:cs typeface="ＭＳ Ｐゴシック"/>
              </a:rPr>
              <a:pPr algn="r" eaLnBrk="0" hangingPunct="0"/>
              <a:t>57</a:t>
            </a:fld>
            <a:endParaRPr lang="en-US" altLang="en-US" sz="1200">
              <a:solidFill>
                <a:prstClr val="black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508" y="4343144"/>
            <a:ext cx="5028986" cy="4115019"/>
          </a:xfrm>
          <a:noFill/>
        </p:spPr>
        <p:txBody>
          <a:bodyPr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Rectangle 7"/>
          <p:cNvSpPr txBox="1">
            <a:spLocks noGrp="1" noChangeArrowheads="1"/>
          </p:cNvSpPr>
          <p:nvPr/>
        </p:nvSpPr>
        <p:spPr bwMode="auto">
          <a:xfrm>
            <a:off x="3883852" y="8686288"/>
            <a:ext cx="2972547" cy="45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15" tIns="45158" rIns="90315" bIns="45158" anchor="b"/>
          <a:lstStyle/>
          <a:p>
            <a:pPr algn="r" defTabSz="903288">
              <a:spcBef>
                <a:spcPct val="30000"/>
              </a:spcBef>
            </a:pPr>
            <a:fld id="{D0DA8E6F-4EE2-458F-9600-551CF9EF96B9}" type="slidenum">
              <a:rPr lang="de-DE" altLang="en-US" sz="800">
                <a:solidFill>
                  <a:prstClr val="black"/>
                </a:solidFill>
                <a:cs typeface="+mn-cs"/>
              </a:rPr>
              <a:pPr algn="r" defTabSz="903288">
                <a:spcBef>
                  <a:spcPct val="30000"/>
                </a:spcBef>
              </a:pPr>
              <a:t>64</a:t>
            </a:fld>
            <a:endParaRPr lang="de-DE" altLang="en-US" sz="800">
              <a:solidFill>
                <a:prstClr val="black"/>
              </a:solidFill>
              <a:cs typeface="+mn-cs"/>
            </a:endParaRPr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0" y="4343144"/>
            <a:ext cx="5487041" cy="4115019"/>
          </a:xfrm>
          <a:noFill/>
        </p:spPr>
        <p:txBody>
          <a:bodyPr wrap="square" lIns="0" tIns="17779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7"/>
          <p:cNvSpPr txBox="1">
            <a:spLocks noGrp="1" noChangeArrowheads="1"/>
          </p:cNvSpPr>
          <p:nvPr/>
        </p:nvSpPr>
        <p:spPr bwMode="auto">
          <a:xfrm>
            <a:off x="3883852" y="8686288"/>
            <a:ext cx="2972547" cy="45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15" tIns="45158" rIns="90315" bIns="45158" anchor="b"/>
          <a:lstStyle/>
          <a:p>
            <a:pPr algn="r" defTabSz="903288">
              <a:spcBef>
                <a:spcPct val="30000"/>
              </a:spcBef>
            </a:pPr>
            <a:fld id="{AEE59CC8-C4C9-4591-B2BE-2DDAEB55B759}" type="slidenum">
              <a:rPr lang="de-DE" altLang="en-US" sz="800">
                <a:solidFill>
                  <a:prstClr val="black"/>
                </a:solidFill>
                <a:cs typeface="+mn-cs"/>
              </a:rPr>
              <a:pPr algn="r" defTabSz="903288">
                <a:spcBef>
                  <a:spcPct val="30000"/>
                </a:spcBef>
              </a:pPr>
              <a:t>65</a:t>
            </a:fld>
            <a:endParaRPr lang="de-DE" altLang="en-US" sz="800">
              <a:solidFill>
                <a:prstClr val="black"/>
              </a:solidFill>
              <a:cs typeface="+mn-cs"/>
            </a:endParaRPr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0" y="4343144"/>
            <a:ext cx="5487041" cy="4115019"/>
          </a:xfrm>
          <a:noFill/>
        </p:spPr>
        <p:txBody>
          <a:bodyPr wrap="square" lIns="0" tIns="17779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tabLst>
                <a:tab pos="195263" algn="l"/>
              </a:tabLst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777A0C1-4A60-47A4-BA89-D0F4AA90369F}" type="slidenum">
              <a:rPr lang="en-SG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2626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7082" y="4344607"/>
            <a:ext cx="5483837" cy="4113556"/>
          </a:xfrm>
          <a:noFill/>
        </p:spPr>
        <p:txBody>
          <a:bodyPr wrap="square" lIns="92930" tIns="46465" rIns="92930" bIns="46465" numCol="1" anchor="t" anchorCtr="0" compatLnSpc="1">
            <a:prstTxWarp prst="textNoShape">
              <a:avLst/>
            </a:prstTxWarp>
          </a:bodyPr>
          <a:lstStyle/>
          <a:p>
            <a:pPr defTabSz="457200" eaLnBrk="1" hangingPunct="1"/>
            <a:endParaRPr lang="en-US" smtClean="0"/>
          </a:p>
        </p:txBody>
      </p:sp>
      <p:sp>
        <p:nvSpPr>
          <p:cNvPr id="282627" name="Slide Number Placeholder 3"/>
          <p:cNvSpPr txBox="1">
            <a:spLocks noGrp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30" tIns="46465" rIns="92930" bIns="46465" anchor="b"/>
          <a:lstStyle/>
          <a:p>
            <a:pPr algn="r" defTabSz="457200"/>
            <a:fld id="{97213D16-DB84-426C-B592-81A64155D4BA}" type="slidenum">
              <a:rPr lang="en-GB" sz="1200">
                <a:solidFill>
                  <a:prstClr val="black"/>
                </a:solidFill>
                <a:ea typeface="ＭＳ Ｐゴシック"/>
                <a:cs typeface="ＭＳ Ｐゴシック"/>
              </a:rPr>
              <a:pPr algn="r" defTabSz="457200"/>
              <a:t>79</a:t>
            </a:fld>
            <a:endParaRPr lang="en-GB" sz="1200">
              <a:solidFill>
                <a:prstClr val="black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081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7082" y="4344607"/>
            <a:ext cx="5483837" cy="4113556"/>
          </a:xfrm>
          <a:noFill/>
        </p:spPr>
        <p:txBody>
          <a:bodyPr wrap="square" lIns="92930" tIns="46465" rIns="92930" bIns="46465" numCol="1" anchor="t" anchorCtr="0" compatLnSpc="1">
            <a:prstTxWarp prst="textNoShape">
              <a:avLst/>
            </a:prstTxWarp>
          </a:bodyPr>
          <a:lstStyle/>
          <a:p>
            <a:pPr defTabSz="457200" eaLnBrk="1" hangingPunct="1"/>
            <a:endParaRPr lang="en-US" smtClean="0"/>
          </a:p>
        </p:txBody>
      </p:sp>
      <p:sp>
        <p:nvSpPr>
          <p:cNvPr id="290819" name="Slide Number Placeholder 3"/>
          <p:cNvSpPr txBox="1">
            <a:spLocks noGrp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30" tIns="46465" rIns="92930" bIns="46465" anchor="b"/>
          <a:lstStyle/>
          <a:p>
            <a:pPr algn="r" defTabSz="457200"/>
            <a:fld id="{B9315284-BBB8-435C-A998-5BF67B313610}" type="slidenum">
              <a:rPr lang="en-GB" sz="1200">
                <a:solidFill>
                  <a:prstClr val="black"/>
                </a:solidFill>
                <a:ea typeface="ＭＳ Ｐゴシック"/>
                <a:cs typeface="ＭＳ Ｐゴシック"/>
              </a:rPr>
              <a:pPr algn="r" defTabSz="457200"/>
              <a:t>86</a:t>
            </a:fld>
            <a:endParaRPr lang="en-GB" sz="1200">
              <a:solidFill>
                <a:prstClr val="black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EC139AB-044C-427B-8859-F79C22E214C8}" type="slidenum">
              <a:rPr lang="en-SG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F74DF76-75D3-430B-8007-4CFAFBC3DE89}" type="slidenum">
              <a:rPr lang="en-SG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E075B89-116C-4E83-B7D7-8315F2FB3892}" type="slidenum">
              <a:rPr lang="en-SG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1EE46C8-6571-4B9D-9FA9-AD1D67360F7C}" type="slidenum">
              <a:rPr lang="en-SG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S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1534-D1D2-489C-BDBC-4C20D845D4AB}" type="datetimeFigureOut">
              <a:rPr lang="en-GB"/>
              <a:pPr>
                <a:defRPr/>
              </a:pPr>
              <a:t>04/11/14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C59471CD-0E67-450F-B5A9-AB96F2F5FE51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65246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889AE-3036-49D4-8563-E391A1527E5F}" type="datetimeFigureOut">
              <a:rPr lang="en-GB"/>
              <a:pPr>
                <a:defRPr/>
              </a:pPr>
              <a:t>04/11/14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B7042894-4DAA-451C-A5C3-35B0B78B1A81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8805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410572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66566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327870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3" y="1528763"/>
            <a:ext cx="3875087" cy="4633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1528763"/>
            <a:ext cx="3875088" cy="4633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48674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299677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59134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2947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29413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434250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3022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989A5-0EB8-4EFD-85ED-D461AE9CB6D9}" type="datetimeFigureOut">
              <a:rPr lang="en-GB"/>
              <a:pPr>
                <a:defRPr/>
              </a:pPr>
              <a:t>04/11/14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69BB47BB-BFB6-4347-9962-402EB6332564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57319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5738" y="679450"/>
            <a:ext cx="1974850" cy="54832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3" y="679450"/>
            <a:ext cx="5775325" cy="54832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1719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158B4-161E-483A-A135-F702F29BAC3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E0879-8A7A-4CDF-9198-6D31D80CDF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1893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E1DB0-8660-4F97-87F5-84DA2631B94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838FB-C8A1-4CB5-B459-211D0C0BA9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9748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913264-509D-4717-B181-4242319C374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30153-BCF8-4ECF-BFB8-97CB5C9D94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9479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BE325-397A-4895-943C-5F0CD83AE9A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B63BF-B1E5-49A7-9AF8-3C058EBAFA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95263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78C0B-EF17-4BA4-9C5F-97C16963925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46572-E695-4951-8C15-6EFF4C4F3E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6492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91BD2-A305-4AD7-ABE8-3B833AA1ECE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93626-D53E-4F70-AEDF-D4D6A04F4D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77341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A28B5-039F-4183-B073-0F26D797A87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DB4432-8AE2-4DF4-BA2B-D339BD5618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3131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678CD-5ED0-4431-9FE3-913F4E93F8C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DC4D6-2F81-4373-BD0E-68AA51F503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494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12F1F-031E-49D9-B2BB-5CF25B29FEC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E5823-F848-4A4B-9722-37398678D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45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3348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E2DD3-6676-448C-B47A-55321AFCD87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676FA-B973-4635-ABF7-0DDD3E0720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57334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AC52-BB02-47F7-990C-12FA03207D5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E4747-5366-477E-BA32-02AD4DE4EF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4667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C04D4-5140-48F2-9F20-998E0F9D02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869F0-B45C-410E-BF64-7F2F58D8BB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399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43857-49C5-4FE2-8B7C-CFD81351A48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5DC4D-627C-46A7-80B9-E7FF1BD7D2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6279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8ACE1-2A2E-4B46-9CA5-0F75C135188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E5D12-8148-4D89-9F76-9268FD3D25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82816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784E6-6ABA-4DA8-8054-9CF7FB12381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15703-0F69-4ECE-AE28-3E0772F9C5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90873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4111A-6769-44E6-88FC-EBEBE748CDA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0511E-1657-432B-8A66-E97E3247D4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93236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8D145-7ADA-4CB4-A953-B6AE3143738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6CD05-BC23-4374-BB23-53C901E22A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64923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0384B-D6EE-4C87-9437-7DC5E54F12B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87103-194E-4ABE-8588-831AEAD483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531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BE3DF-E010-4331-B136-A099C47EF02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70ED9-7D18-4CB6-8864-99563A6FBF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111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2120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B959F-2A59-4CF8-9F3D-78F4593C71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D4C6B-031C-48D0-8279-E3D88AC007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90436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9A5CD-ADB9-4ADA-AEF8-6EA402497D0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26A8C-A97E-4E0C-94EE-A453477B92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72691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094B1-E876-42E8-9981-8D305AC2979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1F348-E436-4510-9872-B914A6D48E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3052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5D20A-D323-4B20-998D-BCF0898219A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A4648-D831-4C96-A416-2F39C20DFC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86489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831BD-8013-4100-B62C-03D196ACA86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41846-91CF-4084-8F7F-0155D1037D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52913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4248" y="6453336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fld id="{66BD5226-F152-4FE8-B88F-D1A4C009D63D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251520" y="234386"/>
            <a:ext cx="8638480" cy="606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52189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51520" y="1485106"/>
            <a:ext cx="4104456" cy="424815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4787205" y="1485106"/>
            <a:ext cx="4104456" cy="424815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183354"/>
            <a:ext cx="4105275" cy="301752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400" b="1" dirty="0" smtClean="0"/>
              <a:t>Title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87205" y="1183354"/>
            <a:ext cx="4105275" cy="301752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400" b="1" dirty="0" smtClean="0"/>
              <a:t>Title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804248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6BD5226-F152-4FE8-B88F-D1A4C009D63D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‹n.›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Placeholder 2"/>
          <p:cNvSpPr>
            <a:spLocks noGrp="1"/>
          </p:cNvSpPr>
          <p:nvPr>
            <p:ph type="title"/>
          </p:nvPr>
        </p:nvSpPr>
        <p:spPr>
          <a:xfrm>
            <a:off x="251520" y="234386"/>
            <a:ext cx="8638480" cy="606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850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02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7763" y="2170113"/>
            <a:ext cx="3692525" cy="395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2688" y="2170113"/>
            <a:ext cx="3694112" cy="395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34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19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77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72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07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81103-D862-4950-870F-CA02B9C8F8A7}" type="datetimeFigureOut">
              <a:rPr lang="en-GB"/>
              <a:pPr>
                <a:defRPr/>
              </a:pPr>
              <a:t>04/11/14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1CC0EA6C-2D4A-42BF-A92D-07F0CAFFEE86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064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76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37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2438" y="1139825"/>
            <a:ext cx="1884362" cy="49863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7763" y="1139825"/>
            <a:ext cx="5502275" cy="4986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90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FFBAC-575D-4CA7-8CCA-BE8A00AEF20D}" type="datetimeFigureOut">
              <a:rPr lang="en-US"/>
              <a:pPr>
                <a:defRPr/>
              </a:pPr>
              <a:t>04/11/14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ADD88-8CF5-4B0B-8508-9FD2EC9755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50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A5527-AA63-4043-804C-B59935CEBB88}" type="datetimeFigureOut">
              <a:rPr lang="en-US"/>
              <a:pPr>
                <a:defRPr/>
              </a:pPr>
              <a:t>04/11/14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4F6F-B52F-4FCC-8A03-E4A5F5E1A7D5}" type="slidenum">
              <a:rPr lang="en-US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798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C836B-2DAE-48B7-9412-1B41F681001F}" type="datetimeFigureOut">
              <a:rPr lang="en-US"/>
              <a:pPr>
                <a:defRPr/>
              </a:pPr>
              <a:t>04/11/14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72328-15F2-4BCB-A386-2C722533DA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50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7763" y="2170113"/>
            <a:ext cx="3692525" cy="395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2688" y="2170113"/>
            <a:ext cx="3694112" cy="395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55017-F595-4A5C-8B28-716F348A1C10}" type="datetimeFigureOut">
              <a:rPr lang="en-US"/>
              <a:pPr>
                <a:defRPr/>
              </a:pPr>
              <a:t>04/11/14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A23D6-03DE-457F-86CC-208155D22FF6}" type="slidenum">
              <a:rPr lang="en-US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031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7CBC8-BA23-4CF9-9C5D-87A192EC4333}" type="datetimeFigureOut">
              <a:rPr lang="en-US"/>
              <a:pPr>
                <a:defRPr/>
              </a:pPr>
              <a:t>04/11/14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70D9D-1E5E-4690-8133-49BC7FC14EE1}" type="slidenum">
              <a:rPr lang="en-US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438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37685-3E50-4363-94F7-3B6749F70807}" type="datetimeFigureOut">
              <a:rPr lang="en-US"/>
              <a:pPr>
                <a:defRPr/>
              </a:pPr>
              <a:t>04/11/14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FB8CB-D08A-43DF-A2AD-6B30FA5527EB}" type="slidenum">
              <a:rPr lang="en-US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499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9516B-16CE-4AE1-B713-B785B1C2B46C}" type="datetimeFigureOut">
              <a:rPr lang="en-US"/>
              <a:pPr>
                <a:defRPr/>
              </a:pPr>
              <a:t>04/11/14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97058-B1EE-414F-96C9-C784272D6BD4}" type="slidenum">
              <a:rPr lang="en-US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744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77924-157A-45A8-8A3B-09DC934724FA}" type="datetimeFigureOut">
              <a:rPr lang="en-GB"/>
              <a:pPr>
                <a:defRPr/>
              </a:pPr>
              <a:t>04/11/14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AE6B234A-246F-44E7-86E9-BC6707DFD7C3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6153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27D66-5D60-4767-895C-B108CD9FB744}" type="datetimeFigureOut">
              <a:rPr lang="en-US"/>
              <a:pPr>
                <a:defRPr/>
              </a:pPr>
              <a:t>04/11/14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AB48E-F118-4FFD-9446-66217A7F8668}" type="slidenum">
              <a:rPr lang="en-US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5431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116F3-BB08-4854-B41E-8E413700FE31}" type="datetimeFigureOut">
              <a:rPr lang="en-US"/>
              <a:pPr>
                <a:defRPr/>
              </a:pPr>
              <a:t>04/11/14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45DA0-137C-4B1F-A8AD-5F8F8CBF4469}" type="slidenum">
              <a:rPr lang="en-US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2975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462A5-5CC0-423D-BF0C-911A9AE4A8D4}" type="datetimeFigureOut">
              <a:rPr lang="en-US"/>
              <a:pPr>
                <a:defRPr/>
              </a:pPr>
              <a:t>04/11/14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382A5-A62A-4FCC-8443-AA7C6F41C5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070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2438" y="1139825"/>
            <a:ext cx="1884362" cy="49863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7763" y="1139825"/>
            <a:ext cx="5502275" cy="4986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44F07-3B64-4C3F-9EC1-79C0FE77F788}" type="datetimeFigureOut">
              <a:rPr lang="en-US"/>
              <a:pPr>
                <a:defRPr/>
              </a:pPr>
              <a:t>04/11/14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E0589-CB30-4057-9A8C-40D965B0B7CC}" type="slidenum">
              <a:rPr lang="en-US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6534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40454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69271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3306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3063" y="1514475"/>
            <a:ext cx="3903662" cy="4476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9125" y="1514475"/>
            <a:ext cx="3903663" cy="4476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02623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1890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3400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452BA-3E29-4BFE-804F-4F21F1EE86BC}" type="datetimeFigureOut">
              <a:rPr lang="en-GB"/>
              <a:pPr>
                <a:defRPr/>
              </a:pPr>
              <a:t>04/11/14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E741BB4B-EB1D-4245-86EC-C624A2BDD716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3370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5092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86082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08516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47531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4763" y="288925"/>
            <a:ext cx="1993900" cy="5702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3063" y="288925"/>
            <a:ext cx="5829300" cy="5702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4375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4D492-EF52-4ABD-9107-1A6AF4518D26}" type="slidenum">
              <a:rPr lang="en-GB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9963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8D048-C542-4474-A47A-A625A9B7E24B}" type="slidenum">
              <a:rPr lang="en-GB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789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4147D-2FDC-4188-AD3F-75E4B1BA4F06}" type="slidenum">
              <a:rPr lang="en-GB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6986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3063" y="1514475"/>
            <a:ext cx="3903662" cy="4476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9125" y="1514475"/>
            <a:ext cx="3903663" cy="4476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EEBC3-8F3A-43AB-A9F5-B1606E7F14B1}" type="slidenum">
              <a:rPr lang="en-GB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6071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387E1-16AB-4F25-AEFD-85EFE3319965}" type="slidenum">
              <a:rPr lang="en-GB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57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092F0-ADBB-49DF-BC5D-609025181CAB}" type="datetimeFigureOut">
              <a:rPr lang="en-GB"/>
              <a:pPr>
                <a:defRPr/>
              </a:pPr>
              <a:t>04/11/14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E1B02B88-D5C3-425D-A62A-021CEAF7304C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22355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F4D1D-444E-44D0-A55E-CCB3065017C9}" type="slidenum">
              <a:rPr lang="en-GB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35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1959B-9F3A-4406-A058-9783404DDFA4}" type="slidenum">
              <a:rPr lang="en-GB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542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4B3F0-31CE-4AC2-81F9-E69099FA969B}" type="slidenum">
              <a:rPr lang="en-GB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518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D7DC7-C355-4AE5-A95B-73D0FB905AE5}" type="slidenum">
              <a:rPr lang="en-GB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8578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0F428-3C7C-44FE-9165-2286498D2C47}" type="slidenum">
              <a:rPr lang="en-GB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8966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4763" y="288925"/>
            <a:ext cx="1993900" cy="5702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3063" y="288925"/>
            <a:ext cx="5829300" cy="5702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25DC5-EF94-42D2-A23B-E5C6E91C6AE0}" type="slidenum">
              <a:rPr lang="en-GB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3123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023731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5496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69135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500" y="1363663"/>
            <a:ext cx="3949700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6600" y="1363663"/>
            <a:ext cx="3951288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6572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4048A-BFE0-4875-8788-BB032C5A6F21}" type="datetimeFigureOut">
              <a:rPr lang="en-GB"/>
              <a:pPr>
                <a:defRPr/>
              </a:pPr>
              <a:t>04/11/14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7B82657-3F5A-4B71-A3E4-15AD818CA530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0015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38376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41118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1273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17132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61419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91367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4938" y="611188"/>
            <a:ext cx="2012950" cy="5387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4500" y="611188"/>
            <a:ext cx="5888038" cy="5387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41257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  <a:p>
            <a:pPr>
              <a:defRPr/>
            </a:pPr>
            <a:r>
              <a:rPr lang="de-DE" altLang="en-US">
                <a:solidFill>
                  <a:srgbClr val="5F5F5F"/>
                </a:solidFill>
              </a:rPr>
              <a:t>© Copyright Allianz </a:t>
            </a:r>
            <a:fld id="{905A988A-16A7-4D6F-8880-005DEA480B5A}" type="datetimeFigureOut">
              <a:rPr lang="de-DE" altLang="en-US">
                <a:solidFill>
                  <a:srgbClr val="5F5F5F"/>
                </a:solidFill>
              </a:rPr>
              <a:pPr>
                <a:defRPr/>
              </a:pPr>
              <a:t>04/11/14</a:t>
            </a:fld>
            <a:endParaRPr lang="de-DE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4515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  <a:p>
            <a:pPr>
              <a:defRPr/>
            </a:pPr>
            <a:r>
              <a:rPr lang="de-DE" altLang="en-US">
                <a:solidFill>
                  <a:srgbClr val="5F5F5F"/>
                </a:solidFill>
              </a:rPr>
              <a:t>© Copyright Allianz </a:t>
            </a:r>
            <a:fld id="{94B27AC9-83EF-493D-AACB-CB9C3E6C200C}" type="datetimeFigureOut">
              <a:rPr lang="de-DE" altLang="en-US">
                <a:solidFill>
                  <a:srgbClr val="5F5F5F"/>
                </a:solidFill>
              </a:rPr>
              <a:pPr>
                <a:defRPr/>
              </a:pPr>
              <a:t>04/11/14</a:t>
            </a:fld>
            <a:endParaRPr lang="de-DE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9862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  <a:p>
            <a:pPr>
              <a:defRPr/>
            </a:pPr>
            <a:r>
              <a:rPr lang="de-DE" altLang="en-US">
                <a:solidFill>
                  <a:srgbClr val="5F5F5F"/>
                </a:solidFill>
              </a:rPr>
              <a:t>© Copyright Allianz </a:t>
            </a:r>
            <a:fld id="{C1EA8F6D-8371-44FE-912B-33163F214147}" type="datetimeFigureOut">
              <a:rPr lang="de-DE" altLang="en-US">
                <a:solidFill>
                  <a:srgbClr val="5F5F5F"/>
                </a:solidFill>
              </a:rPr>
              <a:pPr>
                <a:defRPr/>
              </a:pPr>
              <a:t>04/11/14</a:t>
            </a:fld>
            <a:endParaRPr lang="de-DE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564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39AD4-B8C8-48C8-8874-041A6B0B08DA}" type="datetimeFigureOut">
              <a:rPr lang="en-GB"/>
              <a:pPr>
                <a:defRPr/>
              </a:pPr>
              <a:t>04/11/14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B15ED51D-031C-48B4-AEE6-39CCF2816A42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04880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500" y="1363663"/>
            <a:ext cx="3949700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6600" y="1363663"/>
            <a:ext cx="3951288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  <a:p>
            <a:pPr>
              <a:defRPr/>
            </a:pPr>
            <a:r>
              <a:rPr lang="de-DE" altLang="en-US">
                <a:solidFill>
                  <a:srgbClr val="5F5F5F"/>
                </a:solidFill>
              </a:rPr>
              <a:t>© Copyright Allianz </a:t>
            </a:r>
            <a:fld id="{AFCEB2FE-05E4-4F60-B896-4F3688648523}" type="datetimeFigureOut">
              <a:rPr lang="de-DE" altLang="en-US">
                <a:solidFill>
                  <a:srgbClr val="5F5F5F"/>
                </a:solidFill>
              </a:rPr>
              <a:pPr>
                <a:defRPr/>
              </a:pPr>
              <a:t>04/11/14</a:t>
            </a:fld>
            <a:endParaRPr lang="de-DE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3618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  <a:p>
            <a:pPr>
              <a:defRPr/>
            </a:pPr>
            <a:r>
              <a:rPr lang="de-DE" altLang="en-US">
                <a:solidFill>
                  <a:srgbClr val="5F5F5F"/>
                </a:solidFill>
              </a:rPr>
              <a:t>© Copyright Allianz </a:t>
            </a:r>
            <a:fld id="{844CDF0B-00D4-4EF9-941E-813AC2245A2A}" type="datetimeFigureOut">
              <a:rPr lang="de-DE" altLang="en-US">
                <a:solidFill>
                  <a:srgbClr val="5F5F5F"/>
                </a:solidFill>
              </a:rPr>
              <a:pPr>
                <a:defRPr/>
              </a:pPr>
              <a:t>04/11/14</a:t>
            </a:fld>
            <a:endParaRPr lang="de-DE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7216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  <a:p>
            <a:pPr>
              <a:defRPr/>
            </a:pPr>
            <a:r>
              <a:rPr lang="de-DE" altLang="en-US">
                <a:solidFill>
                  <a:srgbClr val="5F5F5F"/>
                </a:solidFill>
              </a:rPr>
              <a:t>© Copyright Allianz </a:t>
            </a:r>
            <a:fld id="{3F6684EB-28DD-4F97-A1B8-88094DF5870E}" type="datetimeFigureOut">
              <a:rPr lang="de-DE" altLang="en-US">
                <a:solidFill>
                  <a:srgbClr val="5F5F5F"/>
                </a:solidFill>
              </a:rPr>
              <a:pPr>
                <a:defRPr/>
              </a:pPr>
              <a:t>04/11/14</a:t>
            </a:fld>
            <a:endParaRPr lang="de-DE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5385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  <a:p>
            <a:pPr>
              <a:defRPr/>
            </a:pPr>
            <a:r>
              <a:rPr lang="de-DE" altLang="en-US">
                <a:solidFill>
                  <a:srgbClr val="5F5F5F"/>
                </a:solidFill>
              </a:rPr>
              <a:t>© Copyright Allianz </a:t>
            </a:r>
            <a:fld id="{BF0D1CEA-F390-4590-B59A-D39B526709FB}" type="datetimeFigureOut">
              <a:rPr lang="de-DE" altLang="en-US">
                <a:solidFill>
                  <a:srgbClr val="5F5F5F"/>
                </a:solidFill>
              </a:rPr>
              <a:pPr>
                <a:defRPr/>
              </a:pPr>
              <a:t>04/11/14</a:t>
            </a:fld>
            <a:endParaRPr lang="de-DE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2364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  <a:p>
            <a:pPr>
              <a:defRPr/>
            </a:pPr>
            <a:r>
              <a:rPr lang="de-DE" altLang="en-US">
                <a:solidFill>
                  <a:srgbClr val="5F5F5F"/>
                </a:solidFill>
              </a:rPr>
              <a:t>© Copyright Allianz </a:t>
            </a:r>
            <a:fld id="{AE7B505D-04E2-4662-BE1B-08919B76B875}" type="datetimeFigureOut">
              <a:rPr lang="de-DE" altLang="en-US">
                <a:solidFill>
                  <a:srgbClr val="5F5F5F"/>
                </a:solidFill>
              </a:rPr>
              <a:pPr>
                <a:defRPr/>
              </a:pPr>
              <a:t>04/11/14</a:t>
            </a:fld>
            <a:endParaRPr lang="de-DE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1644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  <a:p>
            <a:pPr>
              <a:defRPr/>
            </a:pPr>
            <a:r>
              <a:rPr lang="de-DE" altLang="en-US">
                <a:solidFill>
                  <a:srgbClr val="5F5F5F"/>
                </a:solidFill>
              </a:rPr>
              <a:t>© Copyright Allianz </a:t>
            </a:r>
            <a:fld id="{D3536B99-D664-4084-B79F-7507733E8CB0}" type="datetimeFigureOut">
              <a:rPr lang="de-DE" altLang="en-US">
                <a:solidFill>
                  <a:srgbClr val="5F5F5F"/>
                </a:solidFill>
              </a:rPr>
              <a:pPr>
                <a:defRPr/>
              </a:pPr>
              <a:t>04/11/14</a:t>
            </a:fld>
            <a:endParaRPr lang="de-DE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424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  <a:p>
            <a:pPr>
              <a:defRPr/>
            </a:pPr>
            <a:r>
              <a:rPr lang="de-DE" altLang="en-US">
                <a:solidFill>
                  <a:srgbClr val="5F5F5F"/>
                </a:solidFill>
              </a:rPr>
              <a:t>© Copyright Allianz </a:t>
            </a:r>
            <a:fld id="{D4446C07-2266-4A15-86BD-E368820ED65E}" type="datetimeFigureOut">
              <a:rPr lang="de-DE" altLang="en-US">
                <a:solidFill>
                  <a:srgbClr val="5F5F5F"/>
                </a:solidFill>
              </a:rPr>
              <a:pPr>
                <a:defRPr/>
              </a:pPr>
              <a:t>04/11/14</a:t>
            </a:fld>
            <a:endParaRPr lang="de-DE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5139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4938" y="611188"/>
            <a:ext cx="2012950" cy="5387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4500" y="611188"/>
            <a:ext cx="5888038" cy="5387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  <a:p>
            <a:pPr>
              <a:defRPr/>
            </a:pPr>
            <a:r>
              <a:rPr lang="de-DE" altLang="en-US">
                <a:solidFill>
                  <a:srgbClr val="5F5F5F"/>
                </a:solidFill>
              </a:rPr>
              <a:t>© Copyright Allianz </a:t>
            </a:r>
            <a:fld id="{73058238-CF8E-4438-823C-48FD2B96872C}" type="datetimeFigureOut">
              <a:rPr lang="de-DE" altLang="en-US">
                <a:solidFill>
                  <a:srgbClr val="5F5F5F"/>
                </a:solidFill>
              </a:rPr>
              <a:pPr>
                <a:defRPr/>
              </a:pPr>
              <a:t>04/11/14</a:t>
            </a:fld>
            <a:endParaRPr lang="de-DE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8023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35508-18E6-4BD7-95A2-91EA1730DD28}" type="datetimeFigureOut">
              <a:rPr lang="en-GB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354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322C-044A-4272-8AAA-4765616587BE}" type="datetimeFigureOut">
              <a:rPr lang="en-GB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461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90B9-0C82-43BB-8060-BC594C6293EC}" type="datetimeFigureOut">
              <a:rPr lang="en-GB"/>
              <a:pPr>
                <a:defRPr/>
              </a:pPr>
              <a:t>04/11/14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F5419E14-19A5-4FF4-8FE3-26622DD0B922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1024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FCA89-7410-4C26-9174-5B1884B51DA2}" type="datetimeFigureOut">
              <a:rPr lang="en-GB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1184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4338" y="1528763"/>
            <a:ext cx="3336925" cy="4387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73663" y="1528763"/>
            <a:ext cx="3336925" cy="4387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13280-2746-4A60-B2B4-945EDE6FEA6D}" type="datetimeFigureOut">
              <a:rPr lang="en-GB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9064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94CE5-20C1-41D7-9EE2-77A5EFD8FED0}" type="datetimeFigureOut">
              <a:rPr lang="en-GB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3998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77D17-7137-47BE-8067-36B1AFD1A066}" type="datetimeFigureOut">
              <a:rPr lang="en-GB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8993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E6865-8C69-42DC-B72B-59DED4EE21AD}" type="datetimeFigureOut">
              <a:rPr lang="en-GB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660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8A8EE-D22C-44B4-B150-C573651B1BDC}" type="datetimeFigureOut">
              <a:rPr lang="en-GB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967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B59EF-FBCF-4D6E-ADE8-F211495114C5}" type="datetimeFigureOut">
              <a:rPr lang="en-GB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181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1C2BD-50AC-40F3-A7D7-3FE9BF44EA27}" type="datetimeFigureOut">
              <a:rPr lang="en-GB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3436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5738" y="679450"/>
            <a:ext cx="1974850" cy="5237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3" y="679450"/>
            <a:ext cx="5775325" cy="5237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FA29F-A44C-4AEB-888B-64B583478698}" type="datetimeFigureOut">
              <a:rPr lang="en-GB">
                <a:solidFill>
                  <a:srgbClr val="000000"/>
                </a:solidFill>
              </a:rPr>
              <a:pPr>
                <a:defRPr/>
              </a:pPr>
              <a:t>04/11/14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1657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AHL: NYSE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19392-93B1-4048-AAE2-384239A885E9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106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7B548-EACA-4F20-A37E-6B19EDFAD282}" type="datetimeFigureOut">
              <a:rPr lang="en-GB"/>
              <a:pPr>
                <a:defRPr/>
              </a:pPr>
              <a:t>04/11/14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2C7B38B4-B858-4AE4-BBAF-E874B3A1E5A7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46858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AHL: NYSE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32EFE-D8A5-47E3-83DA-01D84FC69E07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5704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AHL: NYSE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D0CF0-EFA7-4469-8771-F5F2D3D20C17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9812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3" y="1528763"/>
            <a:ext cx="3875087" cy="4633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1528763"/>
            <a:ext cx="3875088" cy="4633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AHL: NYSE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5F7B8-EE5F-4CB8-90E1-C568D1A9F95A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7496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AHL: NYSE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AD9B7-A296-46E0-AAAC-564820A0B58E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2243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AHL: NYSE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D4ABB-7C56-4587-9BA3-3A86E25C5796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066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AHL: NYSE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B2844-A231-45DC-B89A-0C5E6574A8C1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0854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AHL: NYSE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1229E-2925-49BF-9C56-80EFBB24D285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5940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AHL: NYSE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F481D-49B3-4BCA-BC27-A3C03FB5AE0A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24091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AHL: NYSE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633BA-38A4-4EDE-94D2-26E8B97FA7C6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2126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5738" y="679450"/>
            <a:ext cx="1974850" cy="54832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3" y="679450"/>
            <a:ext cx="5775325" cy="54832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AHL: NYSE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84EF7-3CC9-4964-AD39-BB91493A53D4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9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12.jpe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3.xml"/><Relationship Id="rId14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6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4.jpeg"/><Relationship Id="rId14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6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7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8.pn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9.jpe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10.jpe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11.pn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9C26A9C-705A-4A6C-9BC9-4820CA379C4A}" type="datetimeFigureOut">
              <a:rPr lang="en-GB">
                <a:cs typeface="+mn-cs"/>
              </a:rPr>
              <a:pPr>
                <a:defRPr/>
              </a:pPr>
              <a:t>04/11/14</a:t>
            </a:fld>
            <a:endParaRPr lang="en-GB"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6F2466-24BF-41BE-9AAD-07C56D46679B}" type="slidenum">
              <a:rPr lang="en-US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‹n.›</a:t>
            </a:fld>
            <a:endParaRPr lang="en-US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3888" y="6237288"/>
            <a:ext cx="1094422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443663" y="6308725"/>
            <a:ext cx="2305050" cy="549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smtClean="0">
                <a:solidFill>
                  <a:srgbClr val="1F497D"/>
                </a:solidFill>
                <a:latin typeface="Calibri"/>
                <a:cs typeface="+mn-cs"/>
              </a:rPr>
              <a:t>www.braemarsa.com</a:t>
            </a:r>
            <a:endParaRPr lang="en-GB" sz="1400" b="1">
              <a:solidFill>
                <a:srgbClr val="1F497D"/>
              </a:solidFill>
              <a:latin typeface="Calibri"/>
              <a:cs typeface="+mn-cs"/>
            </a:endParaRPr>
          </a:p>
        </p:txBody>
      </p:sp>
      <p:pic>
        <p:nvPicPr>
          <p:cNvPr id="1033" name="Picture 8" descr="braemar-tsa.gif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6643688" y="260350"/>
            <a:ext cx="209073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970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5" descr="ins-crop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6488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1619" name="Straight Connector 7"/>
          <p:cNvCxnSpPr>
            <a:cxnSpLocks noChangeShapeType="1"/>
          </p:cNvCxnSpPr>
          <p:nvPr/>
        </p:nvCxnSpPr>
        <p:spPr bwMode="auto">
          <a:xfrm>
            <a:off x="6407150" y="5837238"/>
            <a:ext cx="0" cy="315912"/>
          </a:xfrm>
          <a:prstGeom prst="line">
            <a:avLst/>
          </a:prstGeom>
          <a:noFill/>
          <a:ln w="50800">
            <a:solidFill>
              <a:srgbClr val="E87722"/>
            </a:solidFill>
            <a:round/>
            <a:headEnd/>
            <a:tailEnd/>
          </a:ln>
        </p:spPr>
      </p:cxnSp>
      <p:sp>
        <p:nvSpPr>
          <p:cNvPr id="111620" name="Title Placeholder 1"/>
          <p:cNvSpPr>
            <a:spLocks noGrp="1"/>
          </p:cNvSpPr>
          <p:nvPr>
            <p:ph type="title"/>
          </p:nvPr>
        </p:nvSpPr>
        <p:spPr bwMode="auto">
          <a:xfrm>
            <a:off x="608013" y="679450"/>
            <a:ext cx="7902575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1162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8013" y="1528763"/>
            <a:ext cx="7902575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3874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xmlns:p14="http://schemas.microsoft.com/office/powerpoint/2010/main">
    <p:fade/>
  </p:transition>
  <p:hf hdr="0"/>
  <p:txStyles>
    <p:titleStyle>
      <a:lvl1pPr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Narrow" pitchFamily="34" charset="0"/>
          <a:ea typeface="ＭＳ Ｐゴシック"/>
          <a:cs typeface="ＭＳ Ｐゴシック"/>
        </a:defRPr>
      </a:lvl2pPr>
      <a:lvl3pPr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Narrow" pitchFamily="34" charset="0"/>
          <a:ea typeface="ＭＳ Ｐゴシック"/>
          <a:cs typeface="ＭＳ Ｐゴシック"/>
        </a:defRPr>
      </a:lvl3pPr>
      <a:lvl4pPr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Narrow" pitchFamily="34" charset="0"/>
          <a:ea typeface="ＭＳ Ｐゴシック"/>
          <a:cs typeface="ＭＳ Ｐゴシック"/>
        </a:defRPr>
      </a:lvl4pPr>
      <a:lvl5pPr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Narrow" pitchFamily="34" charset="0"/>
          <a:ea typeface="ＭＳ Ｐゴシック"/>
          <a:cs typeface="ＭＳ Ｐゴシック"/>
        </a:defRPr>
      </a:lvl5pPr>
      <a:lvl6pPr marL="457200"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Narrow" pitchFamily="34" charset="0"/>
          <a:ea typeface="ＭＳ Ｐゴシック"/>
          <a:cs typeface="ＭＳ Ｐゴシック"/>
        </a:defRPr>
      </a:lvl6pPr>
      <a:lvl7pPr marL="914400"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Narrow" pitchFamily="34" charset="0"/>
          <a:ea typeface="ＭＳ Ｐゴシック"/>
          <a:cs typeface="ＭＳ Ｐゴシック"/>
        </a:defRPr>
      </a:lvl7pPr>
      <a:lvl8pPr marL="1371600"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Narrow" pitchFamily="34" charset="0"/>
          <a:ea typeface="ＭＳ Ｐゴシック"/>
          <a:cs typeface="ＭＳ Ｐゴシック"/>
        </a:defRPr>
      </a:lvl8pPr>
      <a:lvl9pPr marL="1828800"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Narrow" pitchFamily="34" charset="0"/>
          <a:ea typeface="ＭＳ Ｐゴシック"/>
          <a:cs typeface="ＭＳ Ｐゴシック"/>
        </a:defRPr>
      </a:lvl9pPr>
    </p:titleStyle>
    <p:bodyStyle>
      <a:lvl1pPr algn="l" defTabSz="457200" rtl="0" eaLnBrk="0" fontAlgn="base" hangingPunct="0">
        <a:spcBef>
          <a:spcPct val="0"/>
        </a:spcBef>
        <a:spcAft>
          <a:spcPts val="800"/>
        </a:spcAft>
        <a:buClr>
          <a:schemeClr val="accent1"/>
        </a:buClr>
        <a:buFont typeface="Arial" charset="0"/>
        <a:defRPr sz="2000" i="1">
          <a:solidFill>
            <a:schemeClr val="tx1"/>
          </a:solidFill>
          <a:latin typeface="+mn-lt"/>
          <a:ea typeface="+mn-ea"/>
          <a:cs typeface="+mn-cs"/>
        </a:defRPr>
      </a:lvl1pPr>
      <a:lvl2pPr marL="539750" indent="-360363" algn="l" defTabSz="457200" rtl="0" eaLnBrk="0" fontAlgn="base" hangingPunct="0">
        <a:spcBef>
          <a:spcPct val="0"/>
        </a:spcBef>
        <a:spcAft>
          <a:spcPts val="800"/>
        </a:spcAft>
        <a:buClr>
          <a:srgbClr val="94A7AA"/>
        </a:buClr>
        <a:buSzPct val="100000"/>
        <a:buFont typeface="Arial Unicode MS" pitchFamily="34" charset="-128"/>
        <a:defRPr sz="2000" i="1">
          <a:solidFill>
            <a:schemeClr val="tx1"/>
          </a:solidFill>
          <a:latin typeface="+mn-lt"/>
          <a:ea typeface="+mn-ea"/>
          <a:cs typeface="+mn-cs"/>
        </a:defRPr>
      </a:lvl2pPr>
      <a:lvl3pPr marL="887413" indent="-168275" algn="l" defTabSz="457200" rtl="0" eaLnBrk="0" fontAlgn="base" hangingPunct="0">
        <a:spcBef>
          <a:spcPct val="0"/>
        </a:spcBef>
        <a:spcAft>
          <a:spcPts val="800"/>
        </a:spcAft>
        <a:buClr>
          <a:srgbClr val="94A7AA"/>
        </a:buClr>
        <a:buSzPct val="100000"/>
        <a:buFont typeface="Arial Unicode MS" pitchFamily="34" charset="-128"/>
        <a:defRPr sz="2000" i="1">
          <a:solidFill>
            <a:schemeClr val="tx1"/>
          </a:solidFill>
          <a:latin typeface="+mn-lt"/>
          <a:ea typeface="+mn-ea"/>
          <a:cs typeface="+mn-cs"/>
        </a:defRPr>
      </a:lvl3pPr>
      <a:lvl4pPr marL="1247775" indent="-180975" algn="l" defTabSz="457200" rtl="0" eaLnBrk="0" fontAlgn="base" hangingPunct="0">
        <a:spcBef>
          <a:spcPct val="0"/>
        </a:spcBef>
        <a:spcAft>
          <a:spcPts val="800"/>
        </a:spcAft>
        <a:buClr>
          <a:srgbClr val="94A7AA"/>
        </a:buClr>
        <a:buSzPct val="100000"/>
        <a:buFont typeface="Arial Unicode MS" pitchFamily="34" charset="-128"/>
        <a:defRPr sz="2000" i="1">
          <a:solidFill>
            <a:schemeClr val="tx1"/>
          </a:solidFill>
          <a:latin typeface="+mn-lt"/>
          <a:ea typeface="+mn-ea"/>
          <a:cs typeface="+mn-cs"/>
        </a:defRPr>
      </a:lvl4pPr>
      <a:lvl5pPr marL="1608138" indent="-180975" algn="l" defTabSz="457200" rtl="0" eaLnBrk="0" fontAlgn="base" hangingPunct="0">
        <a:spcBef>
          <a:spcPct val="0"/>
        </a:spcBef>
        <a:spcAft>
          <a:spcPts val="800"/>
        </a:spcAft>
        <a:buClr>
          <a:srgbClr val="94A7AA"/>
        </a:buClr>
        <a:buSzPct val="100000"/>
        <a:buFont typeface="Arial Unicode MS" pitchFamily="34" charset="-128"/>
        <a:defRPr sz="2000" i="1">
          <a:solidFill>
            <a:schemeClr val="tx1"/>
          </a:solidFill>
          <a:latin typeface="+mn-lt"/>
          <a:ea typeface="+mn-ea"/>
          <a:cs typeface="+mn-cs"/>
        </a:defRPr>
      </a:lvl5pPr>
      <a:lvl6pPr marL="2065338" indent="-180975" algn="l" defTabSz="457200" rtl="0" eaLnBrk="0" fontAlgn="base" hangingPunct="0">
        <a:spcBef>
          <a:spcPct val="0"/>
        </a:spcBef>
        <a:spcAft>
          <a:spcPts val="800"/>
        </a:spcAft>
        <a:buClr>
          <a:srgbClr val="94A7AA"/>
        </a:buClr>
        <a:buSzPct val="100000"/>
        <a:buFont typeface="Arial Unicode MS" pitchFamily="34" charset="-128"/>
        <a:defRPr sz="2000" i="1">
          <a:solidFill>
            <a:schemeClr val="tx1"/>
          </a:solidFill>
          <a:latin typeface="+mn-lt"/>
          <a:ea typeface="+mn-ea"/>
          <a:cs typeface="+mn-cs"/>
        </a:defRPr>
      </a:lvl6pPr>
      <a:lvl7pPr marL="2522538" indent="-180975" algn="l" defTabSz="457200" rtl="0" eaLnBrk="0" fontAlgn="base" hangingPunct="0">
        <a:spcBef>
          <a:spcPct val="0"/>
        </a:spcBef>
        <a:spcAft>
          <a:spcPts val="800"/>
        </a:spcAft>
        <a:buClr>
          <a:srgbClr val="94A7AA"/>
        </a:buClr>
        <a:buSzPct val="100000"/>
        <a:buFont typeface="Arial Unicode MS" pitchFamily="34" charset="-128"/>
        <a:defRPr sz="2000" i="1">
          <a:solidFill>
            <a:schemeClr val="tx1"/>
          </a:solidFill>
          <a:latin typeface="+mn-lt"/>
          <a:ea typeface="+mn-ea"/>
          <a:cs typeface="+mn-cs"/>
        </a:defRPr>
      </a:lvl7pPr>
      <a:lvl8pPr marL="2979738" indent="-180975" algn="l" defTabSz="457200" rtl="0" eaLnBrk="0" fontAlgn="base" hangingPunct="0">
        <a:spcBef>
          <a:spcPct val="0"/>
        </a:spcBef>
        <a:spcAft>
          <a:spcPts val="800"/>
        </a:spcAft>
        <a:buClr>
          <a:srgbClr val="94A7AA"/>
        </a:buClr>
        <a:buSzPct val="100000"/>
        <a:buFont typeface="Arial Unicode MS" pitchFamily="34" charset="-128"/>
        <a:defRPr sz="2000" i="1">
          <a:solidFill>
            <a:schemeClr val="tx1"/>
          </a:solidFill>
          <a:latin typeface="+mn-lt"/>
          <a:ea typeface="+mn-ea"/>
          <a:cs typeface="+mn-cs"/>
        </a:defRPr>
      </a:lvl8pPr>
      <a:lvl9pPr marL="3436938" indent="-180975" algn="l" defTabSz="457200" rtl="0" eaLnBrk="0" fontAlgn="base" hangingPunct="0">
        <a:spcBef>
          <a:spcPct val="0"/>
        </a:spcBef>
        <a:spcAft>
          <a:spcPts val="800"/>
        </a:spcAft>
        <a:buClr>
          <a:srgbClr val="94A7AA"/>
        </a:buClr>
        <a:buSzPct val="100000"/>
        <a:buFont typeface="Arial Unicode MS" pitchFamily="34" charset="-128"/>
        <a:defRPr sz="2000" i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1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1AFEB90B-5683-4B88-8834-B0AC14DECAC5}" type="datetimeFigureOut">
              <a:rPr lang="en-US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04/11/14</a:t>
            </a:fld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71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71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818905E-A1C5-4444-851A-4B3D183621B9}" type="slidenum">
              <a:rPr lang="en-US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4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0ABC1745-7832-4DB7-92C1-D75AC07628EB}" type="datetimeFigureOut">
              <a:rPr lang="en-US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04/11/14</a:t>
            </a:fld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DB190EA-829E-410E-92A3-D59AF70E0BB7}" type="slidenum">
              <a:rPr lang="en-US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31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47864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6BD5226-F152-4FE8-B88F-D1A4C009D63D}" type="slidenum">
              <a:rPr lang="en-I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‹n.›</a:t>
            </a:fld>
            <a:endParaRPr lang="en-I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pic>
        <p:nvPicPr>
          <p:cNvPr id="8" name="Picture 7" descr="DSCF5196 2.jpg"/>
          <p:cNvPicPr>
            <a:picLocks noChangeAspect="1"/>
          </p:cNvPicPr>
          <p:nvPr/>
        </p:nvPicPr>
        <p:blipFill>
          <a:blip r:embed="rId4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" y="6098232"/>
            <a:ext cx="9143999" cy="7597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Picture 9" descr="Ardmore PORTRAIT 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19" y="6186559"/>
            <a:ext cx="847971" cy="6067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20" y="234386"/>
            <a:ext cx="8638480" cy="606798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251520" y="234386"/>
            <a:ext cx="8638480" cy="606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6830888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6BD5226-F152-4FE8-B88F-D1A4C009D63D}" type="slidenum">
              <a:rPr lang="en-IE" smtClean="0">
                <a:solidFill>
                  <a:srgbClr val="1F497D">
                    <a:lumMod val="7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‹n.›</a:t>
            </a:fld>
            <a:endParaRPr lang="en-IE" dirty="0">
              <a:solidFill>
                <a:srgbClr val="1F497D">
                  <a:lumMod val="75000"/>
                </a:srgb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115616" y="6186559"/>
            <a:ext cx="0" cy="60679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-1" y="6098232"/>
            <a:ext cx="9144001" cy="4571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4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</p:sldLayoutIdLst>
  <p:txStyles>
    <p:titleStyle>
      <a:lvl1pPr algn="l" defTabSz="914400" rtl="0" eaLnBrk="1" latinLnBrk="0" hangingPunct="1">
        <a:spcBef>
          <a:spcPct val="0"/>
        </a:spcBef>
        <a:buNone/>
        <a:defRPr sz="2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 descr="Word-Header-Generic2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2628900"/>
            <a:ext cx="9144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9" descr="01_CNAlogoTagCMYK.jp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772400" y="557213"/>
            <a:ext cx="1049338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itle Placeholder 1"/>
          <p:cNvSpPr>
            <a:spLocks noGrp="1"/>
          </p:cNvSpPr>
          <p:nvPr>
            <p:ph type="title"/>
          </p:nvPr>
        </p:nvSpPr>
        <p:spPr bwMode="auto">
          <a:xfrm>
            <a:off x="1147763" y="1139825"/>
            <a:ext cx="7539037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7763" y="2170113"/>
            <a:ext cx="7539037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4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>
    <p:fade/>
  </p:transition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CC3333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CC3333"/>
          </a:solidFill>
          <a:latin typeface="Arial" charset="0"/>
          <a:ea typeface="ＭＳ Ｐゴシック"/>
          <a:cs typeface="ＭＳ Ｐゴシック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CC3333"/>
          </a:solidFill>
          <a:latin typeface="Arial" charset="0"/>
          <a:ea typeface="ＭＳ Ｐゴシック"/>
          <a:cs typeface="ＭＳ Ｐゴシック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CC3333"/>
          </a:solidFill>
          <a:latin typeface="Arial" charset="0"/>
          <a:ea typeface="ＭＳ Ｐゴシック"/>
          <a:cs typeface="ＭＳ Ｐゴシック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CC3333"/>
          </a:solidFill>
          <a:latin typeface="Arial" charset="0"/>
          <a:ea typeface="ＭＳ Ｐゴシック"/>
          <a:cs typeface="ＭＳ Ｐゴシック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CC3333"/>
          </a:solidFill>
          <a:latin typeface="Arial" charset="0"/>
          <a:ea typeface="ＭＳ Ｐゴシック"/>
          <a:cs typeface="ＭＳ Ｐゴシック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CC3333"/>
          </a:solidFill>
          <a:latin typeface="Arial" charset="0"/>
          <a:ea typeface="ＭＳ Ｐゴシック"/>
          <a:cs typeface="ＭＳ Ｐゴシック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CC3333"/>
          </a:solidFill>
          <a:latin typeface="Arial" charset="0"/>
          <a:ea typeface="ＭＳ Ｐゴシック"/>
          <a:cs typeface="ＭＳ Ｐゴシック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CC3333"/>
          </a:solidFill>
          <a:latin typeface="Arial" charset="0"/>
          <a:ea typeface="ＭＳ Ｐゴシック"/>
          <a:cs typeface="ＭＳ Ｐゴシック"/>
        </a:defRPr>
      </a:lvl9pPr>
    </p:titleStyle>
    <p:bodyStyle>
      <a:lvl1pPr marL="231775" indent="-231775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rgbClr val="4D4D4D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400">
          <a:solidFill>
            <a:srgbClr val="4D4D4D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•"/>
        <a:defRPr sz="1400">
          <a:solidFill>
            <a:srgbClr val="4D4D4D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rgbClr val="4D4D4D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rgbClr val="4D4D4D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rgbClr val="4D4D4D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rgbClr val="4D4D4D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rgbClr val="4D4D4D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rgbClr val="4D4D4D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Word-Header-Generic3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374650" y="238125"/>
            <a:ext cx="86550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itle Placeholder 1"/>
          <p:cNvSpPr>
            <a:spLocks noGrp="1"/>
          </p:cNvSpPr>
          <p:nvPr>
            <p:ph type="title"/>
          </p:nvPr>
        </p:nvSpPr>
        <p:spPr bwMode="auto">
          <a:xfrm>
            <a:off x="1147763" y="1139825"/>
            <a:ext cx="7539037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7763" y="2170113"/>
            <a:ext cx="7539037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A4A4B62-DF70-4464-8D6B-5683C8230E88}" type="datetimeFigureOut">
              <a:rPr lang="en-US"/>
              <a:pPr>
                <a:defRPr/>
              </a:pPr>
              <a:t>04/11/14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7075" y="265113"/>
            <a:ext cx="679450" cy="1825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bg1"/>
                </a:solidFill>
                <a:cs typeface="Arial" charset="0"/>
              </a:defRPr>
            </a:lvl1pPr>
          </a:lstStyle>
          <a:p>
            <a:pPr>
              <a:defRPr/>
            </a:pPr>
            <a:fld id="{F498688D-E871-4656-B767-D25E9D187920}" type="slidenum">
              <a:rPr lang="en-US">
                <a:solidFill>
                  <a:srgbClr val="FFFFFF"/>
                </a:solidFill>
                <a:latin typeface="Arial" charset="0"/>
              </a:rPr>
              <a:pPr>
                <a:defRPr/>
              </a:pPr>
              <a:t>‹n.›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5608" name="Picture 2" descr="CNAlogoRed1797.jp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223838" y="265113"/>
            <a:ext cx="700087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9122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xmlns:p14="http://schemas.microsoft.com/office/powerpoint/2010/main">
    <p:fade/>
  </p:transition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CC3333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CC3333"/>
          </a:solidFill>
          <a:latin typeface="Arial" charset="0"/>
          <a:ea typeface="ＭＳ Ｐゴシック"/>
          <a:cs typeface="ＭＳ Ｐゴシック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CC3333"/>
          </a:solidFill>
          <a:latin typeface="Arial" charset="0"/>
          <a:ea typeface="ＭＳ Ｐゴシック"/>
          <a:cs typeface="ＭＳ Ｐゴシック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CC3333"/>
          </a:solidFill>
          <a:latin typeface="Arial" charset="0"/>
          <a:ea typeface="ＭＳ Ｐゴシック"/>
          <a:cs typeface="ＭＳ Ｐゴシック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CC3333"/>
          </a:solidFill>
          <a:latin typeface="Arial" charset="0"/>
          <a:ea typeface="ＭＳ Ｐゴシック"/>
          <a:cs typeface="ＭＳ Ｐゴシック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CC3333"/>
          </a:solidFill>
          <a:latin typeface="Arial" charset="0"/>
          <a:ea typeface="ＭＳ Ｐゴシック"/>
          <a:cs typeface="ＭＳ Ｐゴシック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CC3333"/>
          </a:solidFill>
          <a:latin typeface="Arial" charset="0"/>
          <a:ea typeface="ＭＳ Ｐゴシック"/>
          <a:cs typeface="ＭＳ Ｐゴシック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CC3333"/>
          </a:solidFill>
          <a:latin typeface="Arial" charset="0"/>
          <a:ea typeface="ＭＳ Ｐゴシック"/>
          <a:cs typeface="ＭＳ Ｐゴシック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CC3333"/>
          </a:solidFill>
          <a:latin typeface="Arial" charset="0"/>
          <a:ea typeface="ＭＳ Ｐゴシック"/>
          <a:cs typeface="ＭＳ Ｐゴシック"/>
        </a:defRPr>
      </a:lvl9pPr>
    </p:titleStyle>
    <p:bodyStyle>
      <a:lvl1pPr marL="231775" indent="-231775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rgbClr val="4D4D4D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400">
          <a:solidFill>
            <a:srgbClr val="4D4D4D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•"/>
        <a:defRPr sz="1400">
          <a:solidFill>
            <a:srgbClr val="4D4D4D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rgbClr val="4D4D4D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rgbClr val="4D4D4D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rgbClr val="4D4D4D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rgbClr val="4D4D4D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rgbClr val="4D4D4D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rgbClr val="4D4D4D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288925"/>
            <a:ext cx="79581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3063" y="1514475"/>
            <a:ext cx="7959725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1403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19194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19194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19194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19194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19194D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19194D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19194D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19194D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19194D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0143C"/>
        </a:buClr>
        <a:buChar char="•"/>
        <a:defRPr sz="2600">
          <a:solidFill>
            <a:srgbClr val="19194D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0143C"/>
        </a:buClr>
        <a:buChar char="–"/>
        <a:defRPr sz="2400">
          <a:solidFill>
            <a:srgbClr val="19194D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0143C"/>
        </a:buClr>
        <a:buChar char="•"/>
        <a:defRPr sz="2000">
          <a:solidFill>
            <a:srgbClr val="19194D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143C"/>
        </a:buClr>
        <a:buChar char="–"/>
        <a:defRPr>
          <a:solidFill>
            <a:srgbClr val="19194D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0143C"/>
        </a:buClr>
        <a:buChar char="»"/>
        <a:defRPr sz="1600">
          <a:solidFill>
            <a:srgbClr val="19194D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C0143C"/>
        </a:buClr>
        <a:buChar char="»"/>
        <a:defRPr sz="1600">
          <a:solidFill>
            <a:srgbClr val="19194D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C0143C"/>
        </a:buClr>
        <a:buChar char="»"/>
        <a:defRPr sz="1600">
          <a:solidFill>
            <a:srgbClr val="19194D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C0143C"/>
        </a:buClr>
        <a:buChar char="»"/>
        <a:defRPr sz="1600">
          <a:solidFill>
            <a:srgbClr val="19194D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C0143C"/>
        </a:buClr>
        <a:buChar char="»"/>
        <a:defRPr sz="1600">
          <a:solidFill>
            <a:srgbClr val="1919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288925"/>
            <a:ext cx="79581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3063" y="1514475"/>
            <a:ext cx="7959725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53250" y="6534150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latin typeface="+mn-lt"/>
              </a:defRPr>
            </a:lvl1pPr>
          </a:lstStyle>
          <a:p>
            <a:pPr>
              <a:defRPr/>
            </a:pPr>
            <a:fld id="{A6CC1531-3CC1-4204-96B0-2BD559C22818}" type="slidenum">
              <a:rPr lang="en-GB">
                <a:solidFill>
                  <a:srgbClr val="000000"/>
                </a:solidFill>
                <a:cs typeface="+mn-cs"/>
              </a:rPr>
              <a:pPr>
                <a:defRPr/>
              </a:pPr>
              <a:t>‹n.›</a:t>
            </a:fld>
            <a:endParaRPr lang="en-GB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44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19194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19194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19194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19194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19194D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19194D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19194D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19194D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19194D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0143C"/>
        </a:buClr>
        <a:buChar char="•"/>
        <a:defRPr sz="2600">
          <a:solidFill>
            <a:srgbClr val="19194D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0143C"/>
        </a:buClr>
        <a:buChar char="–"/>
        <a:defRPr sz="2400">
          <a:solidFill>
            <a:srgbClr val="19194D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0143C"/>
        </a:buClr>
        <a:buChar char="•"/>
        <a:defRPr sz="2000">
          <a:solidFill>
            <a:srgbClr val="19194D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143C"/>
        </a:buClr>
        <a:buChar char="–"/>
        <a:defRPr>
          <a:solidFill>
            <a:srgbClr val="19194D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0143C"/>
        </a:buClr>
        <a:buChar char="»"/>
        <a:defRPr sz="1600">
          <a:solidFill>
            <a:srgbClr val="19194D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C0143C"/>
        </a:buClr>
        <a:buChar char="»"/>
        <a:defRPr sz="1600">
          <a:solidFill>
            <a:srgbClr val="19194D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C0143C"/>
        </a:buClr>
        <a:buChar char="»"/>
        <a:defRPr sz="1600">
          <a:solidFill>
            <a:srgbClr val="19194D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C0143C"/>
        </a:buClr>
        <a:buChar char="»"/>
        <a:defRPr sz="1600">
          <a:solidFill>
            <a:srgbClr val="19194D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C0143C"/>
        </a:buClr>
        <a:buChar char="»"/>
        <a:defRPr sz="1600">
          <a:solidFill>
            <a:srgbClr val="1919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ct val="30000"/>
              </a:spcAft>
              <a:buClr>
                <a:srgbClr val="113388"/>
              </a:buClr>
              <a:buFont typeface="Wingdings" pitchFamily="2" charset="2"/>
              <a:buNone/>
              <a:defRPr/>
            </a:pPr>
            <a:endParaRPr lang="en-US" altLang="en-US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123825" y="123825"/>
            <a:ext cx="8886825" cy="5961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ct val="30000"/>
              </a:spcAft>
              <a:buClr>
                <a:srgbClr val="113388"/>
              </a:buClr>
              <a:buFont typeface="Wingdings" pitchFamily="2" charset="2"/>
              <a:buNone/>
              <a:defRPr/>
            </a:pPr>
            <a:endParaRPr lang="en-US" altLang="en-US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37220" name="Freeform 24"/>
          <p:cNvSpPr>
            <a:spLocks/>
          </p:cNvSpPr>
          <p:nvPr/>
        </p:nvSpPr>
        <p:spPr bwMode="auto">
          <a:xfrm>
            <a:off x="631825" y="682625"/>
            <a:ext cx="3686175" cy="3657600"/>
          </a:xfrm>
          <a:custGeom>
            <a:avLst/>
            <a:gdLst>
              <a:gd name="T0" fmla="*/ 0 w 2322"/>
              <a:gd name="T1" fmla="*/ 2147483647 h 2304"/>
              <a:gd name="T2" fmla="*/ 2147483647 w 2322"/>
              <a:gd name="T3" fmla="*/ 2147483647 h 2304"/>
              <a:gd name="T4" fmla="*/ 2147483647 w 2322"/>
              <a:gd name="T5" fmla="*/ 2147483647 h 2304"/>
              <a:gd name="T6" fmla="*/ 2147483647 w 2322"/>
              <a:gd name="T7" fmla="*/ 0 h 2304"/>
              <a:gd name="T8" fmla="*/ 0 w 2322"/>
              <a:gd name="T9" fmla="*/ 0 h 2304"/>
              <a:gd name="T10" fmla="*/ 0 w 2322"/>
              <a:gd name="T11" fmla="*/ 2147483647 h 23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322" h="2304">
                <a:moveTo>
                  <a:pt x="0" y="2304"/>
                </a:moveTo>
                <a:lnTo>
                  <a:pt x="2010" y="2304"/>
                </a:lnTo>
                <a:lnTo>
                  <a:pt x="2322" y="1992"/>
                </a:lnTo>
                <a:lnTo>
                  <a:pt x="2322" y="0"/>
                </a:lnTo>
                <a:lnTo>
                  <a:pt x="0" y="0"/>
                </a:lnTo>
                <a:lnTo>
                  <a:pt x="0" y="230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62469" name="Bild 8" descr="AZ_Logo_RGB.ai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754813" y="5721350"/>
            <a:ext cx="1920875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444500" y="611188"/>
            <a:ext cx="67849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Hier klicken, um Master-Titelformat zu bearbeiten.</a:t>
            </a:r>
          </a:p>
        </p:txBody>
      </p:sp>
      <p:sp>
        <p:nvSpPr>
          <p:cNvPr id="62471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444500" y="1363663"/>
            <a:ext cx="8053388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Hier klicken, um Master-Textformat zu bearbeiten.</a:t>
            </a:r>
          </a:p>
          <a:p>
            <a:pPr lvl="1"/>
            <a:r>
              <a:rPr lang="en-US" altLang="en-US" smtClean="0"/>
              <a:t>Zweite Ebene</a:t>
            </a:r>
          </a:p>
          <a:p>
            <a:pPr lvl="2"/>
            <a:r>
              <a:rPr lang="en-US" altLang="en-US" smtClean="0"/>
              <a:t>Dritte Ebene</a:t>
            </a:r>
          </a:p>
          <a:p>
            <a:pPr lvl="3"/>
            <a:r>
              <a:rPr lang="en-US" altLang="en-US" smtClean="0"/>
              <a:t>Vierte Ebene</a:t>
            </a:r>
          </a:p>
          <a:p>
            <a:pPr lvl="4"/>
            <a:r>
              <a:rPr lang="en-US" altLang="en-US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614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/>
  <p:txStyles>
    <p:titleStyle>
      <a:lvl1pPr algn="l" defTabSz="784225" rtl="0" eaLnBrk="0" fontAlgn="base" hangingPunct="0">
        <a:spcBef>
          <a:spcPct val="0"/>
        </a:spcBef>
        <a:spcAft>
          <a:spcPct val="30000"/>
        </a:spcAft>
        <a:defRPr sz="2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784225" rtl="0" eaLnBrk="0" fontAlgn="base" hangingPunct="0">
        <a:spcBef>
          <a:spcPct val="0"/>
        </a:spcBef>
        <a:spcAft>
          <a:spcPct val="30000"/>
        </a:spcAft>
        <a:defRPr sz="2200">
          <a:solidFill>
            <a:schemeClr val="accent1"/>
          </a:solidFill>
          <a:latin typeface="Arial" charset="0"/>
        </a:defRPr>
      </a:lvl2pPr>
      <a:lvl3pPr algn="l" defTabSz="784225" rtl="0" eaLnBrk="0" fontAlgn="base" hangingPunct="0">
        <a:spcBef>
          <a:spcPct val="0"/>
        </a:spcBef>
        <a:spcAft>
          <a:spcPct val="30000"/>
        </a:spcAft>
        <a:defRPr sz="2200">
          <a:solidFill>
            <a:schemeClr val="accent1"/>
          </a:solidFill>
          <a:latin typeface="Arial" charset="0"/>
        </a:defRPr>
      </a:lvl3pPr>
      <a:lvl4pPr algn="l" defTabSz="784225" rtl="0" eaLnBrk="0" fontAlgn="base" hangingPunct="0">
        <a:spcBef>
          <a:spcPct val="0"/>
        </a:spcBef>
        <a:spcAft>
          <a:spcPct val="30000"/>
        </a:spcAft>
        <a:defRPr sz="2200">
          <a:solidFill>
            <a:schemeClr val="accent1"/>
          </a:solidFill>
          <a:latin typeface="Arial" charset="0"/>
        </a:defRPr>
      </a:lvl4pPr>
      <a:lvl5pPr algn="l" defTabSz="784225" rtl="0" eaLnBrk="0" fontAlgn="base" hangingPunct="0">
        <a:spcBef>
          <a:spcPct val="0"/>
        </a:spcBef>
        <a:spcAft>
          <a:spcPct val="30000"/>
        </a:spcAft>
        <a:defRPr sz="2200">
          <a:solidFill>
            <a:schemeClr val="accent1"/>
          </a:solidFill>
          <a:latin typeface="Arial" charset="0"/>
        </a:defRPr>
      </a:lvl5pPr>
      <a:lvl6pPr marL="457200" algn="l" defTabSz="784225" rtl="0" eaLnBrk="0" fontAlgn="base" hangingPunct="0">
        <a:spcBef>
          <a:spcPct val="0"/>
        </a:spcBef>
        <a:spcAft>
          <a:spcPct val="30000"/>
        </a:spcAft>
        <a:defRPr sz="2200">
          <a:solidFill>
            <a:schemeClr val="accent1"/>
          </a:solidFill>
          <a:latin typeface="Arial" charset="0"/>
        </a:defRPr>
      </a:lvl6pPr>
      <a:lvl7pPr marL="914400" algn="l" defTabSz="784225" rtl="0" eaLnBrk="0" fontAlgn="base" hangingPunct="0">
        <a:spcBef>
          <a:spcPct val="0"/>
        </a:spcBef>
        <a:spcAft>
          <a:spcPct val="30000"/>
        </a:spcAft>
        <a:defRPr sz="2200">
          <a:solidFill>
            <a:schemeClr val="accent1"/>
          </a:solidFill>
          <a:latin typeface="Arial" charset="0"/>
        </a:defRPr>
      </a:lvl7pPr>
      <a:lvl8pPr marL="1371600" algn="l" defTabSz="784225" rtl="0" eaLnBrk="0" fontAlgn="base" hangingPunct="0">
        <a:spcBef>
          <a:spcPct val="0"/>
        </a:spcBef>
        <a:spcAft>
          <a:spcPct val="30000"/>
        </a:spcAft>
        <a:defRPr sz="2200">
          <a:solidFill>
            <a:schemeClr val="accent1"/>
          </a:solidFill>
          <a:latin typeface="Arial" charset="0"/>
        </a:defRPr>
      </a:lvl8pPr>
      <a:lvl9pPr marL="1828800" algn="l" defTabSz="784225" rtl="0" eaLnBrk="0" fontAlgn="base" hangingPunct="0">
        <a:spcBef>
          <a:spcPct val="0"/>
        </a:spcBef>
        <a:spcAft>
          <a:spcPct val="30000"/>
        </a:spcAft>
        <a:defRPr sz="2200">
          <a:solidFill>
            <a:schemeClr val="accent1"/>
          </a:solidFill>
          <a:latin typeface="Arial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30000"/>
        </a:spcAft>
        <a:tabLst>
          <a:tab pos="195263" algn="l"/>
        </a:tabLst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1588" algn="l" rtl="0" eaLnBrk="0" fontAlgn="base" hangingPunct="0">
        <a:spcBef>
          <a:spcPct val="0"/>
        </a:spcBef>
        <a:spcAft>
          <a:spcPct val="30000"/>
        </a:spcAft>
        <a:buFont typeface="Wingdings" pitchFamily="2" charset="2"/>
        <a:tabLst>
          <a:tab pos="195263" algn="l"/>
        </a:tabLst>
        <a:defRPr>
          <a:solidFill>
            <a:schemeClr val="tx1"/>
          </a:solidFill>
          <a:latin typeface="+mn-lt"/>
        </a:defRPr>
      </a:lvl2pPr>
      <a:lvl3pPr marL="192088" indent="-188913" algn="l" rtl="0" eaLnBrk="0" fontAlgn="base" hangingPunct="0">
        <a:spcBef>
          <a:spcPct val="0"/>
        </a:spcBef>
        <a:spcAft>
          <a:spcPct val="30000"/>
        </a:spcAft>
        <a:buClr>
          <a:schemeClr val="accent1"/>
        </a:buClr>
        <a:buFont typeface="Wingdings" pitchFamily="2" charset="2"/>
        <a:buChar char="§"/>
        <a:tabLst>
          <a:tab pos="195263" algn="l"/>
        </a:tabLst>
        <a:defRPr>
          <a:solidFill>
            <a:schemeClr val="tx1"/>
          </a:solidFill>
          <a:latin typeface="+mn-lt"/>
        </a:defRPr>
      </a:lvl3pPr>
      <a:lvl4pPr marL="384175" indent="-190500" algn="l" rtl="0" eaLnBrk="0" fontAlgn="base" hangingPunct="0">
        <a:spcBef>
          <a:spcPct val="0"/>
        </a:spcBef>
        <a:spcAft>
          <a:spcPct val="30000"/>
        </a:spcAft>
        <a:buClr>
          <a:schemeClr val="tx1"/>
        </a:buClr>
        <a:buChar char="-"/>
        <a:tabLst>
          <a:tab pos="195263" algn="l"/>
        </a:tabLst>
        <a:defRPr>
          <a:solidFill>
            <a:schemeClr val="tx1"/>
          </a:solidFill>
          <a:latin typeface="+mn-lt"/>
        </a:defRPr>
      </a:lvl4pPr>
      <a:lvl5pPr marL="574675" indent="-177800" algn="l" rtl="0" eaLnBrk="0" fontAlgn="base" hangingPunct="0">
        <a:spcBef>
          <a:spcPct val="0"/>
        </a:spcBef>
        <a:spcAft>
          <a:spcPct val="30000"/>
        </a:spcAft>
        <a:buClr>
          <a:schemeClr val="tx1"/>
        </a:buClr>
        <a:buChar char="-"/>
        <a:tabLst>
          <a:tab pos="195263" algn="l"/>
        </a:tabLst>
        <a:defRPr>
          <a:solidFill>
            <a:schemeClr val="tx1"/>
          </a:solidFill>
          <a:latin typeface="+mn-lt"/>
        </a:defRPr>
      </a:lvl5pPr>
      <a:lvl6pPr marL="1031875" indent="-177800" algn="l" rtl="0" eaLnBrk="0" fontAlgn="base" hangingPunct="0">
        <a:spcBef>
          <a:spcPct val="0"/>
        </a:spcBef>
        <a:spcAft>
          <a:spcPct val="30000"/>
        </a:spcAft>
        <a:buClr>
          <a:schemeClr val="tx1"/>
        </a:buClr>
        <a:buChar char="-"/>
        <a:tabLst>
          <a:tab pos="195263" algn="l"/>
        </a:tabLst>
        <a:defRPr>
          <a:solidFill>
            <a:schemeClr val="tx1"/>
          </a:solidFill>
          <a:latin typeface="+mn-lt"/>
        </a:defRPr>
      </a:lvl6pPr>
      <a:lvl7pPr marL="1489075" indent="-177800" algn="l" rtl="0" eaLnBrk="0" fontAlgn="base" hangingPunct="0">
        <a:spcBef>
          <a:spcPct val="0"/>
        </a:spcBef>
        <a:spcAft>
          <a:spcPct val="30000"/>
        </a:spcAft>
        <a:buClr>
          <a:schemeClr val="tx1"/>
        </a:buClr>
        <a:buChar char="-"/>
        <a:tabLst>
          <a:tab pos="195263" algn="l"/>
        </a:tabLst>
        <a:defRPr>
          <a:solidFill>
            <a:schemeClr val="tx1"/>
          </a:solidFill>
          <a:latin typeface="+mn-lt"/>
        </a:defRPr>
      </a:lvl7pPr>
      <a:lvl8pPr marL="1946275" indent="-177800" algn="l" rtl="0" eaLnBrk="0" fontAlgn="base" hangingPunct="0">
        <a:spcBef>
          <a:spcPct val="0"/>
        </a:spcBef>
        <a:spcAft>
          <a:spcPct val="30000"/>
        </a:spcAft>
        <a:buClr>
          <a:schemeClr val="tx1"/>
        </a:buClr>
        <a:buChar char="-"/>
        <a:tabLst>
          <a:tab pos="195263" algn="l"/>
        </a:tabLst>
        <a:defRPr>
          <a:solidFill>
            <a:schemeClr val="tx1"/>
          </a:solidFill>
          <a:latin typeface="+mn-lt"/>
        </a:defRPr>
      </a:lvl8pPr>
      <a:lvl9pPr marL="2403475" indent="-177800" algn="l" rtl="0" eaLnBrk="0" fontAlgn="base" hangingPunct="0">
        <a:spcBef>
          <a:spcPct val="0"/>
        </a:spcBef>
        <a:spcAft>
          <a:spcPct val="30000"/>
        </a:spcAft>
        <a:buClr>
          <a:schemeClr val="tx1"/>
        </a:buClr>
        <a:buChar char="-"/>
        <a:tabLst>
          <a:tab pos="195263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444500" y="611188"/>
            <a:ext cx="67849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Hier klicken, um Master-Titelformat zu bearbeiten.</a:t>
            </a:r>
          </a:p>
        </p:txBody>
      </p:sp>
      <p:sp>
        <p:nvSpPr>
          <p:cNvPr id="74755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444500" y="1363663"/>
            <a:ext cx="8053388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Hier klicken, um Master-Textformat zu bearbeiten.</a:t>
            </a:r>
          </a:p>
          <a:p>
            <a:pPr lvl="1"/>
            <a:r>
              <a:rPr lang="en-US" altLang="en-US" smtClean="0"/>
              <a:t>Zweite Ebene</a:t>
            </a:r>
          </a:p>
          <a:p>
            <a:pPr lvl="2"/>
            <a:r>
              <a:rPr lang="en-US" altLang="en-US" smtClean="0"/>
              <a:t>Dritte Ebene</a:t>
            </a:r>
          </a:p>
          <a:p>
            <a:pPr lvl="3"/>
            <a:r>
              <a:rPr lang="en-US" altLang="en-US" smtClean="0"/>
              <a:t>Vierte Ebene</a:t>
            </a:r>
          </a:p>
          <a:p>
            <a:pPr lvl="4"/>
            <a:r>
              <a:rPr lang="en-US" altLang="en-US" smtClean="0"/>
              <a:t>Fünfte Ebene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60375" y="6445250"/>
            <a:ext cx="1614488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 sz="8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  <a:latin typeface="Arial" charset="0"/>
              <a:cs typeface="+mn-cs"/>
            </a:endParaRPr>
          </a:p>
          <a:p>
            <a:pPr>
              <a:defRPr/>
            </a:pPr>
            <a:r>
              <a:rPr lang="de-DE" altLang="en-US">
                <a:solidFill>
                  <a:srgbClr val="5F5F5F"/>
                </a:solidFill>
                <a:latin typeface="Arial" charset="0"/>
                <a:cs typeface="+mn-cs"/>
              </a:rPr>
              <a:t>© Copyright Allianz </a:t>
            </a:r>
            <a:fld id="{4EA901FE-2CD7-409F-AE4C-1B83A13B0CE3}" type="datetimeFigureOut">
              <a:rPr lang="de-DE" altLang="en-US">
                <a:solidFill>
                  <a:srgbClr val="5F5F5F"/>
                </a:solidFill>
                <a:latin typeface="Arial" charset="0"/>
                <a:cs typeface="+mn-cs"/>
              </a:rPr>
              <a:pPr>
                <a:defRPr/>
              </a:pPr>
              <a:t>04/11/14</a:t>
            </a:fld>
            <a:endParaRPr lang="de-DE" altLang="en-US">
              <a:solidFill>
                <a:srgbClr val="5F5F5F"/>
              </a:solidFill>
              <a:latin typeface="Arial" charset="0"/>
              <a:cs typeface="+mn-cs"/>
            </a:endParaRPr>
          </a:p>
        </p:txBody>
      </p:sp>
      <p:grpSp>
        <p:nvGrpSpPr>
          <p:cNvPr id="74757" name="Group 15"/>
          <p:cNvGrpSpPr>
            <a:grpSpLocks/>
          </p:cNvGrpSpPr>
          <p:nvPr/>
        </p:nvGrpSpPr>
        <p:grpSpPr bwMode="auto">
          <a:xfrm>
            <a:off x="7140575" y="93663"/>
            <a:ext cx="1781175" cy="658812"/>
            <a:chOff x="4350" y="3617"/>
            <a:chExt cx="1122" cy="415"/>
          </a:xfrm>
        </p:grpSpPr>
        <p:sp>
          <p:nvSpPr>
            <p:cNvPr id="1032" name="Rectangle 16"/>
            <p:cNvSpPr>
              <a:spLocks noChangeArrowheads="1"/>
            </p:cNvSpPr>
            <p:nvPr/>
          </p:nvSpPr>
          <p:spPr bwMode="gray">
            <a:xfrm>
              <a:off x="4350" y="3617"/>
              <a:ext cx="1122" cy="4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lIns="90000" tIns="46800" rIns="90000" bIns="4680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30000"/>
                </a:spcAft>
                <a:buClr>
                  <a:schemeClr val="accent1"/>
                </a:buClr>
                <a:buFont typeface="Wingdings" pitchFamily="2" charset="2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30000"/>
                </a:spcAft>
                <a:buClr>
                  <a:schemeClr val="accent1"/>
                </a:buClr>
                <a:buFont typeface="Wingdings" pitchFamily="2" charset="2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30000"/>
                </a:spcAft>
                <a:buClr>
                  <a:schemeClr val="accent1"/>
                </a:buClr>
                <a:buFont typeface="Wingdings" pitchFamily="2" charset="2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30000"/>
                </a:spcAft>
                <a:buClr>
                  <a:schemeClr val="accent1"/>
                </a:buClr>
                <a:buFont typeface="Wingdings" pitchFamily="2" charset="2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30000"/>
                </a:spcAft>
                <a:buClr>
                  <a:srgbClr val="113388"/>
                </a:buClr>
                <a:buFont typeface="Wingdings" pitchFamily="2" charset="2"/>
                <a:buNone/>
                <a:defRPr/>
              </a:pPr>
              <a:endParaRPr lang="en-US" altLang="en-US" smtClean="0">
                <a:solidFill>
                  <a:srgbClr val="000000"/>
                </a:solidFill>
                <a:cs typeface="+mn-cs"/>
              </a:endParaRPr>
            </a:p>
          </p:txBody>
        </p:sp>
        <p:pic>
          <p:nvPicPr>
            <p:cNvPr id="74761" name="Picture 17" descr="Logo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gray">
            <a:xfrm>
              <a:off x="4477" y="3716"/>
              <a:ext cx="87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30" name="Rectangle 24"/>
          <p:cNvSpPr>
            <a:spLocks noChangeArrowheads="1"/>
          </p:cNvSpPr>
          <p:nvPr/>
        </p:nvSpPr>
        <p:spPr bwMode="auto">
          <a:xfrm>
            <a:off x="8302625" y="6491288"/>
            <a:ext cx="466725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B90040BC-6829-48DB-AD92-9BAD57B9D542}" type="slidenum">
              <a:rPr lang="de-DE" altLang="en-US" sz="800" smtClean="0">
                <a:solidFill>
                  <a:srgbClr val="000000"/>
                </a:solidFill>
                <a:cs typeface="+mn-cs"/>
              </a:rPr>
              <a:pPr algn="r" eaLnBrk="1" hangingPunct="1">
                <a:defRPr/>
              </a:pPr>
              <a:t>‹n.›</a:t>
            </a:fld>
            <a:endParaRPr lang="de-DE" altLang="en-US" sz="8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123" name="Rectangle 27"/>
          <p:cNvSpPr>
            <a:spLocks noChangeArrowheads="1"/>
          </p:cNvSpPr>
          <p:nvPr/>
        </p:nvSpPr>
        <p:spPr bwMode="gray">
          <a:xfrm>
            <a:off x="460375" y="6313488"/>
            <a:ext cx="2117725" cy="2460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defTabSz="78422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8422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8422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8422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8422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784225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784225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784225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784225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US" altLang="en-US" sz="800" smtClean="0">
              <a:solidFill>
                <a:srgbClr val="5F5F5F"/>
              </a:solidFill>
              <a:cs typeface="+mn-cs"/>
            </a:endParaRPr>
          </a:p>
          <a:p>
            <a:pPr>
              <a:defRPr/>
            </a:pPr>
            <a:r>
              <a:rPr lang="en-US" altLang="en-US" sz="800" smtClean="0">
                <a:solidFill>
                  <a:srgbClr val="5F5F5F"/>
                </a:solidFill>
                <a:cs typeface="+mn-cs"/>
              </a:rPr>
              <a:t>Allianz Global Corporate &amp; Specialty SE, 2014</a:t>
            </a:r>
          </a:p>
        </p:txBody>
      </p:sp>
    </p:spTree>
    <p:extLst>
      <p:ext uri="{BB962C8B-B14F-4D97-AF65-F5344CB8AC3E}">
        <p14:creationId xmlns:p14="http://schemas.microsoft.com/office/powerpoint/2010/main" val="257358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/>
  <p:txStyles>
    <p:titleStyle>
      <a:lvl1pPr algn="l" defTabSz="784225" rtl="0" eaLnBrk="0" fontAlgn="base" hangingPunct="0">
        <a:spcBef>
          <a:spcPct val="0"/>
        </a:spcBef>
        <a:spcAft>
          <a:spcPct val="30000"/>
        </a:spcAft>
        <a:defRPr sz="2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784225" rtl="0" eaLnBrk="0" fontAlgn="base" hangingPunct="0">
        <a:spcBef>
          <a:spcPct val="0"/>
        </a:spcBef>
        <a:spcAft>
          <a:spcPct val="30000"/>
        </a:spcAft>
        <a:defRPr sz="2200">
          <a:solidFill>
            <a:schemeClr val="accent1"/>
          </a:solidFill>
          <a:latin typeface="Arial" charset="0"/>
        </a:defRPr>
      </a:lvl2pPr>
      <a:lvl3pPr algn="l" defTabSz="784225" rtl="0" eaLnBrk="0" fontAlgn="base" hangingPunct="0">
        <a:spcBef>
          <a:spcPct val="0"/>
        </a:spcBef>
        <a:spcAft>
          <a:spcPct val="30000"/>
        </a:spcAft>
        <a:defRPr sz="2200">
          <a:solidFill>
            <a:schemeClr val="accent1"/>
          </a:solidFill>
          <a:latin typeface="Arial" charset="0"/>
        </a:defRPr>
      </a:lvl3pPr>
      <a:lvl4pPr algn="l" defTabSz="784225" rtl="0" eaLnBrk="0" fontAlgn="base" hangingPunct="0">
        <a:spcBef>
          <a:spcPct val="0"/>
        </a:spcBef>
        <a:spcAft>
          <a:spcPct val="30000"/>
        </a:spcAft>
        <a:defRPr sz="2200">
          <a:solidFill>
            <a:schemeClr val="accent1"/>
          </a:solidFill>
          <a:latin typeface="Arial" charset="0"/>
        </a:defRPr>
      </a:lvl4pPr>
      <a:lvl5pPr algn="l" defTabSz="784225" rtl="0" eaLnBrk="0" fontAlgn="base" hangingPunct="0">
        <a:spcBef>
          <a:spcPct val="0"/>
        </a:spcBef>
        <a:spcAft>
          <a:spcPct val="30000"/>
        </a:spcAft>
        <a:defRPr sz="2200">
          <a:solidFill>
            <a:schemeClr val="accent1"/>
          </a:solidFill>
          <a:latin typeface="Arial" charset="0"/>
        </a:defRPr>
      </a:lvl5pPr>
      <a:lvl6pPr marL="457200" algn="l" defTabSz="784225" rtl="0" eaLnBrk="0" fontAlgn="base" hangingPunct="0">
        <a:spcBef>
          <a:spcPct val="0"/>
        </a:spcBef>
        <a:spcAft>
          <a:spcPct val="30000"/>
        </a:spcAft>
        <a:defRPr sz="2200">
          <a:solidFill>
            <a:schemeClr val="accent1"/>
          </a:solidFill>
          <a:latin typeface="Arial" charset="0"/>
        </a:defRPr>
      </a:lvl6pPr>
      <a:lvl7pPr marL="914400" algn="l" defTabSz="784225" rtl="0" eaLnBrk="0" fontAlgn="base" hangingPunct="0">
        <a:spcBef>
          <a:spcPct val="0"/>
        </a:spcBef>
        <a:spcAft>
          <a:spcPct val="30000"/>
        </a:spcAft>
        <a:defRPr sz="2200">
          <a:solidFill>
            <a:schemeClr val="accent1"/>
          </a:solidFill>
          <a:latin typeface="Arial" charset="0"/>
        </a:defRPr>
      </a:lvl7pPr>
      <a:lvl8pPr marL="1371600" algn="l" defTabSz="784225" rtl="0" eaLnBrk="0" fontAlgn="base" hangingPunct="0">
        <a:spcBef>
          <a:spcPct val="0"/>
        </a:spcBef>
        <a:spcAft>
          <a:spcPct val="30000"/>
        </a:spcAft>
        <a:defRPr sz="2200">
          <a:solidFill>
            <a:schemeClr val="accent1"/>
          </a:solidFill>
          <a:latin typeface="Arial" charset="0"/>
        </a:defRPr>
      </a:lvl8pPr>
      <a:lvl9pPr marL="1828800" algn="l" defTabSz="784225" rtl="0" eaLnBrk="0" fontAlgn="base" hangingPunct="0">
        <a:spcBef>
          <a:spcPct val="0"/>
        </a:spcBef>
        <a:spcAft>
          <a:spcPct val="30000"/>
        </a:spcAft>
        <a:defRPr sz="2200">
          <a:solidFill>
            <a:schemeClr val="accent1"/>
          </a:solidFill>
          <a:latin typeface="Arial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30000"/>
        </a:spcAft>
        <a:tabLst>
          <a:tab pos="195263" algn="l"/>
        </a:tabLst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1588" algn="l" rtl="0" eaLnBrk="0" fontAlgn="base" hangingPunct="0">
        <a:spcBef>
          <a:spcPct val="0"/>
        </a:spcBef>
        <a:spcAft>
          <a:spcPct val="30000"/>
        </a:spcAft>
        <a:buFont typeface="Wingdings" pitchFamily="2" charset="2"/>
        <a:tabLst>
          <a:tab pos="195263" algn="l"/>
        </a:tabLst>
        <a:defRPr>
          <a:solidFill>
            <a:schemeClr val="tx1"/>
          </a:solidFill>
          <a:latin typeface="+mn-lt"/>
        </a:defRPr>
      </a:lvl2pPr>
      <a:lvl3pPr marL="192088" indent="-188913" algn="l" rtl="0" eaLnBrk="0" fontAlgn="base" hangingPunct="0">
        <a:spcBef>
          <a:spcPct val="0"/>
        </a:spcBef>
        <a:spcAft>
          <a:spcPct val="30000"/>
        </a:spcAft>
        <a:buClr>
          <a:schemeClr val="accent1"/>
        </a:buClr>
        <a:buFont typeface="Wingdings" pitchFamily="2" charset="2"/>
        <a:buChar char="§"/>
        <a:tabLst>
          <a:tab pos="195263" algn="l"/>
        </a:tabLst>
        <a:defRPr>
          <a:solidFill>
            <a:schemeClr val="tx1"/>
          </a:solidFill>
          <a:latin typeface="+mn-lt"/>
        </a:defRPr>
      </a:lvl3pPr>
      <a:lvl4pPr marL="384175" indent="-190500" algn="l" rtl="0" eaLnBrk="0" fontAlgn="base" hangingPunct="0">
        <a:spcBef>
          <a:spcPct val="0"/>
        </a:spcBef>
        <a:spcAft>
          <a:spcPct val="30000"/>
        </a:spcAft>
        <a:buClr>
          <a:schemeClr val="tx1"/>
        </a:buClr>
        <a:buChar char="-"/>
        <a:tabLst>
          <a:tab pos="195263" algn="l"/>
        </a:tabLst>
        <a:defRPr>
          <a:solidFill>
            <a:schemeClr val="tx1"/>
          </a:solidFill>
          <a:latin typeface="+mn-lt"/>
        </a:defRPr>
      </a:lvl4pPr>
      <a:lvl5pPr marL="574675" indent="-177800" algn="l" rtl="0" eaLnBrk="0" fontAlgn="base" hangingPunct="0">
        <a:spcBef>
          <a:spcPct val="0"/>
        </a:spcBef>
        <a:spcAft>
          <a:spcPct val="30000"/>
        </a:spcAft>
        <a:buClr>
          <a:schemeClr val="tx1"/>
        </a:buClr>
        <a:buChar char="-"/>
        <a:tabLst>
          <a:tab pos="195263" algn="l"/>
        </a:tabLst>
        <a:defRPr>
          <a:solidFill>
            <a:schemeClr val="tx1"/>
          </a:solidFill>
          <a:latin typeface="+mn-lt"/>
        </a:defRPr>
      </a:lvl5pPr>
      <a:lvl6pPr marL="1031875" indent="-177800" algn="l" rtl="0" eaLnBrk="0" fontAlgn="base" hangingPunct="0">
        <a:spcBef>
          <a:spcPct val="0"/>
        </a:spcBef>
        <a:spcAft>
          <a:spcPct val="30000"/>
        </a:spcAft>
        <a:buClr>
          <a:schemeClr val="tx1"/>
        </a:buClr>
        <a:buChar char="-"/>
        <a:tabLst>
          <a:tab pos="195263" algn="l"/>
        </a:tabLst>
        <a:defRPr>
          <a:solidFill>
            <a:schemeClr val="tx1"/>
          </a:solidFill>
          <a:latin typeface="+mn-lt"/>
        </a:defRPr>
      </a:lvl6pPr>
      <a:lvl7pPr marL="1489075" indent="-177800" algn="l" rtl="0" eaLnBrk="0" fontAlgn="base" hangingPunct="0">
        <a:spcBef>
          <a:spcPct val="0"/>
        </a:spcBef>
        <a:spcAft>
          <a:spcPct val="30000"/>
        </a:spcAft>
        <a:buClr>
          <a:schemeClr val="tx1"/>
        </a:buClr>
        <a:buChar char="-"/>
        <a:tabLst>
          <a:tab pos="195263" algn="l"/>
        </a:tabLst>
        <a:defRPr>
          <a:solidFill>
            <a:schemeClr val="tx1"/>
          </a:solidFill>
          <a:latin typeface="+mn-lt"/>
        </a:defRPr>
      </a:lvl7pPr>
      <a:lvl8pPr marL="1946275" indent="-177800" algn="l" rtl="0" eaLnBrk="0" fontAlgn="base" hangingPunct="0">
        <a:spcBef>
          <a:spcPct val="0"/>
        </a:spcBef>
        <a:spcAft>
          <a:spcPct val="30000"/>
        </a:spcAft>
        <a:buClr>
          <a:schemeClr val="tx1"/>
        </a:buClr>
        <a:buChar char="-"/>
        <a:tabLst>
          <a:tab pos="195263" algn="l"/>
        </a:tabLst>
        <a:defRPr>
          <a:solidFill>
            <a:schemeClr val="tx1"/>
          </a:solidFill>
          <a:latin typeface="+mn-lt"/>
        </a:defRPr>
      </a:lvl8pPr>
      <a:lvl9pPr marL="2403475" indent="-177800" algn="l" rtl="0" eaLnBrk="0" fontAlgn="base" hangingPunct="0">
        <a:spcBef>
          <a:spcPct val="0"/>
        </a:spcBef>
        <a:spcAft>
          <a:spcPct val="30000"/>
        </a:spcAft>
        <a:buClr>
          <a:schemeClr val="tx1"/>
        </a:buClr>
        <a:buChar char="-"/>
        <a:tabLst>
          <a:tab pos="195263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7" descr="ins-crop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4227513" y="-1588"/>
            <a:ext cx="4916487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7043" name="Straight Connector 5"/>
          <p:cNvCxnSpPr>
            <a:cxnSpLocks noChangeShapeType="1"/>
          </p:cNvCxnSpPr>
          <p:nvPr userDrawn="1"/>
        </p:nvCxnSpPr>
        <p:spPr bwMode="auto">
          <a:xfrm>
            <a:off x="368300" y="452438"/>
            <a:ext cx="0" cy="323850"/>
          </a:xfrm>
          <a:prstGeom prst="line">
            <a:avLst/>
          </a:prstGeom>
          <a:noFill/>
          <a:ln w="50800">
            <a:solidFill>
              <a:srgbClr val="E87722"/>
            </a:solidFill>
            <a:round/>
            <a:headEnd/>
            <a:tailEnd/>
          </a:ln>
        </p:spPr>
      </p:cxnSp>
      <p:sp>
        <p:nvSpPr>
          <p:cNvPr id="87044" name="Title Placeholder 1"/>
          <p:cNvSpPr>
            <a:spLocks noGrp="1"/>
          </p:cNvSpPr>
          <p:nvPr>
            <p:ph type="title"/>
          </p:nvPr>
        </p:nvSpPr>
        <p:spPr bwMode="auto">
          <a:xfrm>
            <a:off x="608013" y="679450"/>
            <a:ext cx="7902575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8704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684338" y="1528763"/>
            <a:ext cx="68262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3" name="Rectangle 7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509588" y="3448050"/>
            <a:ext cx="3632200" cy="28733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700">
                <a:ea typeface="+mn-ea"/>
                <a:cs typeface="+mn-cs"/>
              </a:defRPr>
            </a:lvl1pPr>
          </a:lstStyle>
          <a:p>
            <a:pPr>
              <a:defRPr/>
            </a:pPr>
            <a:fld id="{80757E21-0DC0-4C57-8E85-4D60C209C96A}" type="datetimeFigureOut">
              <a:rPr lang="en-GB">
                <a:solidFill>
                  <a:srgbClr val="000000"/>
                </a:solidFill>
                <a:latin typeface="Arial" charset="0"/>
              </a:rPr>
              <a:pPr>
                <a:defRPr/>
              </a:pPr>
              <a:t>04/11/14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43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xmlns:p14="http://schemas.microsoft.com/office/powerpoint/2010/main">
    <p:fade/>
  </p:transition>
  <p:hf hdr="0"/>
  <p:txStyles>
    <p:titleStyle>
      <a:lvl1pPr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Narrow" pitchFamily="34" charset="0"/>
          <a:ea typeface="ＭＳ Ｐゴシック"/>
          <a:cs typeface="Arial Narrow" pitchFamily="34" charset="0"/>
        </a:defRPr>
      </a:lvl2pPr>
      <a:lvl3pPr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Narrow" pitchFamily="34" charset="0"/>
          <a:ea typeface="ＭＳ Ｐゴシック"/>
          <a:cs typeface="Arial Narrow" pitchFamily="34" charset="0"/>
        </a:defRPr>
      </a:lvl3pPr>
      <a:lvl4pPr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Narrow" pitchFamily="34" charset="0"/>
          <a:ea typeface="ＭＳ Ｐゴシック"/>
          <a:cs typeface="Arial Narrow" pitchFamily="34" charset="0"/>
        </a:defRPr>
      </a:lvl4pPr>
      <a:lvl5pPr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Narrow" pitchFamily="34" charset="0"/>
          <a:ea typeface="ＭＳ Ｐゴシック"/>
          <a:cs typeface="Arial Narrow" pitchFamily="34" charset="0"/>
        </a:defRPr>
      </a:lvl5pPr>
      <a:lvl6pPr marL="457200" algn="l" defTabSz="457200" rtl="0" fontAlgn="base">
        <a:lnSpc>
          <a:spcPts val="22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Narrow" pitchFamily="34" charset="0"/>
          <a:ea typeface="ＭＳ Ｐゴシック"/>
          <a:cs typeface="Arial Narrow" pitchFamily="34" charset="0"/>
        </a:defRPr>
      </a:lvl6pPr>
      <a:lvl7pPr marL="914400" algn="l" defTabSz="457200" rtl="0" fontAlgn="base">
        <a:lnSpc>
          <a:spcPts val="22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Narrow" pitchFamily="34" charset="0"/>
          <a:ea typeface="ＭＳ Ｐゴシック"/>
          <a:cs typeface="Arial Narrow" pitchFamily="34" charset="0"/>
        </a:defRPr>
      </a:lvl7pPr>
      <a:lvl8pPr marL="1371600" algn="l" defTabSz="457200" rtl="0" fontAlgn="base">
        <a:lnSpc>
          <a:spcPts val="22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Narrow" pitchFamily="34" charset="0"/>
          <a:ea typeface="ＭＳ Ｐゴシック"/>
          <a:cs typeface="Arial Narrow" pitchFamily="34" charset="0"/>
        </a:defRPr>
      </a:lvl8pPr>
      <a:lvl9pPr marL="1828800" algn="l" defTabSz="457200" rtl="0" fontAlgn="base">
        <a:lnSpc>
          <a:spcPts val="22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Narrow" pitchFamily="34" charset="0"/>
          <a:ea typeface="ＭＳ Ｐゴシック"/>
          <a:cs typeface="Arial Narrow" pitchFamily="34" charset="0"/>
        </a:defRPr>
      </a:lvl9pPr>
    </p:titleStyle>
    <p:bodyStyle>
      <a:lvl1pPr marL="176213" indent="-176213" algn="l" defTabSz="457200" rtl="0" eaLnBrk="0" fontAlgn="base" hangingPunct="0">
        <a:spcBef>
          <a:spcPct val="0"/>
        </a:spcBef>
        <a:spcAft>
          <a:spcPts val="1300"/>
        </a:spcAft>
        <a:buClr>
          <a:srgbClr val="E87722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6213" algn="l" defTabSz="457200" rtl="0" eaLnBrk="0" fontAlgn="base" hangingPunct="0">
        <a:spcBef>
          <a:spcPct val="0"/>
        </a:spcBef>
        <a:spcAft>
          <a:spcPts val="1300"/>
        </a:spcAft>
        <a:buClr>
          <a:srgbClr val="E87722"/>
        </a:buClr>
        <a:buFont typeface="Arial Unicode MS" pitchFamily="34" charset="-128"/>
        <a:buChar char="­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536575" indent="-168275" algn="l" defTabSz="457200" rtl="0" eaLnBrk="0" fontAlgn="base" hangingPunct="0">
        <a:spcBef>
          <a:spcPct val="0"/>
        </a:spcBef>
        <a:spcAft>
          <a:spcPts val="1300"/>
        </a:spcAft>
        <a:buClr>
          <a:srgbClr val="E87722"/>
        </a:buClr>
        <a:buFont typeface="Arial Unicode MS" pitchFamily="34" charset="-128"/>
        <a:buChar char="­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717550" indent="-180975" algn="l" defTabSz="457200" rtl="0" eaLnBrk="0" fontAlgn="base" hangingPunct="0">
        <a:spcBef>
          <a:spcPct val="0"/>
        </a:spcBef>
        <a:spcAft>
          <a:spcPts val="1300"/>
        </a:spcAft>
        <a:buClr>
          <a:srgbClr val="E87722"/>
        </a:buClr>
        <a:buFont typeface="Arial Unicode MS" pitchFamily="34" charset="-128"/>
        <a:buChar char="­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180975" algn="l" defTabSz="457200" rtl="0" eaLnBrk="0" fontAlgn="base" hangingPunct="0">
        <a:spcBef>
          <a:spcPct val="0"/>
        </a:spcBef>
        <a:spcAft>
          <a:spcPts val="1300"/>
        </a:spcAft>
        <a:buClr>
          <a:srgbClr val="E87722"/>
        </a:buClr>
        <a:buFont typeface="Arial Unicode MS" pitchFamily="34" charset="-128"/>
        <a:buChar char="­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1355725" indent="-180975" algn="l" defTabSz="457200" rtl="0" fontAlgn="base">
        <a:spcBef>
          <a:spcPct val="0"/>
        </a:spcBef>
        <a:spcAft>
          <a:spcPts val="1300"/>
        </a:spcAft>
        <a:buClr>
          <a:srgbClr val="E87722"/>
        </a:buClr>
        <a:buFont typeface="Arial Unicode MS" pitchFamily="34" charset="-128"/>
        <a:buChar char="­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1812925" indent="-180975" algn="l" defTabSz="457200" rtl="0" fontAlgn="base">
        <a:spcBef>
          <a:spcPct val="0"/>
        </a:spcBef>
        <a:spcAft>
          <a:spcPts val="1300"/>
        </a:spcAft>
        <a:buClr>
          <a:srgbClr val="E87722"/>
        </a:buClr>
        <a:buFont typeface="Arial Unicode MS" pitchFamily="34" charset="-128"/>
        <a:buChar char="­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2270125" indent="-180975" algn="l" defTabSz="457200" rtl="0" fontAlgn="base">
        <a:spcBef>
          <a:spcPct val="0"/>
        </a:spcBef>
        <a:spcAft>
          <a:spcPts val="1300"/>
        </a:spcAft>
        <a:buClr>
          <a:srgbClr val="E87722"/>
        </a:buClr>
        <a:buFont typeface="Arial Unicode MS" pitchFamily="34" charset="-128"/>
        <a:buChar char="­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2727325" indent="-180975" algn="l" defTabSz="457200" rtl="0" fontAlgn="base">
        <a:spcBef>
          <a:spcPct val="0"/>
        </a:spcBef>
        <a:spcAft>
          <a:spcPts val="1300"/>
        </a:spcAft>
        <a:buClr>
          <a:srgbClr val="E87722"/>
        </a:buClr>
        <a:buFont typeface="Arial Unicode MS" pitchFamily="34" charset="-128"/>
        <a:buChar char="­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330" name="Straight Connector 8"/>
          <p:cNvCxnSpPr>
            <a:cxnSpLocks noChangeShapeType="1"/>
          </p:cNvCxnSpPr>
          <p:nvPr/>
        </p:nvCxnSpPr>
        <p:spPr bwMode="auto">
          <a:xfrm>
            <a:off x="506413" y="6446838"/>
            <a:ext cx="0" cy="93662"/>
          </a:xfrm>
          <a:prstGeom prst="line">
            <a:avLst/>
          </a:prstGeom>
          <a:noFill/>
          <a:ln w="38100">
            <a:solidFill>
              <a:srgbClr val="E87722"/>
            </a:solidFill>
            <a:round/>
            <a:headEnd/>
            <a:tailEnd/>
          </a:ln>
        </p:spPr>
      </p:cxnSp>
      <p:sp>
        <p:nvSpPr>
          <p:cNvPr id="99331" name="Title Placeholder 1"/>
          <p:cNvSpPr>
            <a:spLocks noGrp="1"/>
          </p:cNvSpPr>
          <p:nvPr>
            <p:ph type="title"/>
          </p:nvPr>
        </p:nvSpPr>
        <p:spPr bwMode="auto">
          <a:xfrm>
            <a:off x="608013" y="679450"/>
            <a:ext cx="7902575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993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8013" y="1528763"/>
            <a:ext cx="7902575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950" y="6419850"/>
            <a:ext cx="7735888" cy="23018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08080"/>
                </a:solidFill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GB">
                <a:latin typeface="Arial" charset="0"/>
              </a:rPr>
              <a:t>AHL: NYSE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0588" y="6418263"/>
            <a:ext cx="347662" cy="230187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0808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fld id="{30B549D2-EF1E-4503-9ECC-71F6FEC73FED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  <p:pic>
        <p:nvPicPr>
          <p:cNvPr id="99335" name="Picture 7" descr="insurance_logo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4163" y="279400"/>
            <a:ext cx="4445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404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xmlns:p14="http://schemas.microsoft.com/office/powerpoint/2010/main">
    <p:fade/>
  </p:transition>
  <p:hf hdr="0"/>
  <p:txStyles>
    <p:titleStyle>
      <a:lvl1pPr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Narrow" pitchFamily="34" charset="0"/>
          <a:ea typeface="ＭＳ Ｐゴシック"/>
          <a:cs typeface="ＭＳ Ｐゴシック"/>
        </a:defRPr>
      </a:lvl2pPr>
      <a:lvl3pPr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Narrow" pitchFamily="34" charset="0"/>
          <a:ea typeface="ＭＳ Ｐゴシック"/>
          <a:cs typeface="ＭＳ Ｐゴシック"/>
        </a:defRPr>
      </a:lvl3pPr>
      <a:lvl4pPr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Narrow" pitchFamily="34" charset="0"/>
          <a:ea typeface="ＭＳ Ｐゴシック"/>
          <a:cs typeface="ＭＳ Ｐゴシック"/>
        </a:defRPr>
      </a:lvl4pPr>
      <a:lvl5pPr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Narrow" pitchFamily="34" charset="0"/>
          <a:ea typeface="ＭＳ Ｐゴシック"/>
          <a:cs typeface="ＭＳ Ｐゴシック"/>
        </a:defRPr>
      </a:lvl5pPr>
      <a:lvl6pPr marL="457200"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Narrow" pitchFamily="34" charset="0"/>
          <a:ea typeface="ＭＳ Ｐゴシック"/>
          <a:cs typeface="ＭＳ Ｐゴシック"/>
        </a:defRPr>
      </a:lvl6pPr>
      <a:lvl7pPr marL="914400"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Narrow" pitchFamily="34" charset="0"/>
          <a:ea typeface="ＭＳ Ｐゴシック"/>
          <a:cs typeface="ＭＳ Ｐゴシック"/>
        </a:defRPr>
      </a:lvl7pPr>
      <a:lvl8pPr marL="1371600"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Narrow" pitchFamily="34" charset="0"/>
          <a:ea typeface="ＭＳ Ｐゴシック"/>
          <a:cs typeface="ＭＳ Ｐゴシック"/>
        </a:defRPr>
      </a:lvl8pPr>
      <a:lvl9pPr marL="1828800"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Narrow" pitchFamily="34" charset="0"/>
          <a:ea typeface="ＭＳ Ｐゴシック"/>
          <a:cs typeface="ＭＳ Ｐゴシック"/>
        </a:defRPr>
      </a:lvl9pPr>
    </p:titleStyle>
    <p:bodyStyle>
      <a:lvl1pPr algn="l" defTabSz="457200" rtl="0" eaLnBrk="0" fontAlgn="base" hangingPunct="0">
        <a:spcBef>
          <a:spcPct val="0"/>
        </a:spcBef>
        <a:spcAft>
          <a:spcPts val="800"/>
        </a:spcAft>
        <a:buClr>
          <a:schemeClr val="accent1"/>
        </a:buClr>
        <a:buFont typeface="Arial" charset="0"/>
        <a:defRPr sz="2000" i="1">
          <a:solidFill>
            <a:schemeClr val="tx1"/>
          </a:solidFill>
          <a:latin typeface="+mn-lt"/>
          <a:ea typeface="+mn-ea"/>
          <a:cs typeface="+mn-cs"/>
        </a:defRPr>
      </a:lvl1pPr>
      <a:lvl2pPr marL="539750" indent="-360363" algn="l" defTabSz="457200" rtl="0" eaLnBrk="0" fontAlgn="base" hangingPunct="0">
        <a:spcBef>
          <a:spcPct val="0"/>
        </a:spcBef>
        <a:spcAft>
          <a:spcPts val="800"/>
        </a:spcAft>
        <a:buClr>
          <a:srgbClr val="94A7AA"/>
        </a:buClr>
        <a:buSzPct val="100000"/>
        <a:buFont typeface="Arial Unicode MS" pitchFamily="34" charset="-128"/>
        <a:defRPr sz="2000" i="1">
          <a:solidFill>
            <a:schemeClr val="tx1"/>
          </a:solidFill>
          <a:latin typeface="+mn-lt"/>
          <a:ea typeface="+mn-ea"/>
          <a:cs typeface="+mn-cs"/>
        </a:defRPr>
      </a:lvl2pPr>
      <a:lvl3pPr marL="887413" indent="-168275" algn="l" defTabSz="457200" rtl="0" eaLnBrk="0" fontAlgn="base" hangingPunct="0">
        <a:spcBef>
          <a:spcPct val="0"/>
        </a:spcBef>
        <a:spcAft>
          <a:spcPts val="800"/>
        </a:spcAft>
        <a:buClr>
          <a:srgbClr val="94A7AA"/>
        </a:buClr>
        <a:buSzPct val="100000"/>
        <a:buFont typeface="Arial Unicode MS" pitchFamily="34" charset="-128"/>
        <a:defRPr sz="2000" i="1">
          <a:solidFill>
            <a:schemeClr val="tx1"/>
          </a:solidFill>
          <a:latin typeface="+mn-lt"/>
          <a:ea typeface="+mn-ea"/>
          <a:cs typeface="+mn-cs"/>
        </a:defRPr>
      </a:lvl3pPr>
      <a:lvl4pPr marL="1247775" indent="-180975" algn="l" defTabSz="457200" rtl="0" eaLnBrk="0" fontAlgn="base" hangingPunct="0">
        <a:spcBef>
          <a:spcPct val="0"/>
        </a:spcBef>
        <a:spcAft>
          <a:spcPts val="800"/>
        </a:spcAft>
        <a:buClr>
          <a:srgbClr val="94A7AA"/>
        </a:buClr>
        <a:buSzPct val="100000"/>
        <a:buFont typeface="Arial Unicode MS" pitchFamily="34" charset="-128"/>
        <a:defRPr sz="2000" i="1">
          <a:solidFill>
            <a:schemeClr val="tx1"/>
          </a:solidFill>
          <a:latin typeface="+mn-lt"/>
          <a:ea typeface="+mn-ea"/>
          <a:cs typeface="+mn-cs"/>
        </a:defRPr>
      </a:lvl4pPr>
      <a:lvl5pPr marL="1608138" indent="-180975" algn="l" defTabSz="457200" rtl="0" eaLnBrk="0" fontAlgn="base" hangingPunct="0">
        <a:spcBef>
          <a:spcPct val="0"/>
        </a:spcBef>
        <a:spcAft>
          <a:spcPts val="800"/>
        </a:spcAft>
        <a:buClr>
          <a:srgbClr val="94A7AA"/>
        </a:buClr>
        <a:buSzPct val="100000"/>
        <a:buFont typeface="Arial Unicode MS" pitchFamily="34" charset="-128"/>
        <a:defRPr sz="2000" i="1">
          <a:solidFill>
            <a:schemeClr val="tx1"/>
          </a:solidFill>
          <a:latin typeface="+mn-lt"/>
          <a:ea typeface="+mn-ea"/>
          <a:cs typeface="+mn-cs"/>
        </a:defRPr>
      </a:lvl5pPr>
      <a:lvl6pPr marL="2065338" indent="-180975" algn="l" defTabSz="457200" rtl="0" eaLnBrk="0" fontAlgn="base" hangingPunct="0">
        <a:spcBef>
          <a:spcPct val="0"/>
        </a:spcBef>
        <a:spcAft>
          <a:spcPts val="800"/>
        </a:spcAft>
        <a:buClr>
          <a:srgbClr val="94A7AA"/>
        </a:buClr>
        <a:buSzPct val="100000"/>
        <a:buFont typeface="Arial Unicode MS" pitchFamily="34" charset="-128"/>
        <a:defRPr sz="2000" i="1">
          <a:solidFill>
            <a:schemeClr val="tx1"/>
          </a:solidFill>
          <a:latin typeface="+mn-lt"/>
          <a:ea typeface="+mn-ea"/>
          <a:cs typeface="+mn-cs"/>
        </a:defRPr>
      </a:lvl6pPr>
      <a:lvl7pPr marL="2522538" indent="-180975" algn="l" defTabSz="457200" rtl="0" eaLnBrk="0" fontAlgn="base" hangingPunct="0">
        <a:spcBef>
          <a:spcPct val="0"/>
        </a:spcBef>
        <a:spcAft>
          <a:spcPts val="800"/>
        </a:spcAft>
        <a:buClr>
          <a:srgbClr val="94A7AA"/>
        </a:buClr>
        <a:buSzPct val="100000"/>
        <a:buFont typeface="Arial Unicode MS" pitchFamily="34" charset="-128"/>
        <a:defRPr sz="2000" i="1">
          <a:solidFill>
            <a:schemeClr val="tx1"/>
          </a:solidFill>
          <a:latin typeface="+mn-lt"/>
          <a:ea typeface="+mn-ea"/>
          <a:cs typeface="+mn-cs"/>
        </a:defRPr>
      </a:lvl7pPr>
      <a:lvl8pPr marL="2979738" indent="-180975" algn="l" defTabSz="457200" rtl="0" eaLnBrk="0" fontAlgn="base" hangingPunct="0">
        <a:spcBef>
          <a:spcPct val="0"/>
        </a:spcBef>
        <a:spcAft>
          <a:spcPts val="800"/>
        </a:spcAft>
        <a:buClr>
          <a:srgbClr val="94A7AA"/>
        </a:buClr>
        <a:buSzPct val="100000"/>
        <a:buFont typeface="Arial Unicode MS" pitchFamily="34" charset="-128"/>
        <a:defRPr sz="2000" i="1">
          <a:solidFill>
            <a:schemeClr val="tx1"/>
          </a:solidFill>
          <a:latin typeface="+mn-lt"/>
          <a:ea typeface="+mn-ea"/>
          <a:cs typeface="+mn-cs"/>
        </a:defRPr>
      </a:lvl8pPr>
      <a:lvl9pPr marL="3436938" indent="-180975" algn="l" defTabSz="457200" rtl="0" eaLnBrk="0" fontAlgn="base" hangingPunct="0">
        <a:spcBef>
          <a:spcPct val="0"/>
        </a:spcBef>
        <a:spcAft>
          <a:spcPts val="800"/>
        </a:spcAft>
        <a:buClr>
          <a:srgbClr val="94A7AA"/>
        </a:buClr>
        <a:buSzPct val="100000"/>
        <a:buFont typeface="Arial Unicode MS" pitchFamily="34" charset="-128"/>
        <a:defRPr sz="2000" i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4" Type="http://schemas.openxmlformats.org/officeDocument/2006/relationships/image" Target="../media/image24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6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0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6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69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70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7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3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6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74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7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7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1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77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78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79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80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81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82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83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84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85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2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image" Target="../media/image87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image" Target="../media/image88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image" Target="../media/image89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image" Target="../media/image90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image" Target="../media/image91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image" Target="../media/image92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5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93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94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9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3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96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image" Target="../media/image97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9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2" descr="Rena 4581049-new-zealand-cargo-ship-run-a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78" name="Rectangle 2"/>
          <p:cNvSpPr>
            <a:spLocks/>
          </p:cNvSpPr>
          <p:nvPr/>
        </p:nvSpPr>
        <p:spPr bwMode="auto">
          <a:xfrm>
            <a:off x="2965450" y="6223000"/>
            <a:ext cx="3078163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4400" b="1">
                <a:solidFill>
                  <a:prstClr val="black"/>
                </a:solidFill>
                <a:cs typeface="+mn-cs"/>
              </a:rPr>
              <a:t>IMCC 2014</a:t>
            </a:r>
          </a:p>
        </p:txBody>
      </p:sp>
      <p:sp>
        <p:nvSpPr>
          <p:cNvPr id="152579" name="Rectangle 3"/>
          <p:cNvSpPr>
            <a:spLocks/>
          </p:cNvSpPr>
          <p:nvPr/>
        </p:nvSpPr>
        <p:spPr bwMode="auto">
          <a:xfrm>
            <a:off x="1565275" y="193675"/>
            <a:ext cx="7205663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algn="ctr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US" sz="2800">
                <a:solidFill>
                  <a:prstClr val="black"/>
                </a:solidFill>
                <a:cs typeface="+mn-cs"/>
              </a:rPr>
              <a:t>Claims Reserving</a:t>
            </a:r>
          </a:p>
          <a:p>
            <a:pPr marL="228600" indent="-228600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  <a:cs typeface="+mn-cs"/>
              </a:rPr>
              <a:t>Brian Sales – CNA</a:t>
            </a:r>
          </a:p>
          <a:p>
            <a:pPr marL="228600" indent="-228600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  <a:cs typeface="+mn-cs"/>
              </a:rPr>
              <a:t>Graeme Temple – Braemar Salvage Association</a:t>
            </a:r>
          </a:p>
          <a:p>
            <a:pPr marL="228600" indent="-228600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  <a:cs typeface="+mn-cs"/>
              </a:rPr>
              <a:t>Neil Hawkins – JLT Energy &amp; Marine Claims</a:t>
            </a:r>
          </a:p>
          <a:p>
            <a:pPr marL="228600" indent="-228600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  <a:cs typeface="+mn-cs"/>
              </a:rPr>
              <a:t>Paul Warren – Allianz</a:t>
            </a:r>
          </a:p>
          <a:p>
            <a:pPr marL="228600" indent="-228600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  <a:cs typeface="+mn-cs"/>
              </a:rPr>
              <a:t>Jonathan O’Hara – Aspen Insurance</a:t>
            </a:r>
          </a:p>
        </p:txBody>
      </p:sp>
    </p:spTree>
    <p:extLst>
      <p:ext uri="{BB962C8B-B14F-4D97-AF65-F5344CB8AC3E}">
        <p14:creationId xmlns:p14="http://schemas.microsoft.com/office/powerpoint/2010/main" val="69246892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Abbott And Costello 13 X 7 is 28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671837"/>
            <a:ext cx="8568952" cy="545432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194F6F-B52F-4FCC-8A03-E4A5F5E1A7D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78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/>
          <p:cNvSpPr>
            <a:spLocks noGrp="1"/>
          </p:cNvSpPr>
          <p:nvPr>
            <p:ph type="title"/>
          </p:nvPr>
        </p:nvSpPr>
        <p:spPr>
          <a:xfrm>
            <a:off x="0" y="481013"/>
            <a:ext cx="9144000" cy="1030287"/>
          </a:xfrm>
        </p:spPr>
        <p:txBody>
          <a:bodyPr/>
          <a:lstStyle/>
          <a:p>
            <a:pPr algn="ctr"/>
            <a:r>
              <a:rPr lang="en-US" sz="3600" b="1" smtClean="0"/>
              <a:t>HOW?</a:t>
            </a:r>
          </a:p>
        </p:txBody>
      </p:sp>
      <p:sp>
        <p:nvSpPr>
          <p:cNvPr id="162818" name="Rectangle 3"/>
          <p:cNvSpPr>
            <a:spLocks noGrp="1"/>
          </p:cNvSpPr>
          <p:nvPr>
            <p:ph type="body" idx="1"/>
          </p:nvPr>
        </p:nvSpPr>
        <p:spPr>
          <a:xfrm>
            <a:off x="0" y="1335088"/>
            <a:ext cx="9144000" cy="64135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400" smtClean="0"/>
              <a:t>So how do we go about setting up a proper reserve?</a:t>
            </a:r>
          </a:p>
        </p:txBody>
      </p:sp>
      <p:pic>
        <p:nvPicPr>
          <p:cNvPr id="162819" name="Picture 4" descr="MSC Flamin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22500"/>
            <a:ext cx="914400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8445027"/>
      </p:ext>
    </p:extLst>
  </p:cSld>
  <p:clrMapOvr>
    <a:masterClrMapping/>
  </p:clrMapOvr>
  <p:transition xmlns:p14="http://schemas.microsoft.com/office/powerpoint/2010/main" spd="slow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2" name="Title 1"/>
          <p:cNvSpPr>
            <a:spLocks noGrp="1"/>
          </p:cNvSpPr>
          <p:nvPr>
            <p:ph type="title"/>
          </p:nvPr>
        </p:nvSpPr>
        <p:spPr>
          <a:xfrm>
            <a:off x="742950" y="3524250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b="1" smtClean="0"/>
              <a:t>IMCC – Dublin 2014</a:t>
            </a:r>
            <a:endParaRPr lang="en-SG" b="1" smtClean="0"/>
          </a:p>
        </p:txBody>
      </p:sp>
      <p:sp>
        <p:nvSpPr>
          <p:cNvPr id="163843" name="Content Placeholder 2"/>
          <p:cNvSpPr>
            <a:spLocks noGrp="1"/>
          </p:cNvSpPr>
          <p:nvPr>
            <p:ph idx="1"/>
          </p:nvPr>
        </p:nvSpPr>
        <p:spPr>
          <a:xfrm>
            <a:off x="628650" y="323850"/>
            <a:ext cx="7886700" cy="78105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US" sz="4100" b="1" smtClean="0"/>
              <a:t>Claim Reserving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en-US" sz="4100" b="1" smtClean="0"/>
              <a:t>The Surveyor’s Perspective</a:t>
            </a:r>
            <a:endParaRPr lang="en-SG" sz="4100" b="1" smtClean="0"/>
          </a:p>
        </p:txBody>
      </p:sp>
      <p:sp>
        <p:nvSpPr>
          <p:cNvPr id="163844" name="Content Placeholder 2"/>
          <p:cNvSpPr txBox="1">
            <a:spLocks/>
          </p:cNvSpPr>
          <p:nvPr/>
        </p:nvSpPr>
        <p:spPr bwMode="auto">
          <a:xfrm>
            <a:off x="742950" y="4629150"/>
            <a:ext cx="78867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70000"/>
              </a:lnSpc>
              <a:spcBef>
                <a:spcPts val="1000"/>
              </a:spcBef>
              <a:buFont typeface="Arial" charset="0"/>
              <a:buNone/>
            </a:pPr>
            <a:r>
              <a:rPr lang="en-US" sz="2500">
                <a:solidFill>
                  <a:prstClr val="white"/>
                </a:solidFill>
                <a:cs typeface="+mn-cs"/>
              </a:rPr>
              <a:t>Graeme Temple – Braemar Salvage Association </a:t>
            </a:r>
          </a:p>
          <a:p>
            <a:pPr algn="ctr">
              <a:lnSpc>
                <a:spcPct val="70000"/>
              </a:lnSpc>
              <a:spcBef>
                <a:spcPts val="1000"/>
              </a:spcBef>
              <a:buFont typeface="Arial" charset="0"/>
              <a:buNone/>
            </a:pPr>
            <a:r>
              <a:rPr lang="en-US" sz="2500">
                <a:solidFill>
                  <a:prstClr val="white"/>
                </a:solidFill>
                <a:cs typeface="+mn-cs"/>
              </a:rPr>
              <a:t>Regional Director</a:t>
            </a:r>
            <a:endParaRPr lang="en-SG" sz="2500">
              <a:solidFill>
                <a:prstClr val="white"/>
              </a:solidFill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63" y="5903913"/>
            <a:ext cx="2371725" cy="954087"/>
          </a:xfrm>
          <a:prstGeom prst="rect">
            <a:avLst/>
          </a:prstGeom>
          <a:solidFill>
            <a:srgbClr val="5AE0BB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463720"/>
      </p:ext>
    </p:extLst>
  </p:cSld>
  <p:clrMapOvr>
    <a:masterClrMapping/>
  </p:clrMapOvr>
  <p:transition xmlns:p14="http://schemas.microsoft.com/office/powerpoint/2010/main" spd="slow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itle 1"/>
          <p:cNvSpPr>
            <a:spLocks noGrp="1"/>
          </p:cNvSpPr>
          <p:nvPr>
            <p:ph type="title"/>
          </p:nvPr>
        </p:nvSpPr>
        <p:spPr>
          <a:xfrm>
            <a:off x="195263" y="112713"/>
            <a:ext cx="6427787" cy="885825"/>
          </a:xfrm>
        </p:spPr>
        <p:txBody>
          <a:bodyPr/>
          <a:lstStyle/>
          <a:p>
            <a:pPr eaLnBrk="1" hangingPunct="1"/>
            <a:r>
              <a:rPr lang="en-US" sz="3200" b="1" smtClean="0"/>
              <a:t>Challenges for Owners after Casualty</a:t>
            </a:r>
            <a:endParaRPr lang="en-SG" sz="3200" b="1" smtClean="0"/>
          </a:p>
        </p:txBody>
      </p:sp>
      <p:sp>
        <p:nvSpPr>
          <p:cNvPr id="165890" name="Content Placeholder 2"/>
          <p:cNvSpPr>
            <a:spLocks noGrp="1"/>
          </p:cNvSpPr>
          <p:nvPr>
            <p:ph idx="1"/>
          </p:nvPr>
        </p:nvSpPr>
        <p:spPr>
          <a:xfrm>
            <a:off x="371475" y="1270000"/>
            <a:ext cx="8383588" cy="4897438"/>
          </a:xfrm>
        </p:spPr>
        <p:txBody>
          <a:bodyPr/>
          <a:lstStyle/>
          <a:p>
            <a:pPr marL="0" indent="0" algn="just" eaLnBrk="1" hangingPunct="1">
              <a:lnSpc>
                <a:spcPct val="110000"/>
              </a:lnSpc>
              <a:buFont typeface="Arial" charset="0"/>
              <a:buNone/>
            </a:pPr>
            <a:r>
              <a:rPr lang="en-US" sz="2400" smtClean="0"/>
              <a:t>In the aftermath casualty the Owners are faced with a number of pressures which impact on estimated repair cost and the Underwriter’s reserve: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endParaRPr lang="en-US" sz="800" smtClean="0"/>
          </a:p>
          <a:p>
            <a:pPr marL="742950" lvl="1" indent="-285750" eaLnBrk="1" hangingPunct="1">
              <a:lnSpc>
                <a:spcPct val="80000"/>
              </a:lnSpc>
            </a:pPr>
            <a:r>
              <a:rPr lang="en-US" smtClean="0"/>
              <a:t>Commercial pressures and slim profit margins – get the vessel back in operation </a:t>
            </a:r>
          </a:p>
          <a:p>
            <a:pPr marL="742950" lvl="1" indent="-285750" eaLnBrk="1" hangingPunct="1">
              <a:lnSpc>
                <a:spcPct val="80000"/>
              </a:lnSpc>
              <a:buFont typeface="Arial" charset="0"/>
              <a:buNone/>
            </a:pPr>
            <a:endParaRPr lang="en-US" sz="800" smtClean="0"/>
          </a:p>
          <a:p>
            <a:pPr marL="742950" lvl="1" indent="-285750" eaLnBrk="1" hangingPunct="1">
              <a:lnSpc>
                <a:spcPct val="80000"/>
              </a:lnSpc>
            </a:pPr>
            <a:r>
              <a:rPr lang="en-US" smtClean="0"/>
              <a:t>Variance in the quality of repairs from place to place – Owners want a good quality repair</a:t>
            </a:r>
          </a:p>
          <a:p>
            <a:pPr marL="742950" lvl="1" indent="-285750" eaLnBrk="1" hangingPunct="1">
              <a:lnSpc>
                <a:spcPct val="80000"/>
              </a:lnSpc>
              <a:buFont typeface="Arial" charset="0"/>
              <a:buNone/>
            </a:pPr>
            <a:endParaRPr lang="en-US" sz="800" smtClean="0"/>
          </a:p>
          <a:p>
            <a:pPr marL="742950" lvl="1" indent="-285750" eaLnBrk="1" hangingPunct="1">
              <a:lnSpc>
                <a:spcPct val="80000"/>
              </a:lnSpc>
            </a:pPr>
            <a:r>
              <a:rPr lang="en-US" smtClean="0"/>
              <a:t>Often geographically difficult or remote locations and restricted repair options</a:t>
            </a:r>
          </a:p>
          <a:p>
            <a:pPr marL="742950" lvl="1" indent="-285750" eaLnBrk="1" hangingPunct="1">
              <a:lnSpc>
                <a:spcPct val="80000"/>
              </a:lnSpc>
              <a:buFont typeface="Arial" charset="0"/>
              <a:buNone/>
            </a:pPr>
            <a:endParaRPr lang="en-US" sz="800" smtClean="0"/>
          </a:p>
          <a:p>
            <a:pPr marL="742950" lvl="1" indent="-285750" eaLnBrk="1" hangingPunct="1">
              <a:lnSpc>
                <a:spcPct val="80000"/>
              </a:lnSpc>
            </a:pPr>
            <a:r>
              <a:rPr lang="en-US" smtClean="0"/>
              <a:t>Local Authorities imposing costly restrictions (towage, pollution, repair) vessel is often unwelcome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endParaRPr lang="en-SG" sz="2400" smtClean="0"/>
          </a:p>
        </p:txBody>
      </p:sp>
    </p:spTree>
    <p:extLst>
      <p:ext uri="{BB962C8B-B14F-4D97-AF65-F5344CB8AC3E}">
        <p14:creationId xmlns:p14="http://schemas.microsoft.com/office/powerpoint/2010/main" val="1375232632"/>
      </p:ext>
    </p:extLst>
  </p:cSld>
  <p:clrMapOvr>
    <a:masterClrMapping/>
  </p:clrMapOvr>
  <p:transition xmlns:p14="http://schemas.microsoft.com/office/powerpoint/2010/main" spd="slow">
    <p:cover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itle 1"/>
          <p:cNvSpPr>
            <a:spLocks noGrp="1"/>
          </p:cNvSpPr>
          <p:nvPr>
            <p:ph type="title"/>
          </p:nvPr>
        </p:nvSpPr>
        <p:spPr>
          <a:xfrm>
            <a:off x="195263" y="112713"/>
            <a:ext cx="6443662" cy="903287"/>
          </a:xfrm>
        </p:spPr>
        <p:txBody>
          <a:bodyPr/>
          <a:lstStyle/>
          <a:p>
            <a:pPr eaLnBrk="1" hangingPunct="1"/>
            <a:r>
              <a:rPr lang="en-US" sz="3200" b="1" smtClean="0"/>
              <a:t>Challenges for Owners after Casualty</a:t>
            </a:r>
            <a:endParaRPr lang="en-SG" sz="3200" b="1" smtClean="0"/>
          </a:p>
        </p:txBody>
      </p:sp>
      <p:sp>
        <p:nvSpPr>
          <p:cNvPr id="167938" name="Content Placeholder 2"/>
          <p:cNvSpPr>
            <a:spLocks noGrp="1"/>
          </p:cNvSpPr>
          <p:nvPr>
            <p:ph idx="1"/>
          </p:nvPr>
        </p:nvSpPr>
        <p:spPr>
          <a:xfrm>
            <a:off x="468313" y="1165225"/>
            <a:ext cx="8277225" cy="4967288"/>
          </a:xfrm>
        </p:spPr>
        <p:txBody>
          <a:bodyPr/>
          <a:lstStyle/>
          <a:p>
            <a:pPr marL="0" indent="0" algn="just" eaLnBrk="1" hangingPunct="1">
              <a:lnSpc>
                <a:spcPct val="100000"/>
              </a:lnSpc>
              <a:buFont typeface="Arial" charset="0"/>
              <a:buNone/>
            </a:pPr>
            <a:r>
              <a:rPr lang="en-US" sz="2400" smtClean="0"/>
              <a:t>In the aftermath casualty the Owners are faced with a number of pressures which impact on estimated repair cost and the Underwriter’s reserve:</a:t>
            </a:r>
          </a:p>
          <a:p>
            <a:pPr marL="0" indent="0" eaLnBrk="1" hangingPunct="1">
              <a:lnSpc>
                <a:spcPct val="70000"/>
              </a:lnSpc>
              <a:buFont typeface="Arial" charset="0"/>
              <a:buNone/>
            </a:pPr>
            <a:endParaRPr lang="en-US" sz="2400" smtClean="0"/>
          </a:p>
          <a:p>
            <a:pPr marL="742950" lvl="1" indent="-285750" eaLnBrk="1" hangingPunct="1">
              <a:lnSpc>
                <a:spcPct val="70000"/>
              </a:lnSpc>
            </a:pPr>
            <a:r>
              <a:rPr lang="en-US" smtClean="0"/>
              <a:t>Local cultural variances and facilitation for expediting services – vessel as good as held hostage</a:t>
            </a:r>
          </a:p>
          <a:p>
            <a:pPr marL="0" indent="0" eaLnBrk="1" hangingPunct="1">
              <a:lnSpc>
                <a:spcPct val="70000"/>
              </a:lnSpc>
              <a:buFont typeface="Arial" charset="0"/>
              <a:buNone/>
            </a:pPr>
            <a:endParaRPr lang="en-US" sz="800" smtClean="0"/>
          </a:p>
          <a:p>
            <a:pPr marL="742950" lvl="1" indent="-285750" eaLnBrk="1" hangingPunct="1">
              <a:lnSpc>
                <a:spcPct val="70000"/>
              </a:lnSpc>
            </a:pPr>
            <a:r>
              <a:rPr lang="en-US" smtClean="0"/>
              <a:t>Conforming to Class requirements and keeping cost proportionate with casualty damage</a:t>
            </a:r>
          </a:p>
          <a:p>
            <a:pPr marL="0" indent="0" eaLnBrk="1" hangingPunct="1">
              <a:lnSpc>
                <a:spcPct val="70000"/>
              </a:lnSpc>
              <a:buFont typeface="Arial" charset="0"/>
              <a:buNone/>
            </a:pPr>
            <a:endParaRPr lang="en-US" sz="800" smtClean="0"/>
          </a:p>
          <a:p>
            <a:pPr marL="742950" lvl="1" indent="-285750" eaLnBrk="1" hangingPunct="1">
              <a:lnSpc>
                <a:spcPct val="70000"/>
              </a:lnSpc>
            </a:pPr>
            <a:r>
              <a:rPr lang="en-US" smtClean="0"/>
              <a:t>Availability of large critical spares – OEM components often have to be made and not “off the shelf”</a:t>
            </a:r>
          </a:p>
          <a:p>
            <a:pPr marL="0" indent="0" eaLnBrk="1" hangingPunct="1">
              <a:lnSpc>
                <a:spcPct val="70000"/>
              </a:lnSpc>
              <a:buFont typeface="Arial" charset="0"/>
              <a:buNone/>
            </a:pPr>
            <a:endParaRPr lang="en-US" sz="800" smtClean="0"/>
          </a:p>
          <a:p>
            <a:pPr marL="742950" lvl="1" indent="-285750" eaLnBrk="1" hangingPunct="1">
              <a:lnSpc>
                <a:spcPct val="70000"/>
              </a:lnSpc>
            </a:pPr>
            <a:r>
              <a:rPr lang="en-US" smtClean="0"/>
              <a:t>OEMs imposing costly repair options especially for maintaining warranty if applicable.</a:t>
            </a:r>
          </a:p>
          <a:p>
            <a:pPr marL="0" indent="0" eaLnBrk="1" hangingPunct="1">
              <a:lnSpc>
                <a:spcPct val="70000"/>
              </a:lnSpc>
              <a:buFont typeface="Arial" charset="0"/>
              <a:buNone/>
            </a:pPr>
            <a:endParaRPr lang="en-SG" sz="2400" smtClean="0"/>
          </a:p>
        </p:txBody>
      </p:sp>
    </p:spTree>
    <p:extLst>
      <p:ext uri="{BB962C8B-B14F-4D97-AF65-F5344CB8AC3E}">
        <p14:creationId xmlns:p14="http://schemas.microsoft.com/office/powerpoint/2010/main" val="1332427323"/>
      </p:ext>
    </p:extLst>
  </p:cSld>
  <p:clrMapOvr>
    <a:masterClrMapping/>
  </p:clrMapOvr>
  <p:transition xmlns:p14="http://schemas.microsoft.com/office/powerpoint/2010/main" spd="slow">
    <p:cover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2" descr="C:\BMT 28-6-2011\P&amp;I 28-6-2011\Marketing\Brochure\Brochure\Photos\Overview of da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86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036638" cy="2857500"/>
          </a:xfrm>
        </p:spPr>
      </p:pic>
      <p:sp>
        <p:nvSpPr>
          <p:cNvPr id="169987" name="Title 1"/>
          <p:cNvSpPr>
            <a:spLocks noGrp="1"/>
          </p:cNvSpPr>
          <p:nvPr>
            <p:ph type="title"/>
          </p:nvPr>
        </p:nvSpPr>
        <p:spPr>
          <a:xfrm>
            <a:off x="0" y="3098800"/>
            <a:ext cx="9144000" cy="1325563"/>
          </a:xfrm>
        </p:spPr>
        <p:txBody>
          <a:bodyPr/>
          <a:lstStyle/>
          <a:p>
            <a:pPr algn="ctr" eaLnBrk="1" hangingPunct="1"/>
            <a:r>
              <a:rPr lang="en-US" b="1" smtClean="0">
                <a:solidFill>
                  <a:srgbClr val="FFFF00"/>
                </a:solidFill>
              </a:rPr>
              <a:t>Demands of a Surveyor - Beginning</a:t>
            </a:r>
            <a:endParaRPr lang="en-SG" b="1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1759"/>
      </p:ext>
    </p:extLst>
  </p:cSld>
  <p:clrMapOvr>
    <a:masterClrMapping/>
  </p:clrMapOvr>
  <p:transition xmlns:p14="http://schemas.microsoft.com/office/powerpoint/2010/main" spd="slow">
    <p:cover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Content Placeholder 2"/>
          <p:cNvSpPr>
            <a:spLocks noGrp="1"/>
          </p:cNvSpPr>
          <p:nvPr>
            <p:ph idx="1"/>
          </p:nvPr>
        </p:nvSpPr>
        <p:spPr>
          <a:xfrm>
            <a:off x="0" y="1012825"/>
            <a:ext cx="5454650" cy="452596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 sz="800" smtClean="0"/>
          </a:p>
          <a:p>
            <a:pPr marL="742950" lvl="1" indent="-285750" eaLnBrk="1" hangingPunct="1"/>
            <a:r>
              <a:rPr lang="en-US" smtClean="0"/>
              <a:t>Report accurate cost estimate within 24 to 48 hours if at all possible</a:t>
            </a:r>
          </a:p>
          <a:p>
            <a:pPr marL="0" indent="0" eaLnBrk="1" hangingPunct="1">
              <a:buFont typeface="Arial" charset="0"/>
              <a:buNone/>
            </a:pPr>
            <a:endParaRPr lang="en-US" sz="800" smtClean="0"/>
          </a:p>
          <a:p>
            <a:pPr marL="742950" lvl="1" indent="-285750" eaLnBrk="1" hangingPunct="1"/>
            <a:r>
              <a:rPr lang="en-US" smtClean="0"/>
              <a:t>Estimate too high the Owner may be tempted to make the repair fit the estimate (often the Owner gets the reports)</a:t>
            </a:r>
          </a:p>
          <a:p>
            <a:pPr marL="0" indent="0" eaLnBrk="1" hangingPunct="1">
              <a:buFont typeface="Arial" charset="0"/>
              <a:buNone/>
            </a:pPr>
            <a:endParaRPr lang="en-US" sz="800" smtClean="0"/>
          </a:p>
          <a:p>
            <a:pPr marL="742950" lvl="1" indent="-285750" eaLnBrk="1" hangingPunct="1"/>
            <a:r>
              <a:rPr lang="en-US" smtClean="0"/>
              <a:t>Estimate too low the Underwriter’s Reserve may later escalate and they are not happy either.</a:t>
            </a:r>
          </a:p>
        </p:txBody>
      </p:sp>
      <p:sp>
        <p:nvSpPr>
          <p:cNvPr id="172034" name="Title 1"/>
          <p:cNvSpPr>
            <a:spLocks noGrp="1"/>
          </p:cNvSpPr>
          <p:nvPr>
            <p:ph type="title"/>
          </p:nvPr>
        </p:nvSpPr>
        <p:spPr>
          <a:xfrm>
            <a:off x="381000" y="180975"/>
            <a:ext cx="6234113" cy="866775"/>
          </a:xfrm>
        </p:spPr>
        <p:txBody>
          <a:bodyPr/>
          <a:lstStyle/>
          <a:p>
            <a:pPr eaLnBrk="1" hangingPunct="1"/>
            <a:r>
              <a:rPr lang="en-US" sz="3200" b="1" smtClean="0"/>
              <a:t>Demands of a Surveyor - Beginning</a:t>
            </a:r>
            <a:endParaRPr lang="en-SG" sz="3200" b="1" smtClean="0"/>
          </a:p>
        </p:txBody>
      </p:sp>
      <p:sp>
        <p:nvSpPr>
          <p:cNvPr id="4" name="Isosceles Triangle 3"/>
          <p:cNvSpPr/>
          <p:nvPr/>
        </p:nvSpPr>
        <p:spPr>
          <a:xfrm>
            <a:off x="5472113" y="2125663"/>
            <a:ext cx="2930525" cy="294481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SG">
              <a:solidFill>
                <a:prstClr val="white"/>
              </a:solidFill>
            </a:endParaRPr>
          </a:p>
        </p:txBody>
      </p:sp>
      <p:grpSp>
        <p:nvGrpSpPr>
          <p:cNvPr id="172036" name="Group 4"/>
          <p:cNvGrpSpPr>
            <a:grpSpLocks/>
          </p:cNvGrpSpPr>
          <p:nvPr/>
        </p:nvGrpSpPr>
        <p:grpSpPr bwMode="auto">
          <a:xfrm>
            <a:off x="5451475" y="2176463"/>
            <a:ext cx="3332163" cy="2886075"/>
            <a:chOff x="4365370" y="1863842"/>
            <a:chExt cx="4113849" cy="2709178"/>
          </a:xfrm>
        </p:grpSpPr>
        <p:pic>
          <p:nvPicPr>
            <p:cNvPr id="172042" name="Picture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93379" y="3107730"/>
              <a:ext cx="1026106" cy="1046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4365370" y="3649098"/>
              <a:ext cx="1279821" cy="923922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6205725" y="1863842"/>
              <a:ext cx="17639" cy="1205569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6730980" y="3675921"/>
              <a:ext cx="1311178" cy="883686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2046" name="Picture 1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453113" y="2133078"/>
              <a:ext cx="1026106" cy="1046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Arrow Connector 11"/>
            <p:cNvCxnSpPr>
              <a:endCxn id="172040" idx="1"/>
            </p:cNvCxnSpPr>
            <p:nvPr/>
          </p:nvCxnSpPr>
          <p:spPr>
            <a:xfrm flipV="1">
              <a:off x="6711381" y="3081332"/>
              <a:ext cx="879998" cy="50815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2037" name="TextBox 12"/>
          <p:cNvSpPr txBox="1">
            <a:spLocks noChangeArrowheads="1"/>
          </p:cNvSpPr>
          <p:nvPr/>
        </p:nvSpPr>
        <p:spPr bwMode="auto">
          <a:xfrm>
            <a:off x="6435725" y="4273550"/>
            <a:ext cx="1044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prstClr val="black"/>
                </a:solidFill>
                <a:cs typeface="+mn-cs"/>
              </a:rPr>
              <a:t>Surveyor</a:t>
            </a:r>
            <a:endParaRPr lang="en-SG">
              <a:solidFill>
                <a:prstClr val="black"/>
              </a:solidFill>
              <a:cs typeface="+mn-cs"/>
            </a:endParaRPr>
          </a:p>
        </p:txBody>
      </p:sp>
      <p:sp>
        <p:nvSpPr>
          <p:cNvPr id="172038" name="TextBox 13"/>
          <p:cNvSpPr txBox="1">
            <a:spLocks noChangeArrowheads="1"/>
          </p:cNvSpPr>
          <p:nvPr/>
        </p:nvSpPr>
        <p:spPr bwMode="auto">
          <a:xfrm>
            <a:off x="8062913" y="5083175"/>
            <a:ext cx="804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cs typeface="+mn-cs"/>
              </a:rPr>
              <a:t>Broker</a:t>
            </a:r>
            <a:endParaRPr lang="en-SG">
              <a:solidFill>
                <a:prstClr val="black"/>
              </a:solidFill>
              <a:cs typeface="+mn-cs"/>
            </a:endParaRPr>
          </a:p>
        </p:txBody>
      </p:sp>
      <p:sp>
        <p:nvSpPr>
          <p:cNvPr id="172039" name="TextBox 14"/>
          <p:cNvSpPr txBox="1">
            <a:spLocks noChangeArrowheads="1"/>
          </p:cNvSpPr>
          <p:nvPr/>
        </p:nvSpPr>
        <p:spPr bwMode="auto">
          <a:xfrm>
            <a:off x="5021263" y="5095875"/>
            <a:ext cx="9286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cs typeface="+mn-cs"/>
              </a:rPr>
              <a:t>Assured</a:t>
            </a:r>
            <a:endParaRPr lang="en-SG">
              <a:solidFill>
                <a:prstClr val="black"/>
              </a:solidFill>
              <a:cs typeface="+mn-cs"/>
            </a:endParaRPr>
          </a:p>
        </p:txBody>
      </p:sp>
      <p:sp>
        <p:nvSpPr>
          <p:cNvPr id="172040" name="TextBox 15"/>
          <p:cNvSpPr txBox="1">
            <a:spLocks noChangeArrowheads="1"/>
          </p:cNvSpPr>
          <p:nvPr/>
        </p:nvSpPr>
        <p:spPr bwMode="auto">
          <a:xfrm>
            <a:off x="7948613" y="3200400"/>
            <a:ext cx="969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cs typeface="+mn-cs"/>
              </a:rPr>
              <a:t>Adjuster</a:t>
            </a:r>
            <a:endParaRPr lang="en-SG">
              <a:solidFill>
                <a:prstClr val="black"/>
              </a:solidFill>
              <a:cs typeface="+mn-cs"/>
            </a:endParaRPr>
          </a:p>
        </p:txBody>
      </p:sp>
      <p:sp>
        <p:nvSpPr>
          <p:cNvPr id="172041" name="TextBox 16"/>
          <p:cNvSpPr txBox="1">
            <a:spLocks noChangeArrowheads="1"/>
          </p:cNvSpPr>
          <p:nvPr/>
        </p:nvSpPr>
        <p:spPr bwMode="auto">
          <a:xfrm>
            <a:off x="6507163" y="1797050"/>
            <a:ext cx="84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cs typeface="+mn-cs"/>
              </a:rPr>
              <a:t>Insurer</a:t>
            </a:r>
            <a:endParaRPr lang="en-SG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684688"/>
      </p:ext>
    </p:extLst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DED3C6-66AB-442D-843D-849B9E4AD1C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1800" y="1223963"/>
            <a:ext cx="8358188" cy="32940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black"/>
                </a:solidFill>
                <a:latin typeface="Calibri"/>
                <a:cs typeface="+mn-cs"/>
              </a:rPr>
              <a:t>Further damage is often discovered during close up inspection after the first inspection (especially machinery)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6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black"/>
                </a:solidFill>
                <a:latin typeface="Calibri"/>
                <a:cs typeface="+mn-cs"/>
              </a:rPr>
              <a:t>Important to update the Underwriter of any subsequent cost changes early.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6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black"/>
                </a:solidFill>
                <a:latin typeface="Calibri"/>
                <a:cs typeface="+mn-cs"/>
              </a:rPr>
              <a:t>Determine what you think is casualty related, average related or  Owners work</a:t>
            </a:r>
          </a:p>
        </p:txBody>
      </p:sp>
      <p:sp>
        <p:nvSpPr>
          <p:cNvPr id="174083" name="Title 1"/>
          <p:cNvSpPr>
            <a:spLocks noGrp="1"/>
          </p:cNvSpPr>
          <p:nvPr>
            <p:ph type="title"/>
          </p:nvPr>
        </p:nvSpPr>
        <p:spPr>
          <a:xfrm>
            <a:off x="207963" y="0"/>
            <a:ext cx="6435725" cy="1052513"/>
          </a:xfrm>
        </p:spPr>
        <p:txBody>
          <a:bodyPr/>
          <a:lstStyle/>
          <a:p>
            <a:pPr eaLnBrk="1" hangingPunct="1"/>
            <a:r>
              <a:rPr lang="en-US" sz="3200" b="1" smtClean="0"/>
              <a:t>Demands of a Surveyor - Subsequent</a:t>
            </a:r>
            <a:endParaRPr lang="en-SG" sz="3200" b="1" smtClean="0"/>
          </a:p>
        </p:txBody>
      </p:sp>
      <p:pic>
        <p:nvPicPr>
          <p:cNvPr id="174084" name="Picture 243" descr="Container loss loop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22800"/>
            <a:ext cx="91440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1052746"/>
      </p:ext>
    </p:extLst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8AC6A3-E63B-423F-BDA8-D9D23395D33A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3213" y="1425575"/>
            <a:ext cx="6918325" cy="43624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  <a:cs typeface="+mn-cs"/>
              </a:rPr>
              <a:t>A stubborn surveyor can feel reluctant to change original estimates seeing this as a “failure” and entrenched adversarial attitudes can then prevail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  <a:cs typeface="+mn-cs"/>
              </a:rPr>
              <a:t>A “slack” surveyor, if he does not keep track of cost variation can at the end of the process face frustrated Underwriter’s questions on reasons for the escalation of cost. </a:t>
            </a:r>
          </a:p>
        </p:txBody>
      </p:sp>
      <p:pic>
        <p:nvPicPr>
          <p:cNvPr id="176131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4738" y="1581150"/>
            <a:ext cx="1382712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2" name="Title 1"/>
          <p:cNvSpPr>
            <a:spLocks noGrp="1"/>
          </p:cNvSpPr>
          <p:nvPr>
            <p:ph type="title"/>
          </p:nvPr>
        </p:nvSpPr>
        <p:spPr>
          <a:xfrm>
            <a:off x="0" y="236538"/>
            <a:ext cx="6632575" cy="922337"/>
          </a:xfrm>
        </p:spPr>
        <p:txBody>
          <a:bodyPr/>
          <a:lstStyle/>
          <a:p>
            <a:pPr algn="ctr" eaLnBrk="1" hangingPunct="1"/>
            <a:r>
              <a:rPr lang="en-US" sz="3200" b="1" smtClean="0"/>
              <a:t>Demands of a Surveyor - Subsequent</a:t>
            </a:r>
            <a:endParaRPr lang="en-SG" sz="3200" b="1" smtClean="0"/>
          </a:p>
        </p:txBody>
      </p:sp>
    </p:spTree>
    <p:extLst>
      <p:ext uri="{BB962C8B-B14F-4D97-AF65-F5344CB8AC3E}">
        <p14:creationId xmlns:p14="http://schemas.microsoft.com/office/powerpoint/2010/main" val="389362006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itle 1"/>
          <p:cNvSpPr>
            <a:spLocks noGrp="1"/>
          </p:cNvSpPr>
          <p:nvPr>
            <p:ph type="title"/>
          </p:nvPr>
        </p:nvSpPr>
        <p:spPr>
          <a:xfrm>
            <a:off x="146050" y="395288"/>
            <a:ext cx="6373813" cy="665162"/>
          </a:xfrm>
        </p:spPr>
        <p:txBody>
          <a:bodyPr/>
          <a:lstStyle/>
          <a:p>
            <a:pPr algn="ctr" eaLnBrk="1" hangingPunct="1"/>
            <a:r>
              <a:rPr lang="en-US" sz="3200" b="1" smtClean="0"/>
              <a:t>Types of Evidence Required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 </a:t>
            </a:r>
            <a:endParaRPr lang="en-US" sz="4000" smtClean="0"/>
          </a:p>
        </p:txBody>
      </p:sp>
      <p:sp>
        <p:nvSpPr>
          <p:cNvPr id="178178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423194" y="35719"/>
            <a:ext cx="4545013" cy="6137275"/>
          </a:xfrm>
        </p:spPr>
        <p:txBody>
          <a:bodyPr/>
          <a:lstStyle/>
          <a:p>
            <a:pPr eaLnBrk="1" hangingPunct="1">
              <a:lnSpc>
                <a:spcPct val="70000"/>
              </a:lnSpc>
              <a:buFont typeface="Arial" charset="0"/>
              <a:buNone/>
            </a:pPr>
            <a:endParaRPr lang="en-US" sz="2700" smtClean="0"/>
          </a:p>
          <a:p>
            <a:pPr eaLnBrk="1" hangingPunct="1">
              <a:lnSpc>
                <a:spcPct val="70000"/>
              </a:lnSpc>
            </a:pPr>
            <a:r>
              <a:rPr lang="en-US" sz="2400" smtClean="0"/>
              <a:t>Certification (Class or Statutory)</a:t>
            </a:r>
          </a:p>
          <a:p>
            <a:pPr eaLnBrk="1" hangingPunct="1">
              <a:lnSpc>
                <a:spcPct val="70000"/>
              </a:lnSpc>
            </a:pPr>
            <a:r>
              <a:rPr lang="en-US" sz="2400" smtClean="0"/>
              <a:t>Documents Historic (Maintenance Records)</a:t>
            </a:r>
          </a:p>
          <a:p>
            <a:pPr eaLnBrk="1" hangingPunct="1">
              <a:lnSpc>
                <a:spcPct val="70000"/>
              </a:lnSpc>
            </a:pPr>
            <a:r>
              <a:rPr lang="en-US" sz="2400" smtClean="0"/>
              <a:t>Documents Contemporaneous (Log books)</a:t>
            </a:r>
          </a:p>
          <a:p>
            <a:pPr eaLnBrk="1" hangingPunct="1">
              <a:lnSpc>
                <a:spcPct val="70000"/>
              </a:lnSpc>
            </a:pPr>
            <a:r>
              <a:rPr lang="en-US" sz="2400" smtClean="0"/>
              <a:t>Documents Procedural (ISM)</a:t>
            </a:r>
          </a:p>
          <a:p>
            <a:pPr eaLnBrk="1" hangingPunct="1">
              <a:lnSpc>
                <a:spcPct val="70000"/>
              </a:lnSpc>
            </a:pPr>
            <a:r>
              <a:rPr lang="en-US" sz="2400" b="1" smtClean="0">
                <a:solidFill>
                  <a:srgbClr val="FF0000"/>
                </a:solidFill>
              </a:rPr>
              <a:t>Documents Technical (shell expansion, cross sections, machinery drawings)</a:t>
            </a:r>
          </a:p>
          <a:p>
            <a:pPr eaLnBrk="1" hangingPunct="1">
              <a:lnSpc>
                <a:spcPct val="70000"/>
              </a:lnSpc>
            </a:pPr>
            <a:r>
              <a:rPr lang="en-US" sz="2400" b="1" smtClean="0">
                <a:solidFill>
                  <a:srgbClr val="FF0000"/>
                </a:solidFill>
              </a:rPr>
              <a:t>Quotations 3 off</a:t>
            </a:r>
          </a:p>
          <a:p>
            <a:pPr eaLnBrk="1" hangingPunct="1">
              <a:lnSpc>
                <a:spcPct val="70000"/>
              </a:lnSpc>
            </a:pPr>
            <a:r>
              <a:rPr lang="en-US" sz="2400" smtClean="0"/>
              <a:t>Photographic</a:t>
            </a:r>
          </a:p>
          <a:p>
            <a:pPr eaLnBrk="1" hangingPunct="1">
              <a:lnSpc>
                <a:spcPct val="70000"/>
              </a:lnSpc>
            </a:pPr>
            <a:r>
              <a:rPr lang="en-US" sz="2400" smtClean="0"/>
              <a:t>Oral (statements)</a:t>
            </a:r>
          </a:p>
          <a:p>
            <a:pPr eaLnBrk="1" hangingPunct="1">
              <a:lnSpc>
                <a:spcPct val="70000"/>
              </a:lnSpc>
            </a:pPr>
            <a:r>
              <a:rPr lang="en-US" sz="2400" smtClean="0"/>
              <a:t>Physical (damaged components)</a:t>
            </a:r>
          </a:p>
          <a:p>
            <a:pPr eaLnBrk="1" hangingPunct="1">
              <a:lnSpc>
                <a:spcPct val="70000"/>
              </a:lnSpc>
            </a:pPr>
            <a:endParaRPr lang="en-US" sz="2700" smtClean="0"/>
          </a:p>
        </p:txBody>
      </p:sp>
      <p:pic>
        <p:nvPicPr>
          <p:cNvPr id="17817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61200" y="1508125"/>
            <a:ext cx="1493838" cy="331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80" name="Title 1"/>
          <p:cNvSpPr txBox="1">
            <a:spLocks/>
          </p:cNvSpPr>
          <p:nvPr/>
        </p:nvSpPr>
        <p:spPr bwMode="auto">
          <a:xfrm>
            <a:off x="0" y="5354638"/>
            <a:ext cx="9144000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en-US" sz="3000" b="1">
                <a:solidFill>
                  <a:prstClr val="black"/>
                </a:solidFill>
                <a:cs typeface="+mn-cs"/>
              </a:rPr>
              <a:t>The Captain is often not always able or wants to help</a:t>
            </a:r>
            <a:r>
              <a:rPr lang="en-US" sz="4000">
                <a:solidFill>
                  <a:prstClr val="black"/>
                </a:solidFill>
                <a:cs typeface="+mn-cs"/>
              </a:rPr>
              <a:t> </a:t>
            </a:r>
            <a:br>
              <a:rPr lang="en-US" sz="4000">
                <a:solidFill>
                  <a:prstClr val="black"/>
                </a:solidFill>
                <a:cs typeface="+mn-cs"/>
              </a:rPr>
            </a:br>
            <a:r>
              <a:rPr lang="en-US" sz="4000">
                <a:solidFill>
                  <a:prstClr val="black"/>
                </a:solidFill>
                <a:cs typeface="+mn-cs"/>
              </a:rPr>
              <a:t> </a:t>
            </a:r>
            <a:endParaRPr lang="en-US" sz="36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676761"/>
      </p:ext>
    </p:extLst>
  </p:cSld>
  <p:clrMapOvr>
    <a:masterClrMapping/>
  </p:clrMapOvr>
  <p:transition xmlns:p14="http://schemas.microsoft.com/office/powerpoint/2010/main" spd="slow">
    <p:cover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3"/>
          <p:cNvSpPr>
            <a:spLocks noGrp="1"/>
          </p:cNvSpPr>
          <p:nvPr>
            <p:ph type="ctrTitle" idx="4294967295"/>
          </p:nvPr>
        </p:nvSpPr>
        <p:spPr>
          <a:xfrm>
            <a:off x="1035050" y="2819400"/>
            <a:ext cx="7543800" cy="911225"/>
          </a:xfrm>
        </p:spPr>
        <p:txBody>
          <a:bodyPr/>
          <a:lstStyle/>
          <a:p>
            <a:pPr algn="ctr" eaLnBrk="1" hangingPunct="1">
              <a:lnSpc>
                <a:spcPct val="75000"/>
              </a:lnSpc>
            </a:pPr>
            <a:r>
              <a:rPr lang="en-US" sz="5400" smtClean="0">
                <a:solidFill>
                  <a:schemeClr val="bg1"/>
                </a:solidFill>
              </a:rPr>
              <a:t>IMCC 2014</a:t>
            </a:r>
          </a:p>
        </p:txBody>
      </p:sp>
      <p:sp>
        <p:nvSpPr>
          <p:cNvPr id="153602" name="Rectangle 4"/>
          <p:cNvSpPr>
            <a:spLocks noGrp="1"/>
          </p:cNvSpPr>
          <p:nvPr>
            <p:ph type="subTitle" idx="4294967295"/>
          </p:nvPr>
        </p:nvSpPr>
        <p:spPr>
          <a:xfrm>
            <a:off x="1574800" y="576263"/>
            <a:ext cx="6116638" cy="2030412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sz="2400" b="1" smtClean="0">
                <a:solidFill>
                  <a:schemeClr val="tx1"/>
                </a:solidFill>
              </a:rPr>
              <a:t>Claims Reserving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sz="2400" b="1" smtClean="0">
                <a:solidFill>
                  <a:schemeClr val="tx1"/>
                </a:solidFill>
              </a:rPr>
              <a:t>Who, What, Where, When, Why and How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endParaRPr lang="en-US" sz="800" smtClean="0">
              <a:solidFill>
                <a:schemeClr val="tx1"/>
              </a:solidFill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tx1"/>
                </a:solidFill>
              </a:rPr>
              <a:t>Brian J. Sales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tx1"/>
                </a:solidFill>
              </a:rPr>
              <a:t>Assistant Vice President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tx1"/>
                </a:solidFill>
              </a:rPr>
              <a:t>CNA - Marine</a:t>
            </a:r>
          </a:p>
        </p:txBody>
      </p:sp>
      <p:pic>
        <p:nvPicPr>
          <p:cNvPr id="153603" name="Picture 3" descr="Container ship BILBAO_BRID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97363"/>
            <a:ext cx="9144000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5616470"/>
      </p:ext>
    </p:extLst>
  </p:cSld>
  <p:clrMapOvr>
    <a:masterClrMapping/>
  </p:clrMapOvr>
  <p:transition xmlns:p14="http://schemas.microsoft.com/office/powerpoint/2010/main" spd="slow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3" descr="Container-ship-salv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69913" y="138113"/>
            <a:ext cx="8086725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 eaLnBrk="0" hangingPunct="0">
              <a:defRPr/>
            </a:pPr>
            <a:r>
              <a:rPr lang="en-US" sz="3600" b="1" kern="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?</a:t>
            </a:r>
            <a:br>
              <a:rPr lang="en-US" sz="3600" b="1" kern="0" dirty="0">
                <a:solidFill>
                  <a:prstClr val="black"/>
                </a:solidFill>
                <a:latin typeface="Arial Black" pitchFamily="34" charset="0"/>
                <a:cs typeface="+mn-cs"/>
              </a:rPr>
            </a:br>
            <a:r>
              <a:rPr lang="en-US" sz="3600" b="1" kern="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Audience Question 3</a:t>
            </a:r>
            <a:endParaRPr lang="en-US" sz="2800" kern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696017"/>
      </p:ext>
    </p:extLst>
  </p:cSld>
  <p:clrMapOvr>
    <a:masterClrMapping/>
  </p:clrMapOvr>
  <p:transition xmlns:p14="http://schemas.microsoft.com/office/powerpoint/2010/main" spd="slow">
    <p:wheel spokes="8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04000" cy="1325563"/>
          </a:xfrm>
        </p:spPr>
        <p:txBody>
          <a:bodyPr/>
          <a:lstStyle/>
          <a:p>
            <a:pPr algn="ctr" eaLnBrk="1" hangingPunct="1"/>
            <a:r>
              <a:rPr lang="en-US" sz="3200" b="1" smtClean="0"/>
              <a:t>Demands of a Surveyor </a:t>
            </a:r>
            <a:br>
              <a:rPr lang="en-US" sz="3200" b="1" smtClean="0"/>
            </a:br>
            <a:r>
              <a:rPr lang="en-US" sz="3200" b="1" smtClean="0"/>
              <a:t>– Keeping Independent</a:t>
            </a:r>
            <a:endParaRPr lang="en-SG" sz="3200" b="1" smtClean="0"/>
          </a:p>
        </p:txBody>
      </p:sp>
      <p:sp>
        <p:nvSpPr>
          <p:cNvPr id="182274" name="Content Placeholder 2"/>
          <p:cNvSpPr>
            <a:spLocks noGrp="1"/>
          </p:cNvSpPr>
          <p:nvPr>
            <p:ph idx="1"/>
          </p:nvPr>
        </p:nvSpPr>
        <p:spPr>
          <a:xfrm>
            <a:off x="490538" y="1187450"/>
            <a:ext cx="8283575" cy="381635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endParaRPr lang="en-US" sz="800" smtClean="0"/>
          </a:p>
          <a:p>
            <a:pPr marL="0" indent="0" eaLnBrk="1" hangingPunct="1">
              <a:lnSpc>
                <a:spcPct val="80000"/>
              </a:lnSpc>
            </a:pPr>
            <a:r>
              <a:rPr lang="en-US" sz="2400" smtClean="0"/>
              <a:t>The surveyor must make his own independent calculation and not base it on solely on information provided by Owners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endParaRPr lang="en-US" sz="800" smtClean="0"/>
          </a:p>
          <a:p>
            <a:pPr marL="0" indent="0" eaLnBrk="1" hangingPunct="1">
              <a:lnSpc>
                <a:spcPct val="80000"/>
              </a:lnSpc>
            </a:pPr>
            <a:r>
              <a:rPr lang="en-US" sz="2400" smtClean="0"/>
              <a:t>You may get three quotes, but are they competitive based on your experience?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endParaRPr lang="en-US" sz="800" smtClean="0"/>
          </a:p>
          <a:p>
            <a:pPr marL="0" indent="0" eaLnBrk="1" hangingPunct="1">
              <a:lnSpc>
                <a:spcPct val="80000"/>
              </a:lnSpc>
            </a:pPr>
            <a:r>
              <a:rPr lang="en-US" sz="2400" smtClean="0"/>
              <a:t>The surveyor is not aware of policy details this keeps him objective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endParaRPr lang="en-US" sz="800" smtClean="0"/>
          </a:p>
          <a:p>
            <a:pPr marL="0" indent="0" eaLnBrk="1" hangingPunct="1">
              <a:lnSpc>
                <a:spcPct val="80000"/>
              </a:lnSpc>
            </a:pPr>
            <a:r>
              <a:rPr lang="en-US" sz="2400" smtClean="0"/>
              <a:t>Remembering his independent and objective role in determining “fair and reasonable and attributable”</a:t>
            </a:r>
          </a:p>
        </p:txBody>
      </p:sp>
      <p:pic>
        <p:nvPicPr>
          <p:cNvPr id="182275" name="Picture 3" descr="Container ship maxresdefaul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99038"/>
            <a:ext cx="9144000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1763624"/>
      </p:ext>
    </p:extLst>
  </p:cSld>
  <p:clrMapOvr>
    <a:masterClrMapping/>
  </p:clrMapOvr>
  <p:transition xmlns:p14="http://schemas.microsoft.com/office/powerpoint/2010/main" spd="slow">
    <p:cover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Title 1"/>
          <p:cNvSpPr>
            <a:spLocks noGrp="1"/>
          </p:cNvSpPr>
          <p:nvPr>
            <p:ph type="title"/>
          </p:nvPr>
        </p:nvSpPr>
        <p:spPr>
          <a:xfrm>
            <a:off x="215900" y="76200"/>
            <a:ext cx="6408738" cy="1008063"/>
          </a:xfrm>
        </p:spPr>
        <p:txBody>
          <a:bodyPr/>
          <a:lstStyle/>
          <a:p>
            <a:pPr algn="ctr" eaLnBrk="1" hangingPunct="1"/>
            <a:r>
              <a:rPr lang="en-US" sz="3200" b="1" smtClean="0"/>
              <a:t>Assisting Factors for the Surveyor</a:t>
            </a:r>
            <a:endParaRPr lang="en-SG" sz="3200" b="1" smtClean="0"/>
          </a:p>
        </p:txBody>
      </p:sp>
      <p:sp>
        <p:nvSpPr>
          <p:cNvPr id="184322" name="Content Placeholder 2"/>
          <p:cNvSpPr>
            <a:spLocks noGrp="1"/>
          </p:cNvSpPr>
          <p:nvPr>
            <p:ph idx="1"/>
          </p:nvPr>
        </p:nvSpPr>
        <p:spPr>
          <a:xfrm>
            <a:off x="441325" y="1163638"/>
            <a:ext cx="8224838" cy="488632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2400" smtClean="0"/>
              <a:t>The challenges for the Owner invariably becomes a challenge for the surveyor:</a:t>
            </a:r>
          </a:p>
          <a:p>
            <a:pPr marL="0" indent="0" eaLnBrk="1" hangingPunct="1">
              <a:buFont typeface="Arial" charset="0"/>
              <a:buNone/>
            </a:pPr>
            <a:endParaRPr lang="en-US" sz="800" smtClean="0"/>
          </a:p>
          <a:p>
            <a:pPr marL="742950" lvl="1" indent="-285750" eaLnBrk="1" hangingPunct="1"/>
            <a:r>
              <a:rPr lang="en-US" smtClean="0"/>
              <a:t>Good communication</a:t>
            </a:r>
            <a:r>
              <a:rPr lang="en-GB" smtClean="0"/>
              <a:t> from start to finish between Owners and Surveyors</a:t>
            </a:r>
          </a:p>
          <a:p>
            <a:pPr marL="742950" lvl="1" indent="-285750" eaLnBrk="1" hangingPunct="1"/>
            <a:r>
              <a:rPr lang="en-US" smtClean="0"/>
              <a:t>Attend within a very short time of the casualty occurring to explain the “rules of engagement”</a:t>
            </a:r>
          </a:p>
          <a:p>
            <a:pPr marL="742950" lvl="1" indent="-285750" eaLnBrk="1" hangingPunct="1"/>
            <a:r>
              <a:rPr lang="en-US" smtClean="0"/>
              <a:t>Full access to all damaged parts not always possible early in a casualty</a:t>
            </a:r>
          </a:p>
          <a:p>
            <a:pPr marL="742950" lvl="1" indent="-285750" eaLnBrk="1" hangingPunct="1"/>
            <a:r>
              <a:rPr lang="en-US" smtClean="0"/>
              <a:t>Attend with all interested parties especially Owners and Class</a:t>
            </a:r>
          </a:p>
          <a:p>
            <a:pPr marL="742950" lvl="1" indent="-285750" eaLnBrk="1" hangingPunct="1"/>
            <a:r>
              <a:rPr lang="en-US" smtClean="0"/>
              <a:t>Engaged in all early negotiations and drawing up of specifications.</a:t>
            </a:r>
            <a:endParaRPr lang="en-SG" sz="2000" smtClean="0"/>
          </a:p>
        </p:txBody>
      </p:sp>
    </p:spTree>
    <p:extLst>
      <p:ext uri="{BB962C8B-B14F-4D97-AF65-F5344CB8AC3E}">
        <p14:creationId xmlns:p14="http://schemas.microsoft.com/office/powerpoint/2010/main" val="68551332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itle 1"/>
          <p:cNvSpPr>
            <a:spLocks noGrp="1"/>
          </p:cNvSpPr>
          <p:nvPr>
            <p:ph type="title"/>
          </p:nvPr>
        </p:nvSpPr>
        <p:spPr>
          <a:xfrm>
            <a:off x="215900" y="76200"/>
            <a:ext cx="6418263" cy="1000125"/>
          </a:xfrm>
        </p:spPr>
        <p:txBody>
          <a:bodyPr/>
          <a:lstStyle/>
          <a:p>
            <a:pPr algn="ctr" eaLnBrk="1" hangingPunct="1"/>
            <a:r>
              <a:rPr lang="en-US" sz="3200" smtClean="0"/>
              <a:t>Assisting Factors for the Surveyor</a:t>
            </a:r>
            <a:endParaRPr lang="en-SG" sz="3200" smtClean="0"/>
          </a:p>
        </p:txBody>
      </p:sp>
      <p:sp>
        <p:nvSpPr>
          <p:cNvPr id="186370" name="Content Placeholder 2"/>
          <p:cNvSpPr>
            <a:spLocks noGrp="1"/>
          </p:cNvSpPr>
          <p:nvPr>
            <p:ph idx="1"/>
          </p:nvPr>
        </p:nvSpPr>
        <p:spPr>
          <a:xfrm>
            <a:off x="0" y="1120775"/>
            <a:ext cx="8570913" cy="5008563"/>
          </a:xfrm>
        </p:spPr>
        <p:txBody>
          <a:bodyPr/>
          <a:lstStyle/>
          <a:p>
            <a:pPr marL="0" indent="0" eaLnBrk="1" hangingPunct="1">
              <a:lnSpc>
                <a:spcPct val="70000"/>
              </a:lnSpc>
              <a:buFont typeface="Arial" charset="0"/>
              <a:buNone/>
            </a:pPr>
            <a:endParaRPr lang="en-US" sz="2900" smtClean="0"/>
          </a:p>
          <a:p>
            <a:pPr marL="742950" lvl="1" indent="-285750" eaLnBrk="1" hangingPunct="1">
              <a:lnSpc>
                <a:spcPct val="70000"/>
              </a:lnSpc>
            </a:pPr>
            <a:r>
              <a:rPr lang="en-US" smtClean="0"/>
              <a:t>Attendance at initial meeting with yard to agree repair scope and costs</a:t>
            </a:r>
          </a:p>
          <a:p>
            <a:pPr marL="742950" lvl="1" indent="-285750" eaLnBrk="1" hangingPunct="1">
              <a:lnSpc>
                <a:spcPct val="70000"/>
              </a:lnSpc>
              <a:buFont typeface="Arial" charset="0"/>
              <a:buNone/>
            </a:pPr>
            <a:endParaRPr lang="en-US" sz="800" smtClean="0"/>
          </a:p>
          <a:p>
            <a:pPr marL="742950" lvl="1" indent="-285750" eaLnBrk="1" hangingPunct="1">
              <a:lnSpc>
                <a:spcPct val="70000"/>
              </a:lnSpc>
            </a:pPr>
            <a:r>
              <a:rPr lang="en-US" smtClean="0"/>
              <a:t>Access at critical stages of any long repair process (especially if POA is requested)</a:t>
            </a:r>
          </a:p>
          <a:p>
            <a:pPr marL="742950" lvl="1" indent="-285750" eaLnBrk="1" hangingPunct="1">
              <a:lnSpc>
                <a:spcPct val="70000"/>
              </a:lnSpc>
              <a:buFont typeface="Arial" charset="0"/>
              <a:buNone/>
            </a:pPr>
            <a:endParaRPr lang="en-US" sz="800" smtClean="0"/>
          </a:p>
          <a:p>
            <a:pPr marL="742950" lvl="1" indent="-285750" eaLnBrk="1" hangingPunct="1">
              <a:lnSpc>
                <a:spcPct val="70000"/>
              </a:lnSpc>
            </a:pPr>
            <a:r>
              <a:rPr lang="en-US" smtClean="0"/>
              <a:t>Attendance at settlement of invoice with yard for final inspection and negotiation</a:t>
            </a:r>
          </a:p>
          <a:p>
            <a:pPr marL="742950" lvl="1" indent="-285750" eaLnBrk="1" hangingPunct="1">
              <a:lnSpc>
                <a:spcPct val="70000"/>
              </a:lnSpc>
              <a:buFont typeface="Arial" charset="0"/>
              <a:buNone/>
            </a:pPr>
            <a:endParaRPr lang="en-US" sz="800" smtClean="0"/>
          </a:p>
          <a:p>
            <a:pPr marL="742950" lvl="1" indent="-285750" eaLnBrk="1" hangingPunct="1">
              <a:lnSpc>
                <a:spcPct val="70000"/>
              </a:lnSpc>
            </a:pPr>
            <a:r>
              <a:rPr lang="en-GB" smtClean="0"/>
              <a:t>Experienced surveyors and company support with historic case</a:t>
            </a:r>
            <a:r>
              <a:rPr lang="en-GB" b="1" smtClean="0"/>
              <a:t> </a:t>
            </a:r>
            <a:r>
              <a:rPr lang="en-GB" smtClean="0"/>
              <a:t>files for quotations and invoices available</a:t>
            </a:r>
          </a:p>
          <a:p>
            <a:pPr marL="742950" lvl="1" indent="-285750" eaLnBrk="1" hangingPunct="1">
              <a:lnSpc>
                <a:spcPct val="70000"/>
              </a:lnSpc>
              <a:buFont typeface="Arial" charset="0"/>
              <a:buNone/>
            </a:pPr>
            <a:endParaRPr lang="en-GB" sz="800" smtClean="0"/>
          </a:p>
          <a:p>
            <a:pPr marL="742950" lvl="1" indent="-285750" eaLnBrk="1" hangingPunct="1">
              <a:lnSpc>
                <a:spcPct val="70000"/>
              </a:lnSpc>
            </a:pPr>
            <a:r>
              <a:rPr lang="en-GB" smtClean="0"/>
              <a:t>Worldwide technical assistance, multi-disciplined workforce and continuity of service (no surveyor knows it all)</a:t>
            </a:r>
          </a:p>
          <a:p>
            <a:pPr marL="742950" lvl="1" indent="-285750" eaLnBrk="1" hangingPunct="1">
              <a:lnSpc>
                <a:spcPct val="70000"/>
              </a:lnSpc>
              <a:buFont typeface="Arial" charset="0"/>
              <a:buNone/>
            </a:pPr>
            <a:endParaRPr lang="en-GB" sz="800" smtClean="0"/>
          </a:p>
          <a:p>
            <a:pPr marL="742950" lvl="1" indent="-285750" eaLnBrk="1" hangingPunct="1">
              <a:lnSpc>
                <a:spcPct val="70000"/>
              </a:lnSpc>
            </a:pPr>
            <a:r>
              <a:rPr lang="en-GB" smtClean="0"/>
              <a:t>For the cost approval process supporting invoices have to be presented organised, itemised, clear, original.</a:t>
            </a:r>
            <a:endParaRPr lang="en-SG" smtClean="0"/>
          </a:p>
        </p:txBody>
      </p:sp>
    </p:spTree>
    <p:extLst>
      <p:ext uri="{BB962C8B-B14F-4D97-AF65-F5344CB8AC3E}">
        <p14:creationId xmlns:p14="http://schemas.microsoft.com/office/powerpoint/2010/main" val="3977089841"/>
      </p:ext>
    </p:extLst>
  </p:cSld>
  <p:clrMapOvr>
    <a:masterClrMapping/>
  </p:clrMapOvr>
  <p:transition xmlns:p14="http://schemas.microsoft.com/office/powerpoint/2010/main" spd="slow">
    <p:cover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Content Placeholder 2"/>
          <p:cNvSpPr>
            <a:spLocks noGrp="1"/>
          </p:cNvSpPr>
          <p:nvPr>
            <p:ph idx="1"/>
          </p:nvPr>
        </p:nvSpPr>
        <p:spPr>
          <a:xfrm>
            <a:off x="0" y="1079500"/>
            <a:ext cx="8936038" cy="3411538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en-US" sz="2400" smtClean="0"/>
              <a:t>     </a:t>
            </a:r>
            <a:r>
              <a:rPr lang="en-US" sz="2400" u="sng" smtClean="0"/>
              <a:t>Other Common Problems/ Pressures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endParaRPr lang="en-US" sz="800" smtClean="0"/>
          </a:p>
          <a:p>
            <a:pPr marL="742950" lvl="1" indent="-285750" eaLnBrk="1" hangingPunct="1">
              <a:lnSpc>
                <a:spcPct val="80000"/>
              </a:lnSpc>
            </a:pPr>
            <a:r>
              <a:rPr lang="en-US" smtClean="0"/>
              <a:t>Chasing Owners for updates rather than Owners keeping surveyor informed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endParaRPr lang="en-US" sz="800" smtClean="0"/>
          </a:p>
          <a:p>
            <a:pPr marL="742950" lvl="1" indent="-285750" eaLnBrk="1" hangingPunct="1">
              <a:lnSpc>
                <a:spcPct val="80000"/>
              </a:lnSpc>
            </a:pPr>
            <a:r>
              <a:rPr lang="en-US" smtClean="0"/>
              <a:t>Getting original documentation in support of cost and causation is becoming increasingly difficult (often we get quotes / spreadsheets / bank transfer slips / no letter head) etc, etc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endParaRPr lang="en-US" sz="800" smtClean="0"/>
          </a:p>
          <a:p>
            <a:pPr marL="742950" lvl="1" indent="-285750" eaLnBrk="1" hangingPunct="1">
              <a:lnSpc>
                <a:spcPct val="80000"/>
              </a:lnSpc>
            </a:pPr>
            <a:r>
              <a:rPr lang="en-US" smtClean="0"/>
              <a:t>Some pressure to keep survey costs down and attendance times proportionate with the casualty</a:t>
            </a:r>
            <a:endParaRPr lang="en-SG" smtClean="0"/>
          </a:p>
        </p:txBody>
      </p:sp>
      <p:sp>
        <p:nvSpPr>
          <p:cNvPr id="188418" name="Title 1"/>
          <p:cNvSpPr txBox="1">
            <a:spLocks/>
          </p:cNvSpPr>
          <p:nvPr/>
        </p:nvSpPr>
        <p:spPr bwMode="auto">
          <a:xfrm>
            <a:off x="103188" y="0"/>
            <a:ext cx="6542087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200" b="1">
                <a:solidFill>
                  <a:prstClr val="black"/>
                </a:solidFill>
                <a:cs typeface="+mn-cs"/>
              </a:rPr>
              <a:t>Assisting Factors for the Surveyor</a:t>
            </a:r>
            <a:endParaRPr lang="en-SG" sz="3200" b="1">
              <a:solidFill>
                <a:prstClr val="black"/>
              </a:solidFill>
              <a:cs typeface="+mn-cs"/>
            </a:endParaRPr>
          </a:p>
        </p:txBody>
      </p:sp>
      <p:pic>
        <p:nvPicPr>
          <p:cNvPr id="188419" name="Picture 270" descr="Container loss loop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41838"/>
            <a:ext cx="9144000" cy="23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5123178"/>
      </p:ext>
    </p:extLst>
  </p:cSld>
  <p:clrMapOvr>
    <a:masterClrMapping/>
  </p:clrMapOvr>
  <p:transition xmlns:p14="http://schemas.microsoft.com/office/powerpoint/2010/main" spd="slow">
    <p:cover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2" descr="Container loss AT_used_on_ship_fi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69913" y="0"/>
            <a:ext cx="8086725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 eaLnBrk="0" hangingPunct="0">
              <a:defRPr/>
            </a:pPr>
            <a:r>
              <a:rPr lang="en-US" sz="3600" b="1" kern="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?</a:t>
            </a:r>
            <a:br>
              <a:rPr lang="en-US" sz="3600" b="1" kern="0" dirty="0">
                <a:solidFill>
                  <a:prstClr val="black"/>
                </a:solidFill>
                <a:latin typeface="Arial Black" pitchFamily="34" charset="0"/>
                <a:cs typeface="+mn-cs"/>
              </a:rPr>
            </a:br>
            <a:r>
              <a:rPr lang="en-US" sz="3600" b="1" kern="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Audience Question 4</a:t>
            </a:r>
            <a:endParaRPr lang="en-US" sz="2800" kern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347962"/>
      </p:ext>
    </p:extLst>
  </p:cSld>
  <p:clrMapOvr>
    <a:masterClrMapping/>
  </p:clrMapOvr>
  <p:transition xmlns:p14="http://schemas.microsoft.com/office/powerpoint/2010/main" spd="slow">
    <p:wheel spokes="8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itle 1"/>
          <p:cNvSpPr>
            <a:spLocks noGrp="1"/>
          </p:cNvSpPr>
          <p:nvPr>
            <p:ph type="title"/>
          </p:nvPr>
        </p:nvSpPr>
        <p:spPr>
          <a:xfrm>
            <a:off x="152400" y="122238"/>
            <a:ext cx="6453188" cy="930275"/>
          </a:xfrm>
        </p:spPr>
        <p:txBody>
          <a:bodyPr/>
          <a:lstStyle/>
          <a:p>
            <a:pPr algn="ctr" eaLnBrk="1" hangingPunct="1"/>
            <a:r>
              <a:rPr lang="en-US" sz="3200" b="1" smtClean="0"/>
              <a:t>Quotations - General</a:t>
            </a:r>
            <a:endParaRPr lang="en-SG" sz="3200" b="1" smtClean="0"/>
          </a:p>
        </p:txBody>
      </p:sp>
      <p:sp>
        <p:nvSpPr>
          <p:cNvPr id="192514" name="Content Placeholder 2"/>
          <p:cNvSpPr>
            <a:spLocks noGrp="1"/>
          </p:cNvSpPr>
          <p:nvPr>
            <p:ph idx="1"/>
          </p:nvPr>
        </p:nvSpPr>
        <p:spPr>
          <a:xfrm>
            <a:off x="487363" y="1260475"/>
            <a:ext cx="7886700" cy="4537075"/>
          </a:xfrm>
        </p:spPr>
        <p:txBody>
          <a:bodyPr/>
          <a:lstStyle/>
          <a:p>
            <a:pPr algn="just" eaLnBrk="1" hangingPunct="1"/>
            <a:r>
              <a:rPr lang="en-GB" sz="2400" smtClean="0"/>
              <a:t>In many parts of the world it must be recognised, that often agreed rates and prices can ultimately be a matter for negotiation</a:t>
            </a:r>
          </a:p>
          <a:p>
            <a:pPr algn="just" eaLnBrk="1" hangingPunct="1">
              <a:buFont typeface="Arial" charset="0"/>
              <a:buNone/>
            </a:pPr>
            <a:endParaRPr lang="en-GB" sz="800" smtClean="0"/>
          </a:p>
          <a:p>
            <a:pPr algn="just" eaLnBrk="1" hangingPunct="1"/>
            <a:r>
              <a:rPr lang="en-GB" sz="2400" smtClean="0"/>
              <a:t>Tariffs can mean very little in a repair scenario and in some areas not easy for the surveyor to get for “insurance repairs”</a:t>
            </a:r>
          </a:p>
          <a:p>
            <a:pPr algn="just" eaLnBrk="1" hangingPunct="1">
              <a:buFont typeface="Arial" charset="0"/>
              <a:buNone/>
            </a:pPr>
            <a:endParaRPr lang="en-GB" sz="800" smtClean="0"/>
          </a:p>
          <a:p>
            <a:pPr algn="just" eaLnBrk="1" hangingPunct="1"/>
            <a:r>
              <a:rPr lang="en-GB" sz="2400" smtClean="0"/>
              <a:t>Shipyards are often reluctant to send surveyors tariffs as these can often be perceived as a tool which can be used against an Owner</a:t>
            </a:r>
          </a:p>
          <a:p>
            <a:pPr algn="just" eaLnBrk="1" hangingPunct="1">
              <a:buFont typeface="Arial" charset="0"/>
              <a:buNone/>
            </a:pPr>
            <a:endParaRPr lang="en-GB" sz="800" smtClean="0"/>
          </a:p>
          <a:p>
            <a:pPr algn="just" eaLnBrk="1" hangingPunct="1"/>
            <a:r>
              <a:rPr lang="en-GB" sz="2400" smtClean="0"/>
              <a:t>However for an Owner in a “maintenance” environment quotations are readily available</a:t>
            </a:r>
          </a:p>
        </p:txBody>
      </p:sp>
    </p:spTree>
    <p:extLst>
      <p:ext uri="{BB962C8B-B14F-4D97-AF65-F5344CB8AC3E}">
        <p14:creationId xmlns:p14="http://schemas.microsoft.com/office/powerpoint/2010/main" val="1756850029"/>
      </p:ext>
    </p:extLst>
  </p:cSld>
  <p:clrMapOvr>
    <a:masterClrMapping/>
  </p:clrMapOvr>
  <p:transition xmlns:p14="http://schemas.microsoft.com/office/powerpoint/2010/main" spd="slow">
    <p:cover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itle 1"/>
          <p:cNvSpPr>
            <a:spLocks noGrp="1"/>
          </p:cNvSpPr>
          <p:nvPr>
            <p:ph type="title"/>
          </p:nvPr>
        </p:nvSpPr>
        <p:spPr>
          <a:xfrm>
            <a:off x="166688" y="160338"/>
            <a:ext cx="6427787" cy="885825"/>
          </a:xfrm>
        </p:spPr>
        <p:txBody>
          <a:bodyPr/>
          <a:lstStyle/>
          <a:p>
            <a:pPr algn="ctr" eaLnBrk="1" hangingPunct="1"/>
            <a:r>
              <a:rPr lang="en-US" sz="3200" b="1" smtClean="0"/>
              <a:t>Quotations - General</a:t>
            </a:r>
            <a:endParaRPr lang="en-SG" sz="3200" b="1" smtClean="0"/>
          </a:p>
        </p:txBody>
      </p:sp>
      <p:sp>
        <p:nvSpPr>
          <p:cNvPr id="194562" name="Content Placeholder 2"/>
          <p:cNvSpPr>
            <a:spLocks noGrp="1"/>
          </p:cNvSpPr>
          <p:nvPr>
            <p:ph idx="1"/>
          </p:nvPr>
        </p:nvSpPr>
        <p:spPr>
          <a:xfrm>
            <a:off x="0" y="1206500"/>
            <a:ext cx="8564563" cy="3295650"/>
          </a:xfrm>
        </p:spPr>
        <p:txBody>
          <a:bodyPr/>
          <a:lstStyle/>
          <a:p>
            <a:pPr marL="742950" lvl="1" indent="-285750" algn="just" eaLnBrk="1" hangingPunct="1">
              <a:lnSpc>
                <a:spcPct val="70000"/>
              </a:lnSpc>
            </a:pPr>
            <a:r>
              <a:rPr lang="en-GB" smtClean="0"/>
              <a:t>Shipyard availability: if the yards are busy they will often send out a speculative and inflated offer</a:t>
            </a:r>
          </a:p>
          <a:p>
            <a:pPr marL="0" indent="0" algn="just" eaLnBrk="1" hangingPunct="1">
              <a:lnSpc>
                <a:spcPct val="70000"/>
              </a:lnSpc>
              <a:buFont typeface="Arial" charset="0"/>
              <a:buNone/>
            </a:pPr>
            <a:endParaRPr lang="en-SG" sz="800" smtClean="0"/>
          </a:p>
          <a:p>
            <a:pPr marL="742950" lvl="1" indent="-285750" algn="just" eaLnBrk="1" hangingPunct="1">
              <a:lnSpc>
                <a:spcPct val="70000"/>
              </a:lnSpc>
            </a:pPr>
            <a:r>
              <a:rPr lang="en-GB" smtClean="0"/>
              <a:t>Personal relationships: a large fleet and regular customer will often be able to negotiate significant discounts from yards they regularly use – does the Underwriter enjoy this benefit?</a:t>
            </a:r>
          </a:p>
          <a:p>
            <a:pPr marL="0" indent="0" algn="just" eaLnBrk="1" hangingPunct="1">
              <a:lnSpc>
                <a:spcPct val="70000"/>
              </a:lnSpc>
              <a:buFont typeface="Arial" charset="0"/>
              <a:buNone/>
            </a:pPr>
            <a:endParaRPr lang="en-GB" sz="800" smtClean="0"/>
          </a:p>
          <a:p>
            <a:pPr marL="742950" lvl="1" indent="-285750" algn="just" eaLnBrk="1" hangingPunct="1">
              <a:lnSpc>
                <a:spcPct val="70000"/>
              </a:lnSpc>
            </a:pPr>
            <a:r>
              <a:rPr lang="en-GB" smtClean="0"/>
              <a:t>Owners’ work may have been planned and should be fully disclosed from the start of repairs  </a:t>
            </a:r>
          </a:p>
          <a:p>
            <a:pPr marL="0" indent="0" algn="just" eaLnBrk="1" hangingPunct="1">
              <a:lnSpc>
                <a:spcPct val="70000"/>
              </a:lnSpc>
              <a:buFont typeface="Arial" charset="0"/>
              <a:buNone/>
            </a:pPr>
            <a:endParaRPr lang="en-GB" sz="800" smtClean="0"/>
          </a:p>
          <a:p>
            <a:pPr marL="742950" lvl="1" indent="-285750" algn="just" eaLnBrk="1" hangingPunct="1">
              <a:lnSpc>
                <a:spcPct val="70000"/>
              </a:lnSpc>
            </a:pPr>
            <a:r>
              <a:rPr lang="en-GB" smtClean="0"/>
              <a:t>Some shipyards have alliances and quotations can be non competitive.</a:t>
            </a:r>
            <a:endParaRPr lang="en-SG" sz="2000" smtClean="0"/>
          </a:p>
        </p:txBody>
      </p:sp>
      <p:pic>
        <p:nvPicPr>
          <p:cNvPr id="194563" name="Picture 3" descr="Container loss carge-i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02150"/>
            <a:ext cx="9144000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9060740"/>
      </p:ext>
    </p:extLst>
  </p:cSld>
  <p:clrMapOvr>
    <a:masterClrMapping/>
  </p:clrMapOvr>
  <p:transition xmlns:p14="http://schemas.microsoft.com/office/powerpoint/2010/main" spd="slow">
    <p:blind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Title 1"/>
          <p:cNvSpPr>
            <a:spLocks noGrp="1"/>
          </p:cNvSpPr>
          <p:nvPr>
            <p:ph type="title"/>
          </p:nvPr>
        </p:nvSpPr>
        <p:spPr>
          <a:xfrm>
            <a:off x="125413" y="150813"/>
            <a:ext cx="6480175" cy="876300"/>
          </a:xfrm>
        </p:spPr>
        <p:txBody>
          <a:bodyPr/>
          <a:lstStyle/>
          <a:p>
            <a:pPr algn="ctr" eaLnBrk="1" hangingPunct="1"/>
            <a:r>
              <a:rPr lang="en-US" sz="3200" b="1" smtClean="0"/>
              <a:t>Quotations - General</a:t>
            </a:r>
            <a:endParaRPr lang="en-SG" sz="3200" b="1" smtClean="0"/>
          </a:p>
        </p:txBody>
      </p:sp>
      <p:sp>
        <p:nvSpPr>
          <p:cNvPr id="196610" name="Content Placeholder 2"/>
          <p:cNvSpPr>
            <a:spLocks noGrp="1"/>
          </p:cNvSpPr>
          <p:nvPr>
            <p:ph idx="1"/>
          </p:nvPr>
        </p:nvSpPr>
        <p:spPr>
          <a:xfrm>
            <a:off x="419100" y="1347788"/>
            <a:ext cx="8596313" cy="4681537"/>
          </a:xfrm>
        </p:spPr>
        <p:txBody>
          <a:bodyPr/>
          <a:lstStyle/>
          <a:p>
            <a:pPr eaLnBrk="1" hangingPunct="1"/>
            <a:r>
              <a:rPr lang="en-GB" sz="2400" smtClean="0"/>
              <a:t>At least 3 competitive quotations should normally have been obtained in advance of the ship entering a shipyard for repairs</a:t>
            </a:r>
          </a:p>
          <a:p>
            <a:pPr eaLnBrk="1" hangingPunct="1"/>
            <a:r>
              <a:rPr lang="en-GB" sz="2400" smtClean="0"/>
              <a:t>Have repairers actually visited (accuracy of quote)?  </a:t>
            </a:r>
          </a:p>
          <a:p>
            <a:pPr eaLnBrk="1" hangingPunct="1"/>
            <a:r>
              <a:rPr lang="en-GB" sz="2400" smtClean="0"/>
              <a:t>Are the quotes speculative (they may not even want the work)?</a:t>
            </a:r>
          </a:p>
          <a:p>
            <a:pPr eaLnBrk="1" hangingPunct="1"/>
            <a:r>
              <a:rPr lang="en-GB" sz="2400" smtClean="0"/>
              <a:t>Has there been collusion between the yards to set the price high?</a:t>
            </a:r>
          </a:p>
          <a:p>
            <a:pPr eaLnBrk="1" hangingPunct="1"/>
            <a:r>
              <a:rPr lang="en-GB" sz="2400" smtClean="0"/>
              <a:t>Are the yards technically competent in the type of work required?</a:t>
            </a:r>
          </a:p>
          <a:p>
            <a:pPr eaLnBrk="1" hangingPunct="1"/>
            <a:r>
              <a:rPr lang="en-GB" sz="2400" smtClean="0"/>
              <a:t>Do they have the correct scantlings and quality and Class approved steel required? </a:t>
            </a:r>
          </a:p>
          <a:p>
            <a:pPr eaLnBrk="1" hangingPunct="1"/>
            <a:r>
              <a:rPr lang="en-GB" sz="2400" smtClean="0"/>
              <a:t>Normalising quotations is a time consuming process but important “apples for apples”</a:t>
            </a:r>
          </a:p>
          <a:p>
            <a:pPr eaLnBrk="1" hangingPunct="1"/>
            <a:r>
              <a:rPr lang="en-GB" sz="2400" smtClean="0"/>
              <a:t>For insurance repairs discounts are rarely </a:t>
            </a:r>
            <a:r>
              <a:rPr lang="en-US" sz="2400" smtClean="0"/>
              <a:t>found.</a:t>
            </a:r>
            <a:endParaRPr lang="en-SG" sz="2400" smtClean="0"/>
          </a:p>
        </p:txBody>
      </p:sp>
    </p:spTree>
    <p:extLst>
      <p:ext uri="{BB962C8B-B14F-4D97-AF65-F5344CB8AC3E}">
        <p14:creationId xmlns:p14="http://schemas.microsoft.com/office/powerpoint/2010/main" val="905938893"/>
      </p:ext>
    </p:extLst>
  </p:cSld>
  <p:clrMapOvr>
    <a:masterClrMapping/>
  </p:clrMapOvr>
  <p:transition xmlns:p14="http://schemas.microsoft.com/office/powerpoint/2010/main" spd="slow">
    <p:cover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Content Placeholder 2"/>
          <p:cNvSpPr>
            <a:spLocks noGrp="1"/>
          </p:cNvSpPr>
          <p:nvPr>
            <p:ph idx="1"/>
          </p:nvPr>
        </p:nvSpPr>
        <p:spPr>
          <a:xfrm>
            <a:off x="474663" y="1204913"/>
            <a:ext cx="8074025" cy="362902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en-US" sz="2400" smtClean="0"/>
              <a:t>Are underwriters benefiting from discounts being offered in respect of damage repairs?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endParaRPr lang="en-US" sz="800" smtClean="0"/>
          </a:p>
          <a:p>
            <a:pPr marL="742950" lvl="1" indent="-285750" algn="just" eaLnBrk="1" hangingPunct="1">
              <a:lnSpc>
                <a:spcPct val="80000"/>
              </a:lnSpc>
            </a:pPr>
            <a:r>
              <a:rPr lang="en-US" smtClean="0"/>
              <a:t>Very rarely. Owner’s costs usually will attract discounts, many superintendents will ensure this to keep the Owner’s budget down.</a:t>
            </a:r>
          </a:p>
          <a:p>
            <a:pPr marL="0" indent="0" algn="just" eaLnBrk="1" hangingPunct="1">
              <a:lnSpc>
                <a:spcPct val="80000"/>
              </a:lnSpc>
              <a:buFont typeface="Arial" charset="0"/>
              <a:buNone/>
            </a:pPr>
            <a:endParaRPr lang="en-US" sz="800" smtClean="0"/>
          </a:p>
          <a:p>
            <a:pPr marL="742950" lvl="1" indent="-285750" algn="just" eaLnBrk="1" hangingPunct="1">
              <a:lnSpc>
                <a:spcPct val="80000"/>
              </a:lnSpc>
            </a:pPr>
            <a:r>
              <a:rPr lang="en-US" smtClean="0"/>
              <a:t>Our ex-superintendent staff will tell you this</a:t>
            </a:r>
          </a:p>
          <a:p>
            <a:pPr marL="0" indent="0" algn="just" eaLnBrk="1" hangingPunct="1">
              <a:lnSpc>
                <a:spcPct val="80000"/>
              </a:lnSpc>
              <a:buFont typeface="Arial" charset="0"/>
              <a:buNone/>
            </a:pPr>
            <a:endParaRPr lang="en-US" sz="800" smtClean="0"/>
          </a:p>
          <a:p>
            <a:pPr marL="742950" lvl="1" indent="-285750" algn="just" eaLnBrk="1" hangingPunct="1">
              <a:lnSpc>
                <a:spcPct val="80000"/>
              </a:lnSpc>
            </a:pPr>
            <a:r>
              <a:rPr lang="en-US" smtClean="0"/>
              <a:t>In China, yards routinely give 35-40% on general services but only occasionally an overall discount on the final invoice for insurance work.</a:t>
            </a:r>
            <a:endParaRPr lang="en-SG" smtClean="0"/>
          </a:p>
        </p:txBody>
      </p:sp>
      <p:sp>
        <p:nvSpPr>
          <p:cNvPr id="198658" name="Title 1"/>
          <p:cNvSpPr>
            <a:spLocks noGrp="1"/>
          </p:cNvSpPr>
          <p:nvPr>
            <p:ph type="title"/>
          </p:nvPr>
        </p:nvSpPr>
        <p:spPr>
          <a:xfrm>
            <a:off x="125413" y="150813"/>
            <a:ext cx="6515100" cy="938212"/>
          </a:xfrm>
        </p:spPr>
        <p:txBody>
          <a:bodyPr/>
          <a:lstStyle/>
          <a:p>
            <a:pPr algn="ctr" eaLnBrk="1" hangingPunct="1"/>
            <a:r>
              <a:rPr lang="en-US" sz="3200" b="1" smtClean="0"/>
              <a:t>Quotations - Discount</a:t>
            </a:r>
            <a:endParaRPr lang="en-SG" sz="3200" b="1" smtClean="0"/>
          </a:p>
        </p:txBody>
      </p:sp>
      <p:pic>
        <p:nvPicPr>
          <p:cNvPr id="198659" name="Picture 2" descr="MSC-Flaminia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22825"/>
            <a:ext cx="9144000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366397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itle 6"/>
          <p:cNvSpPr>
            <a:spLocks noGrp="1"/>
          </p:cNvSpPr>
          <p:nvPr>
            <p:ph type="title" idx="4294967295"/>
          </p:nvPr>
        </p:nvSpPr>
        <p:spPr>
          <a:xfrm>
            <a:off x="0" y="714375"/>
            <a:ext cx="5545138" cy="1193800"/>
          </a:xfrm>
        </p:spPr>
        <p:txBody>
          <a:bodyPr/>
          <a:lstStyle/>
          <a:p>
            <a:pPr algn="ctr" eaLnBrk="1" hangingPunct="1"/>
            <a:r>
              <a:rPr lang="en-US" sz="3600" b="1" smtClean="0"/>
              <a:t>WHO?</a:t>
            </a:r>
          </a:p>
        </p:txBody>
      </p:sp>
      <p:sp>
        <p:nvSpPr>
          <p:cNvPr id="155650" name="Content Placeholder 7"/>
          <p:cNvSpPr>
            <a:spLocks noGrp="1"/>
          </p:cNvSpPr>
          <p:nvPr>
            <p:ph idx="4294967295"/>
          </p:nvPr>
        </p:nvSpPr>
        <p:spPr>
          <a:xfrm>
            <a:off x="582613" y="2128838"/>
            <a:ext cx="4835525" cy="395605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2800" smtClean="0"/>
              <a:t>Who uses reserves?</a:t>
            </a:r>
          </a:p>
          <a:p>
            <a:pPr marL="0" indent="0" eaLnBrk="1" hangingPunct="1">
              <a:buFontTx/>
              <a:buNone/>
            </a:pPr>
            <a:endParaRPr lang="en-US" sz="800" smtClean="0"/>
          </a:p>
          <a:p>
            <a:pPr lvl="1" eaLnBrk="1" hangingPunct="1">
              <a:buFontTx/>
              <a:buChar char="•"/>
            </a:pPr>
            <a:r>
              <a:rPr lang="en-US" sz="2800" smtClean="0"/>
              <a:t>Underwriters</a:t>
            </a:r>
          </a:p>
          <a:p>
            <a:pPr lvl="1" eaLnBrk="1" hangingPunct="1">
              <a:buFontTx/>
              <a:buChar char="•"/>
            </a:pPr>
            <a:r>
              <a:rPr lang="en-US" sz="2800" smtClean="0"/>
              <a:t>Brokers</a:t>
            </a:r>
          </a:p>
          <a:p>
            <a:pPr lvl="1" eaLnBrk="1" hangingPunct="1">
              <a:buFontTx/>
              <a:buChar char="•"/>
            </a:pPr>
            <a:r>
              <a:rPr lang="en-US" sz="2800" smtClean="0"/>
              <a:t>Corporate Management</a:t>
            </a:r>
          </a:p>
          <a:p>
            <a:pPr lvl="1" eaLnBrk="1" hangingPunct="1">
              <a:buFontTx/>
              <a:buChar char="•"/>
            </a:pPr>
            <a:r>
              <a:rPr lang="en-US" sz="2800" smtClean="0"/>
              <a:t>Finance</a:t>
            </a:r>
          </a:p>
          <a:p>
            <a:pPr lvl="1" eaLnBrk="1" hangingPunct="1">
              <a:buFontTx/>
              <a:buChar char="•"/>
            </a:pPr>
            <a:r>
              <a:rPr lang="en-US" sz="2800" smtClean="0"/>
              <a:t>Actuaries</a:t>
            </a:r>
          </a:p>
          <a:p>
            <a:pPr marL="0" indent="0" eaLnBrk="1" hangingPunct="1"/>
            <a:endParaRPr lang="en-US" smtClean="0"/>
          </a:p>
        </p:txBody>
      </p:sp>
      <p:pic>
        <p:nvPicPr>
          <p:cNvPr id="155651" name="Picture 4" descr="Dscn39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45138" y="0"/>
            <a:ext cx="35988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8854573"/>
      </p:ext>
    </p:extLst>
  </p:cSld>
  <p:clrMapOvr>
    <a:masterClrMapping/>
  </p:clrMapOvr>
  <p:transition xmlns:p14="http://schemas.microsoft.com/office/powerpoint/2010/main" spd="slow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Content Placeholder 2"/>
          <p:cNvSpPr>
            <a:spLocks noGrp="1"/>
          </p:cNvSpPr>
          <p:nvPr>
            <p:ph idx="1"/>
          </p:nvPr>
        </p:nvSpPr>
        <p:spPr>
          <a:xfrm>
            <a:off x="346075" y="1177925"/>
            <a:ext cx="8296275" cy="5354638"/>
          </a:xfrm>
        </p:spPr>
        <p:txBody>
          <a:bodyPr/>
          <a:lstStyle/>
          <a:p>
            <a:pPr marL="0" indent="0" algn="just" eaLnBrk="1" hangingPunct="1">
              <a:lnSpc>
                <a:spcPct val="100000"/>
              </a:lnSpc>
              <a:buFont typeface="Arial" charset="0"/>
              <a:buNone/>
            </a:pPr>
            <a:r>
              <a:rPr lang="en-US" sz="2200" smtClean="0"/>
              <a:t>In the pre- repair process if we are not involved in prior negotiations we cannot ensure that reasonable rates are used:</a:t>
            </a:r>
          </a:p>
          <a:p>
            <a:pPr marL="742950" lvl="1" indent="-285750" algn="just" eaLnBrk="1" hangingPunct="1">
              <a:lnSpc>
                <a:spcPct val="100000"/>
              </a:lnSpc>
            </a:pPr>
            <a:r>
              <a:rPr lang="en-US" sz="2000" smtClean="0"/>
              <a:t>It is not unusual for the Owners to place a ship in a yard and commence work before a surveyor is instructed – so no time to have any early impact on the process</a:t>
            </a:r>
          </a:p>
          <a:p>
            <a:pPr marL="742950" lvl="1" indent="-285750" algn="just" eaLnBrk="1" hangingPunct="1">
              <a:lnSpc>
                <a:spcPct val="100000"/>
              </a:lnSpc>
            </a:pPr>
            <a:r>
              <a:rPr lang="en-US" sz="2000" smtClean="0"/>
              <a:t>In China we seldom see full original quotations any more. Yards give to Owners in Excel (.xlsx) format, allowing subsequent editing by some</a:t>
            </a:r>
          </a:p>
          <a:p>
            <a:pPr marL="742950" lvl="1" indent="-285750" algn="just" eaLnBrk="1" hangingPunct="1">
              <a:lnSpc>
                <a:spcPct val="100000"/>
              </a:lnSpc>
            </a:pPr>
            <a:r>
              <a:rPr lang="en-US" sz="2000" smtClean="0"/>
              <a:t>Our staff ex-superintendents tell us Owners always get competitive quotes for any work they do</a:t>
            </a:r>
          </a:p>
          <a:p>
            <a:pPr marL="742950" lvl="1" indent="-285750" algn="just" eaLnBrk="1" hangingPunct="1">
              <a:lnSpc>
                <a:spcPct val="100000"/>
              </a:lnSpc>
            </a:pPr>
            <a:r>
              <a:rPr lang="en-US" sz="2000" smtClean="0"/>
              <a:t>Often the first time we see any cost is when the invoices arrive on a surveyor’s desk for approval</a:t>
            </a:r>
          </a:p>
          <a:p>
            <a:pPr marL="742950" lvl="1" indent="-285750" algn="just" eaLnBrk="1" hangingPunct="1">
              <a:lnSpc>
                <a:spcPct val="100000"/>
              </a:lnSpc>
            </a:pPr>
            <a:r>
              <a:rPr lang="en-US" sz="2000" smtClean="0"/>
              <a:t>We then have to ask numerous questions which can be seen as being obstructive</a:t>
            </a:r>
          </a:p>
          <a:p>
            <a:pPr marL="742950" lvl="1" indent="-285750" algn="just" eaLnBrk="1" hangingPunct="1">
              <a:lnSpc>
                <a:spcPct val="100000"/>
              </a:lnSpc>
            </a:pPr>
            <a:r>
              <a:rPr lang="en-US" sz="2000" smtClean="0"/>
              <a:t>We have to be able to answer Underwriter’s questions after our approvals.</a:t>
            </a:r>
            <a:endParaRPr lang="en-SG" sz="2000" smtClean="0"/>
          </a:p>
        </p:txBody>
      </p:sp>
      <p:sp>
        <p:nvSpPr>
          <p:cNvPr id="200706" name="Title 1"/>
          <p:cNvSpPr>
            <a:spLocks noGrp="1"/>
          </p:cNvSpPr>
          <p:nvPr>
            <p:ph type="title"/>
          </p:nvPr>
        </p:nvSpPr>
        <p:spPr>
          <a:xfrm>
            <a:off x="125413" y="150813"/>
            <a:ext cx="6507162" cy="955675"/>
          </a:xfrm>
        </p:spPr>
        <p:txBody>
          <a:bodyPr/>
          <a:lstStyle/>
          <a:p>
            <a:pPr algn="ctr" eaLnBrk="1" hangingPunct="1"/>
            <a:r>
              <a:rPr lang="en-US" sz="3200" b="1" smtClean="0"/>
              <a:t>Quotations – Negotiations</a:t>
            </a:r>
            <a:endParaRPr lang="en-SG" sz="3200" b="1" smtClean="0"/>
          </a:p>
        </p:txBody>
      </p:sp>
    </p:spTree>
    <p:extLst>
      <p:ext uri="{BB962C8B-B14F-4D97-AF65-F5344CB8AC3E}">
        <p14:creationId xmlns:p14="http://schemas.microsoft.com/office/powerpoint/2010/main" val="63244469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itle 1"/>
          <p:cNvSpPr>
            <a:spLocks noGrp="1"/>
          </p:cNvSpPr>
          <p:nvPr>
            <p:ph type="title"/>
          </p:nvPr>
        </p:nvSpPr>
        <p:spPr>
          <a:xfrm>
            <a:off x="398463" y="0"/>
            <a:ext cx="6234112" cy="982663"/>
          </a:xfrm>
        </p:spPr>
        <p:txBody>
          <a:bodyPr/>
          <a:lstStyle/>
          <a:p>
            <a:pPr algn="ctr" eaLnBrk="1" hangingPunct="1"/>
            <a:r>
              <a:rPr lang="en-US" sz="3200" b="1" smtClean="0"/>
              <a:t>Quotations – Other Challenges</a:t>
            </a:r>
            <a:endParaRPr lang="en-SG" sz="3200" b="1" smtClean="0"/>
          </a:p>
        </p:txBody>
      </p:sp>
      <p:sp>
        <p:nvSpPr>
          <p:cNvPr id="202754" name="Content Placeholder 2"/>
          <p:cNvSpPr>
            <a:spLocks noGrp="1"/>
          </p:cNvSpPr>
          <p:nvPr>
            <p:ph idx="1"/>
          </p:nvPr>
        </p:nvSpPr>
        <p:spPr>
          <a:xfrm>
            <a:off x="469900" y="1328738"/>
            <a:ext cx="8058150" cy="4619625"/>
          </a:xfrm>
        </p:spPr>
        <p:txBody>
          <a:bodyPr/>
          <a:lstStyle/>
          <a:p>
            <a:pPr algn="just" eaLnBrk="1" hangingPunct="1"/>
            <a:r>
              <a:rPr lang="en-GB" sz="2400" smtClean="0"/>
              <a:t>Emergency repairs often attract an increased premium as it is assumed insurers are paying</a:t>
            </a:r>
          </a:p>
          <a:p>
            <a:pPr algn="just" eaLnBrk="1" hangingPunct="1"/>
            <a:r>
              <a:rPr lang="en-GB" sz="2400" smtClean="0"/>
              <a:t>Invariably for some shipyards the perspective on quotes changes accordingly </a:t>
            </a:r>
          </a:p>
          <a:p>
            <a:pPr algn="just" eaLnBrk="1" hangingPunct="1"/>
            <a:r>
              <a:rPr lang="en-GB" sz="2400" smtClean="0"/>
              <a:t>General services are usually easy to quantify but non routine works can attract increased prices and costs can be difficult to control</a:t>
            </a:r>
          </a:p>
          <a:p>
            <a:pPr algn="just" eaLnBrk="1" hangingPunct="1"/>
            <a:r>
              <a:rPr lang="en-GB" sz="2400" smtClean="0"/>
              <a:t>Non-routine: some anti-pollution measures, tank cleaning, hull distortion contingencies, hatch cover repairs, container or cargo removal, storage and bulbous bow replacement etc.</a:t>
            </a:r>
          </a:p>
          <a:p>
            <a:pPr algn="just" eaLnBrk="1" hangingPunct="1"/>
            <a:r>
              <a:rPr lang="en-GB" sz="2400" smtClean="0"/>
              <a:t>Repairs not specified in agreed quotes will often attract an increased premium.</a:t>
            </a:r>
          </a:p>
        </p:txBody>
      </p:sp>
    </p:spTree>
    <p:extLst>
      <p:ext uri="{BB962C8B-B14F-4D97-AF65-F5344CB8AC3E}">
        <p14:creationId xmlns:p14="http://schemas.microsoft.com/office/powerpoint/2010/main" val="1385708137"/>
      </p:ext>
    </p:extLst>
  </p:cSld>
  <p:clrMapOvr>
    <a:masterClrMapping/>
  </p:clrMapOvr>
  <p:transition xmlns:p14="http://schemas.microsoft.com/office/powerpoint/2010/main" spd="slow">
    <p:cover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48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48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6513"/>
            <a:ext cx="91440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04" name="Title 1"/>
          <p:cNvSpPr txBox="1">
            <a:spLocks/>
          </p:cNvSpPr>
          <p:nvPr/>
        </p:nvSpPr>
        <p:spPr bwMode="auto">
          <a:xfrm>
            <a:off x="0" y="-36513"/>
            <a:ext cx="92979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4400" b="1">
                <a:solidFill>
                  <a:prstClr val="black"/>
                </a:solidFill>
                <a:cs typeface="+mn-cs"/>
              </a:rPr>
              <a:t>Quotations (6) – Large Steel Repairs</a:t>
            </a:r>
            <a:endParaRPr lang="en-SG" sz="4400" b="1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84913" y="2463800"/>
            <a:ext cx="776287" cy="1587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SG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15722"/>
      </p:ext>
    </p:extLst>
  </p:cSld>
  <p:clrMapOvr>
    <a:masterClrMapping/>
  </p:clrMapOvr>
  <p:transition xmlns:p14="http://schemas.microsoft.com/office/powerpoint/2010/main" spd="slow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itle 1"/>
          <p:cNvSpPr>
            <a:spLocks noGrp="1"/>
          </p:cNvSpPr>
          <p:nvPr>
            <p:ph type="title"/>
          </p:nvPr>
        </p:nvSpPr>
        <p:spPr>
          <a:xfrm>
            <a:off x="203200" y="119063"/>
            <a:ext cx="6437313" cy="903287"/>
          </a:xfrm>
        </p:spPr>
        <p:txBody>
          <a:bodyPr/>
          <a:lstStyle/>
          <a:p>
            <a:pPr eaLnBrk="1" hangingPunct="1"/>
            <a:r>
              <a:rPr lang="en-US" sz="3200" b="1" smtClean="0"/>
              <a:t>Quotations – Large Steel Repairs</a:t>
            </a:r>
            <a:endParaRPr lang="en-SG" sz="3200" b="1" smtClean="0"/>
          </a:p>
        </p:txBody>
      </p:sp>
      <p:sp>
        <p:nvSpPr>
          <p:cNvPr id="206850" name="Content Placeholder 2"/>
          <p:cNvSpPr>
            <a:spLocks noGrp="1"/>
          </p:cNvSpPr>
          <p:nvPr>
            <p:ph idx="1"/>
          </p:nvPr>
        </p:nvSpPr>
        <p:spPr>
          <a:xfrm>
            <a:off x="384175" y="1211263"/>
            <a:ext cx="8358188" cy="2878137"/>
          </a:xfrm>
        </p:spPr>
        <p:txBody>
          <a:bodyPr/>
          <a:lstStyle/>
          <a:p>
            <a:pPr marL="228600" lvl="2" algn="just" eaLnBrk="1" hangingPunct="1">
              <a:lnSpc>
                <a:spcPct val="80000"/>
              </a:lnSpc>
              <a:spcBef>
                <a:spcPts val="1000"/>
              </a:spcBef>
            </a:pPr>
            <a:r>
              <a:rPr lang="en-GB" sz="2400" smtClean="0"/>
              <a:t>For significant sized repair projects the Owner should normally seek an agreement on a lump sum figure</a:t>
            </a:r>
          </a:p>
          <a:p>
            <a:pPr marL="228600" lvl="2" algn="just" eaLnBrk="1" hangingPunct="1">
              <a:lnSpc>
                <a:spcPct val="80000"/>
              </a:lnSpc>
              <a:spcBef>
                <a:spcPts val="1000"/>
              </a:spcBef>
              <a:buFont typeface="Arial" charset="0"/>
              <a:buNone/>
            </a:pPr>
            <a:endParaRPr lang="en-GB" sz="800" smtClean="0"/>
          </a:p>
          <a:p>
            <a:pPr marL="228600" lvl="2" algn="just" eaLnBrk="1" hangingPunct="1">
              <a:lnSpc>
                <a:spcPct val="80000"/>
              </a:lnSpc>
              <a:spcBef>
                <a:spcPts val="1000"/>
              </a:spcBef>
            </a:pPr>
            <a:r>
              <a:rPr lang="en-GB" sz="2400" smtClean="0"/>
              <a:t>Owners should not proceed solely on the basis of unit prices unless obvious savings are available</a:t>
            </a:r>
          </a:p>
          <a:p>
            <a:pPr marL="228600" lvl="2" algn="just" eaLnBrk="1" hangingPunct="1">
              <a:lnSpc>
                <a:spcPct val="80000"/>
              </a:lnSpc>
              <a:spcBef>
                <a:spcPts val="1000"/>
              </a:spcBef>
              <a:buFont typeface="Arial" charset="0"/>
              <a:buNone/>
            </a:pPr>
            <a:endParaRPr lang="en-GB" sz="800" smtClean="0"/>
          </a:p>
          <a:p>
            <a:pPr marL="228600" lvl="2" algn="just" eaLnBrk="1" hangingPunct="1">
              <a:lnSpc>
                <a:spcPct val="80000"/>
              </a:lnSpc>
              <a:spcBef>
                <a:spcPts val="1000"/>
              </a:spcBef>
            </a:pPr>
            <a:r>
              <a:rPr lang="en-GB" sz="2400" smtClean="0"/>
              <a:t>Proceeding on the basis of unit prices can leave the Owner open to a significant escalation of costs and many ship yards could lack incentive to finish the work on time and within budget</a:t>
            </a:r>
            <a:endParaRPr lang="en-SG" sz="1800" smtClean="0"/>
          </a:p>
        </p:txBody>
      </p:sp>
      <p:pic>
        <p:nvPicPr>
          <p:cNvPr id="206851" name="Picture 12" descr="repair progress 21 Sep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371975"/>
            <a:ext cx="91440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0371816"/>
      </p:ext>
    </p:extLst>
  </p:cSld>
  <p:clrMapOvr>
    <a:masterClrMapping/>
  </p:clrMapOvr>
  <p:transition xmlns:p14="http://schemas.microsoft.com/office/powerpoint/2010/main" spd="slow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Title 1"/>
          <p:cNvSpPr>
            <a:spLocks noGrp="1"/>
          </p:cNvSpPr>
          <p:nvPr>
            <p:ph type="title"/>
          </p:nvPr>
        </p:nvSpPr>
        <p:spPr>
          <a:xfrm>
            <a:off x="0" y="103188"/>
            <a:ext cx="6983413" cy="974725"/>
          </a:xfrm>
        </p:spPr>
        <p:txBody>
          <a:bodyPr/>
          <a:lstStyle/>
          <a:p>
            <a:pPr algn="ctr" eaLnBrk="1" hangingPunct="1"/>
            <a:r>
              <a:rPr lang="en-US" sz="3200" b="1" smtClean="0"/>
              <a:t>Quotations - Large Steel Repairs</a:t>
            </a:r>
            <a:endParaRPr lang="en-SG" sz="3200" b="1" smtClean="0"/>
          </a:p>
        </p:txBody>
      </p:sp>
      <p:sp>
        <p:nvSpPr>
          <p:cNvPr id="208898" name="Content Placeholder 2"/>
          <p:cNvSpPr>
            <a:spLocks noGrp="1"/>
          </p:cNvSpPr>
          <p:nvPr>
            <p:ph idx="1"/>
          </p:nvPr>
        </p:nvSpPr>
        <p:spPr>
          <a:xfrm>
            <a:off x="2924175" y="1362075"/>
            <a:ext cx="5969000" cy="4827588"/>
          </a:xfrm>
        </p:spPr>
        <p:txBody>
          <a:bodyPr/>
          <a:lstStyle/>
          <a:p>
            <a:pPr eaLnBrk="1" hangingPunct="1"/>
            <a:r>
              <a:rPr lang="en-GB" sz="2400" smtClean="0"/>
              <a:t>Generally, the replacement of large quantities of steel should be in the form of large prefabricated structures (cutting expensive dry-docking costs)</a:t>
            </a:r>
          </a:p>
          <a:p>
            <a:pPr eaLnBrk="1" hangingPunct="1">
              <a:buFont typeface="Arial" charset="0"/>
              <a:buNone/>
            </a:pPr>
            <a:endParaRPr lang="en-GB" sz="800" smtClean="0"/>
          </a:p>
          <a:p>
            <a:pPr eaLnBrk="1" hangingPunct="1"/>
            <a:r>
              <a:rPr lang="en-GB" sz="2400" smtClean="0"/>
              <a:t>Keeps the yard able to use the dock for original scheduled customers</a:t>
            </a:r>
          </a:p>
          <a:p>
            <a:pPr eaLnBrk="1" hangingPunct="1">
              <a:buFont typeface="Arial" charset="0"/>
              <a:buNone/>
            </a:pPr>
            <a:endParaRPr lang="en-GB" sz="800" smtClean="0"/>
          </a:p>
          <a:p>
            <a:pPr eaLnBrk="1" hangingPunct="1"/>
            <a:r>
              <a:rPr lang="en-GB" sz="2400" smtClean="0"/>
              <a:t>Some of the uplifts and painting costs can also be reduced (e.g.steel replacement in a dry-dock can attract a 40% uplift, tank painting costs can be significantly higher than hull painting costs).</a:t>
            </a:r>
          </a:p>
        </p:txBody>
      </p:sp>
      <p:pic>
        <p:nvPicPr>
          <p:cNvPr id="208899" name="Picture 76" descr="Collision 20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5363"/>
            <a:ext cx="2933700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697687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Title 1"/>
          <p:cNvSpPr>
            <a:spLocks noGrp="1"/>
          </p:cNvSpPr>
          <p:nvPr>
            <p:ph type="title"/>
          </p:nvPr>
        </p:nvSpPr>
        <p:spPr>
          <a:xfrm>
            <a:off x="212725" y="103188"/>
            <a:ext cx="6288088" cy="973137"/>
          </a:xfrm>
        </p:spPr>
        <p:txBody>
          <a:bodyPr/>
          <a:lstStyle/>
          <a:p>
            <a:pPr algn="ctr" eaLnBrk="1" hangingPunct="1"/>
            <a:r>
              <a:rPr lang="en-US" sz="3200" b="1" smtClean="0"/>
              <a:t>Quotations - Large Steel Repairs</a:t>
            </a:r>
            <a:endParaRPr lang="en-SG" sz="3200" b="1" smtClean="0"/>
          </a:p>
        </p:txBody>
      </p:sp>
      <p:sp>
        <p:nvSpPr>
          <p:cNvPr id="210946" name="Content Placeholder 2"/>
          <p:cNvSpPr>
            <a:spLocks noGrp="1"/>
          </p:cNvSpPr>
          <p:nvPr>
            <p:ph idx="1"/>
          </p:nvPr>
        </p:nvSpPr>
        <p:spPr>
          <a:xfrm>
            <a:off x="720725" y="1247775"/>
            <a:ext cx="8070850" cy="2219325"/>
          </a:xfrm>
        </p:spPr>
        <p:txBody>
          <a:bodyPr/>
          <a:lstStyle/>
          <a:p>
            <a:pPr eaLnBrk="1" hangingPunct="1"/>
            <a:r>
              <a:rPr lang="en-GB" sz="2400" smtClean="0"/>
              <a:t>Structures can be more easily fabricated remotely in convenient locations, will attract lower steel prices and consequently the rates and overall cost per kg should be lower</a:t>
            </a:r>
          </a:p>
          <a:p>
            <a:pPr eaLnBrk="1" hangingPunct="1">
              <a:buFont typeface="Arial" charset="0"/>
              <a:buNone/>
            </a:pPr>
            <a:endParaRPr lang="en-GB" sz="800" smtClean="0"/>
          </a:p>
          <a:p>
            <a:pPr eaLnBrk="1" hangingPunct="1"/>
            <a:r>
              <a:rPr lang="en-GB" sz="2400" smtClean="0"/>
              <a:t>Some yards such as those China do not give values for scrap.</a:t>
            </a:r>
            <a:endParaRPr lang="en-SG" sz="2400" smtClean="0"/>
          </a:p>
        </p:txBody>
      </p:sp>
      <p:pic>
        <p:nvPicPr>
          <p:cNvPr id="210947" name="Picture 10" descr="repairs in progress 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49638"/>
            <a:ext cx="9144000" cy="340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3040731"/>
      </p:ext>
    </p:extLst>
  </p:cSld>
  <p:clrMapOvr>
    <a:masterClrMapping/>
  </p:clrMapOvr>
  <p:transition xmlns:p14="http://schemas.microsoft.com/office/powerpoint/2010/main" spd="slow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Content Placeholder 2"/>
          <p:cNvSpPr>
            <a:spLocks noGrp="1"/>
          </p:cNvSpPr>
          <p:nvPr>
            <p:ph idx="1"/>
          </p:nvPr>
        </p:nvSpPr>
        <p:spPr>
          <a:xfrm>
            <a:off x="725488" y="1233488"/>
            <a:ext cx="7815262" cy="3489325"/>
          </a:xfrm>
        </p:spPr>
        <p:txBody>
          <a:bodyPr/>
          <a:lstStyle/>
          <a:p>
            <a:pPr eaLnBrk="1" hangingPunct="1"/>
            <a:r>
              <a:rPr lang="en-GB" sz="2400" smtClean="0"/>
              <a:t>Base steel prices can look competitive but there may be disproportionate uplifts for, curvature, high tensile, in tank work, in dock work, etc.</a:t>
            </a:r>
          </a:p>
          <a:p>
            <a:pPr eaLnBrk="1" hangingPunct="1">
              <a:buFont typeface="Arial" charset="0"/>
              <a:buNone/>
            </a:pPr>
            <a:endParaRPr lang="en-GB" sz="800" smtClean="0"/>
          </a:p>
          <a:p>
            <a:pPr eaLnBrk="1" hangingPunct="1"/>
            <a:r>
              <a:rPr lang="en-GB" sz="2400" smtClean="0"/>
              <a:t>Is the cost inclusive of Class certification, painting, welding, scaffolding, testing?</a:t>
            </a:r>
          </a:p>
          <a:p>
            <a:pPr eaLnBrk="1" hangingPunct="1">
              <a:buFont typeface="Arial" charset="0"/>
              <a:buNone/>
            </a:pPr>
            <a:endParaRPr lang="en-GB" sz="800" smtClean="0"/>
          </a:p>
          <a:p>
            <a:pPr eaLnBrk="1" hangingPunct="1"/>
            <a:r>
              <a:rPr lang="en-GB" sz="2400" smtClean="0"/>
              <a:t>Supervision: although Chinese Shipyards are regarded as cheap, additional cost can be incurred in the provision of Owner’s supervisory services</a:t>
            </a:r>
            <a:endParaRPr lang="en-US" smtClean="0"/>
          </a:p>
        </p:txBody>
      </p:sp>
      <p:sp>
        <p:nvSpPr>
          <p:cNvPr id="212994" name="Title 1"/>
          <p:cNvSpPr>
            <a:spLocks noGrp="1"/>
          </p:cNvSpPr>
          <p:nvPr>
            <p:ph type="title"/>
          </p:nvPr>
        </p:nvSpPr>
        <p:spPr>
          <a:xfrm>
            <a:off x="131763" y="261938"/>
            <a:ext cx="6467475" cy="877887"/>
          </a:xfrm>
        </p:spPr>
        <p:txBody>
          <a:bodyPr/>
          <a:lstStyle/>
          <a:p>
            <a:pPr algn="ctr" eaLnBrk="1" hangingPunct="1"/>
            <a:r>
              <a:rPr lang="en-US" sz="3200" b="1" smtClean="0"/>
              <a:t>Quotations - Large Steel Repairs</a:t>
            </a:r>
            <a:endParaRPr lang="en-SG" sz="3200" b="1" smtClean="0"/>
          </a:p>
        </p:txBody>
      </p:sp>
      <p:pic>
        <p:nvPicPr>
          <p:cNvPr id="212995" name="Picture 4" descr="PICT01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73613"/>
            <a:ext cx="9144000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2385151"/>
      </p:ext>
    </p:extLst>
  </p:cSld>
  <p:clrMapOvr>
    <a:masterClrMapping/>
  </p:clrMapOvr>
  <p:transition xmlns:p14="http://schemas.microsoft.com/office/powerpoint/2010/main" spd="slow">
    <p:pull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itle 1"/>
          <p:cNvSpPr>
            <a:spLocks noGrp="1"/>
          </p:cNvSpPr>
          <p:nvPr>
            <p:ph type="title"/>
          </p:nvPr>
        </p:nvSpPr>
        <p:spPr>
          <a:xfrm>
            <a:off x="1104900" y="165100"/>
            <a:ext cx="5527675" cy="974725"/>
          </a:xfrm>
        </p:spPr>
        <p:txBody>
          <a:bodyPr/>
          <a:lstStyle/>
          <a:p>
            <a:pPr algn="ctr" eaLnBrk="1" hangingPunct="1"/>
            <a:r>
              <a:rPr lang="en-US" sz="3200" b="1" smtClean="0"/>
              <a:t>Repair Period</a:t>
            </a:r>
          </a:p>
        </p:txBody>
      </p:sp>
      <p:sp>
        <p:nvSpPr>
          <p:cNvPr id="215042" name="Content Placeholder 2"/>
          <p:cNvSpPr>
            <a:spLocks noGrp="1"/>
          </p:cNvSpPr>
          <p:nvPr>
            <p:ph idx="1"/>
          </p:nvPr>
        </p:nvSpPr>
        <p:spPr>
          <a:xfrm>
            <a:off x="3973513" y="1331913"/>
            <a:ext cx="4708525" cy="467677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GB" sz="2400" smtClean="0"/>
              <a:t>Supervision:</a:t>
            </a:r>
          </a:p>
          <a:p>
            <a:pPr eaLnBrk="1" hangingPunct="1">
              <a:buFont typeface="Arial" charset="0"/>
              <a:buNone/>
            </a:pPr>
            <a:endParaRPr lang="en-GB" sz="800" smtClean="0"/>
          </a:p>
          <a:p>
            <a:pPr eaLnBrk="1" hangingPunct="1"/>
            <a:r>
              <a:rPr lang="en-GB" sz="2400" smtClean="0"/>
              <a:t>Additional ships personnel</a:t>
            </a:r>
          </a:p>
          <a:p>
            <a:pPr eaLnBrk="1" hangingPunct="1">
              <a:buFont typeface="Arial" charset="0"/>
              <a:buNone/>
            </a:pPr>
            <a:endParaRPr lang="en-GB" sz="800" smtClean="0"/>
          </a:p>
          <a:p>
            <a:pPr eaLnBrk="1" hangingPunct="1"/>
            <a:r>
              <a:rPr lang="en-GB" sz="2400" smtClean="0"/>
              <a:t>To monitor each repair area</a:t>
            </a:r>
          </a:p>
          <a:p>
            <a:pPr eaLnBrk="1" hangingPunct="1">
              <a:buFont typeface="Arial" charset="0"/>
              <a:buNone/>
            </a:pPr>
            <a:endParaRPr lang="en-GB" sz="800" smtClean="0"/>
          </a:p>
          <a:p>
            <a:pPr eaLnBrk="1" hangingPunct="1"/>
            <a:r>
              <a:rPr lang="en-GB" sz="2400" smtClean="0"/>
              <a:t>Work closely with Class</a:t>
            </a:r>
          </a:p>
          <a:p>
            <a:pPr eaLnBrk="1" hangingPunct="1">
              <a:buFont typeface="Arial" charset="0"/>
              <a:buNone/>
            </a:pPr>
            <a:endParaRPr lang="en-GB" sz="800" smtClean="0"/>
          </a:p>
          <a:p>
            <a:pPr eaLnBrk="1" hangingPunct="1"/>
            <a:r>
              <a:rPr lang="en-GB" sz="2400" smtClean="0"/>
              <a:t>Requires daily meetings and coordination</a:t>
            </a:r>
          </a:p>
          <a:p>
            <a:pPr eaLnBrk="1" hangingPunct="1">
              <a:buFont typeface="Arial" charset="0"/>
              <a:buNone/>
            </a:pPr>
            <a:endParaRPr lang="en-GB" sz="800" smtClean="0"/>
          </a:p>
          <a:p>
            <a:pPr eaLnBrk="1" hangingPunct="1"/>
            <a:r>
              <a:rPr lang="en-GB" sz="2400" smtClean="0"/>
              <a:t>Additional superintendents sometimes needed</a:t>
            </a:r>
            <a:endParaRPr lang="en-US" sz="2400" smtClean="0"/>
          </a:p>
        </p:txBody>
      </p:sp>
      <p:pic>
        <p:nvPicPr>
          <p:cNvPr id="215043" name="Picture 7" descr="indent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85863"/>
            <a:ext cx="3878263" cy="478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8133301"/>
      </p:ext>
    </p:extLst>
  </p:cSld>
  <p:clrMapOvr>
    <a:masterClrMapping/>
  </p:clrMapOvr>
  <p:transition xmlns:p14="http://schemas.microsoft.com/office/powerpoint/2010/main" spd="slow">
    <p:cover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Title 1"/>
          <p:cNvSpPr>
            <a:spLocks noGrp="1"/>
          </p:cNvSpPr>
          <p:nvPr>
            <p:ph type="title"/>
          </p:nvPr>
        </p:nvSpPr>
        <p:spPr>
          <a:xfrm>
            <a:off x="2571750" y="127000"/>
            <a:ext cx="4070350" cy="955675"/>
          </a:xfrm>
        </p:spPr>
        <p:txBody>
          <a:bodyPr/>
          <a:lstStyle/>
          <a:p>
            <a:pPr algn="ctr" eaLnBrk="1" hangingPunct="1"/>
            <a:r>
              <a:rPr lang="en-US" sz="3200" b="1" smtClean="0"/>
              <a:t>Repair Period</a:t>
            </a:r>
          </a:p>
        </p:txBody>
      </p:sp>
      <p:sp>
        <p:nvSpPr>
          <p:cNvPr id="217090" name="Content Placeholder 2"/>
          <p:cNvSpPr>
            <a:spLocks noGrp="1"/>
          </p:cNvSpPr>
          <p:nvPr>
            <p:ph idx="1"/>
          </p:nvPr>
        </p:nvSpPr>
        <p:spPr>
          <a:xfrm>
            <a:off x="2587625" y="1244600"/>
            <a:ext cx="6426200" cy="49212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GB" sz="2400" smtClean="0"/>
              <a:t>Attention to detail essential:</a:t>
            </a:r>
            <a:endParaRPr lang="en-US" sz="2400" smtClean="0"/>
          </a:p>
          <a:p>
            <a:pPr eaLnBrk="1" hangingPunct="1">
              <a:buFont typeface="Arial" charset="0"/>
              <a:buNone/>
            </a:pPr>
            <a:endParaRPr lang="en-US" sz="800" smtClean="0"/>
          </a:p>
          <a:p>
            <a:pPr eaLnBrk="1" hangingPunct="1"/>
            <a:r>
              <a:rPr lang="en-US" sz="2400" smtClean="0"/>
              <a:t>Examine everything in detail</a:t>
            </a:r>
          </a:p>
          <a:p>
            <a:pPr eaLnBrk="1" hangingPunct="1">
              <a:buFont typeface="Arial" charset="0"/>
              <a:buNone/>
            </a:pPr>
            <a:endParaRPr lang="en-US" sz="800" smtClean="0"/>
          </a:p>
          <a:p>
            <a:pPr eaLnBrk="1" hangingPunct="1"/>
            <a:r>
              <a:rPr lang="en-US" sz="2400" smtClean="0"/>
              <a:t>Take nothing for granted</a:t>
            </a:r>
          </a:p>
          <a:p>
            <a:pPr eaLnBrk="1" hangingPunct="1">
              <a:buFont typeface="Arial" charset="0"/>
              <a:buNone/>
            </a:pPr>
            <a:endParaRPr lang="en-US" sz="800" smtClean="0"/>
          </a:p>
          <a:p>
            <a:pPr eaLnBrk="1" hangingPunct="1"/>
            <a:r>
              <a:rPr lang="en-US" sz="2400" smtClean="0"/>
              <a:t>Take the time to discuss this with the yard managers</a:t>
            </a:r>
          </a:p>
          <a:p>
            <a:pPr eaLnBrk="1" hangingPunct="1">
              <a:buFont typeface="Arial" charset="0"/>
              <a:buNone/>
            </a:pPr>
            <a:endParaRPr lang="en-US" sz="800" smtClean="0"/>
          </a:p>
          <a:p>
            <a:pPr eaLnBrk="1" hangingPunct="1"/>
            <a:r>
              <a:rPr lang="en-US" sz="2400" smtClean="0"/>
              <a:t>Try to pin them down can be elusive</a:t>
            </a:r>
          </a:p>
          <a:p>
            <a:pPr eaLnBrk="1" hangingPunct="1">
              <a:buFont typeface="Arial" charset="0"/>
              <a:buNone/>
            </a:pPr>
            <a:endParaRPr lang="en-US" sz="800" smtClean="0"/>
          </a:p>
          <a:p>
            <a:pPr eaLnBrk="1" hangingPunct="1"/>
            <a:r>
              <a:rPr lang="en-US" sz="2400" smtClean="0"/>
              <a:t>Morning meetings </a:t>
            </a:r>
          </a:p>
          <a:p>
            <a:pPr eaLnBrk="1" hangingPunct="1">
              <a:buFont typeface="Arial" charset="0"/>
              <a:buNone/>
            </a:pPr>
            <a:endParaRPr lang="en-US" sz="800" smtClean="0"/>
          </a:p>
          <a:p>
            <a:pPr eaLnBrk="1" hangingPunct="1"/>
            <a:r>
              <a:rPr lang="en-US" sz="2400" smtClean="0"/>
              <a:t>Be present at all testing</a:t>
            </a:r>
          </a:p>
        </p:txBody>
      </p:sp>
      <p:pic>
        <p:nvPicPr>
          <p:cNvPr id="217091" name="Picture 4" descr="Container loss container_ship_ran_aground_640_high_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492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9359199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Title 1"/>
          <p:cNvSpPr>
            <a:spLocks noGrp="1"/>
          </p:cNvSpPr>
          <p:nvPr>
            <p:ph type="title"/>
          </p:nvPr>
        </p:nvSpPr>
        <p:spPr>
          <a:xfrm>
            <a:off x="222250" y="180975"/>
            <a:ext cx="6383338" cy="947738"/>
          </a:xfrm>
        </p:spPr>
        <p:txBody>
          <a:bodyPr/>
          <a:lstStyle/>
          <a:p>
            <a:pPr algn="ctr" eaLnBrk="1" hangingPunct="1"/>
            <a:r>
              <a:rPr lang="en-US" sz="3200" b="1" smtClean="0"/>
              <a:t>Repair Period</a:t>
            </a:r>
          </a:p>
        </p:txBody>
      </p:sp>
      <p:sp>
        <p:nvSpPr>
          <p:cNvPr id="219138" name="Content Placeholder 2"/>
          <p:cNvSpPr>
            <a:spLocks noGrp="1"/>
          </p:cNvSpPr>
          <p:nvPr>
            <p:ph idx="1"/>
          </p:nvPr>
        </p:nvSpPr>
        <p:spPr>
          <a:xfrm>
            <a:off x="377825" y="1533525"/>
            <a:ext cx="5199063" cy="40830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GB" sz="2400" smtClean="0"/>
              <a:t>Experience essential:</a:t>
            </a:r>
          </a:p>
          <a:p>
            <a:pPr eaLnBrk="1" hangingPunct="1">
              <a:buFont typeface="Arial" charset="0"/>
              <a:buNone/>
            </a:pPr>
            <a:endParaRPr lang="en-GB" sz="800" smtClean="0"/>
          </a:p>
          <a:p>
            <a:pPr eaLnBrk="1" hangingPunct="1"/>
            <a:r>
              <a:rPr lang="en-GB" sz="2400" smtClean="0"/>
              <a:t>To understand the working practices</a:t>
            </a:r>
          </a:p>
          <a:p>
            <a:pPr eaLnBrk="1" hangingPunct="1">
              <a:buFont typeface="Arial" charset="0"/>
              <a:buNone/>
            </a:pPr>
            <a:endParaRPr lang="en-GB" sz="800" smtClean="0"/>
          </a:p>
          <a:p>
            <a:pPr eaLnBrk="1" hangingPunct="1"/>
            <a:r>
              <a:rPr lang="en-GB" sz="2400" smtClean="0"/>
              <a:t>To understand the culture</a:t>
            </a:r>
          </a:p>
          <a:p>
            <a:pPr eaLnBrk="1" hangingPunct="1">
              <a:buFont typeface="Arial" charset="0"/>
              <a:buNone/>
            </a:pPr>
            <a:endParaRPr lang="en-GB" sz="800" smtClean="0"/>
          </a:p>
          <a:p>
            <a:pPr eaLnBrk="1" hangingPunct="1"/>
            <a:r>
              <a:rPr lang="en-GB" sz="2400" smtClean="0"/>
              <a:t>To understand the language</a:t>
            </a:r>
          </a:p>
          <a:p>
            <a:pPr eaLnBrk="1" hangingPunct="1">
              <a:buFont typeface="Arial" charset="0"/>
              <a:buNone/>
            </a:pPr>
            <a:endParaRPr lang="en-GB" sz="800" smtClean="0"/>
          </a:p>
          <a:p>
            <a:pPr eaLnBrk="1" hangingPunct="1"/>
            <a:r>
              <a:rPr lang="en-GB" sz="2400" smtClean="0"/>
              <a:t>To protect the Owner’s / Underwriters Interests</a:t>
            </a:r>
            <a:endParaRPr lang="en-US" smtClean="0"/>
          </a:p>
        </p:txBody>
      </p:sp>
      <p:pic>
        <p:nvPicPr>
          <p:cNvPr id="219139" name="Picture 4" descr="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4688" y="1366838"/>
            <a:ext cx="3259137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760955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/>
          </p:cNvSpPr>
          <p:nvPr>
            <p:ph type="title"/>
          </p:nvPr>
        </p:nvSpPr>
        <p:spPr>
          <a:xfrm>
            <a:off x="0" y="520700"/>
            <a:ext cx="9144000" cy="757238"/>
          </a:xfrm>
        </p:spPr>
        <p:txBody>
          <a:bodyPr/>
          <a:lstStyle/>
          <a:p>
            <a:pPr algn="ctr"/>
            <a:r>
              <a:rPr lang="en-US" sz="3600" b="1" smtClean="0"/>
              <a:t>WHAT?</a:t>
            </a:r>
          </a:p>
        </p:txBody>
      </p:sp>
      <p:sp>
        <p:nvSpPr>
          <p:cNvPr id="156674" name="Rectangle 3"/>
          <p:cNvSpPr>
            <a:spLocks noGrp="1"/>
          </p:cNvSpPr>
          <p:nvPr>
            <p:ph type="body" idx="1"/>
          </p:nvPr>
        </p:nvSpPr>
        <p:spPr>
          <a:xfrm>
            <a:off x="2209800" y="1216025"/>
            <a:ext cx="4672013" cy="3729038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smtClean="0"/>
              <a:t>What makes up a reserve?</a:t>
            </a:r>
          </a:p>
          <a:p>
            <a:pPr>
              <a:buFontTx/>
              <a:buNone/>
            </a:pPr>
            <a:endParaRPr lang="en-US" sz="800" smtClean="0"/>
          </a:p>
          <a:p>
            <a:r>
              <a:rPr lang="en-US" sz="2400" smtClean="0"/>
              <a:t>Loss/Physical Damage</a:t>
            </a:r>
          </a:p>
          <a:p>
            <a:r>
              <a:rPr lang="en-US" sz="2400" smtClean="0"/>
              <a:t>Liability</a:t>
            </a:r>
          </a:p>
          <a:p>
            <a:r>
              <a:rPr lang="en-US" sz="2400" smtClean="0"/>
              <a:t>Sue &amp; Labor costs</a:t>
            </a:r>
          </a:p>
          <a:p>
            <a:r>
              <a:rPr lang="en-US" sz="2400" smtClean="0"/>
              <a:t>Salvage costs and expenses</a:t>
            </a:r>
          </a:p>
          <a:p>
            <a:r>
              <a:rPr lang="en-US" sz="2400" smtClean="0"/>
              <a:t>Legal Fees</a:t>
            </a:r>
          </a:p>
          <a:p>
            <a:r>
              <a:rPr lang="en-US" sz="2400" smtClean="0"/>
              <a:t>Experts</a:t>
            </a:r>
          </a:p>
          <a:p>
            <a:r>
              <a:rPr lang="en-US" sz="2400" smtClean="0"/>
              <a:t>Miscellaneous Expenses</a:t>
            </a:r>
          </a:p>
        </p:txBody>
      </p:sp>
      <p:pic>
        <p:nvPicPr>
          <p:cNvPr id="156675" name="Picture 256" descr="Container ship -16-wiki-190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57750"/>
            <a:ext cx="9144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559952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Title 1"/>
          <p:cNvSpPr>
            <a:spLocks noGrp="1"/>
          </p:cNvSpPr>
          <p:nvPr>
            <p:ph type="title"/>
          </p:nvPr>
        </p:nvSpPr>
        <p:spPr>
          <a:xfrm>
            <a:off x="1074738" y="328613"/>
            <a:ext cx="5554662" cy="862012"/>
          </a:xfrm>
        </p:spPr>
        <p:txBody>
          <a:bodyPr/>
          <a:lstStyle/>
          <a:p>
            <a:pPr algn="ctr" eaLnBrk="1" hangingPunct="1"/>
            <a:r>
              <a:rPr lang="en-US" sz="3200" b="1" smtClean="0"/>
              <a:t>Repair Period</a:t>
            </a:r>
          </a:p>
        </p:txBody>
      </p:sp>
      <p:sp>
        <p:nvSpPr>
          <p:cNvPr id="221186" name="Content Placeholder 2"/>
          <p:cNvSpPr>
            <a:spLocks noGrp="1"/>
          </p:cNvSpPr>
          <p:nvPr>
            <p:ph idx="1"/>
          </p:nvPr>
        </p:nvSpPr>
        <p:spPr>
          <a:xfrm>
            <a:off x="3814763" y="1273175"/>
            <a:ext cx="4797425" cy="476567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GB" sz="2400" smtClean="0"/>
              <a:t>Quality control:</a:t>
            </a:r>
          </a:p>
          <a:p>
            <a:pPr eaLnBrk="1" hangingPunct="1">
              <a:buFont typeface="Arial" charset="0"/>
              <a:buNone/>
            </a:pPr>
            <a:endParaRPr lang="en-GB" sz="800" smtClean="0"/>
          </a:p>
          <a:p>
            <a:pPr eaLnBrk="1" hangingPunct="1"/>
            <a:r>
              <a:rPr lang="en-GB" sz="2400" smtClean="0"/>
              <a:t>Ship yard quality control should be monitored closely don’t take their word for it</a:t>
            </a:r>
          </a:p>
          <a:p>
            <a:pPr eaLnBrk="1" hangingPunct="1">
              <a:buFont typeface="Arial" charset="0"/>
              <a:buNone/>
            </a:pPr>
            <a:endParaRPr lang="en-GB" sz="800" smtClean="0"/>
          </a:p>
          <a:p>
            <a:pPr eaLnBrk="1" hangingPunct="1"/>
            <a:r>
              <a:rPr lang="en-GB" sz="2400" smtClean="0"/>
              <a:t>Weld quality </a:t>
            </a:r>
          </a:p>
          <a:p>
            <a:pPr eaLnBrk="1" hangingPunct="1">
              <a:buFont typeface="Arial" charset="0"/>
              <a:buNone/>
            </a:pPr>
            <a:endParaRPr lang="en-GB" sz="800" smtClean="0"/>
          </a:p>
          <a:p>
            <a:pPr eaLnBrk="1" hangingPunct="1"/>
            <a:r>
              <a:rPr lang="en-GB" sz="2400" smtClean="0"/>
              <a:t>Materials specifications –avoid local equivalent materials</a:t>
            </a:r>
          </a:p>
          <a:p>
            <a:pPr eaLnBrk="1" hangingPunct="1">
              <a:buFont typeface="Arial" charset="0"/>
              <a:buNone/>
            </a:pPr>
            <a:endParaRPr lang="en-GB" sz="800" smtClean="0"/>
          </a:p>
          <a:p>
            <a:pPr eaLnBrk="1" hangingPunct="1"/>
            <a:r>
              <a:rPr lang="en-GB" sz="2400" smtClean="0"/>
              <a:t>Painting quality</a:t>
            </a:r>
            <a:endParaRPr lang="en-US" sz="2400" smtClean="0"/>
          </a:p>
        </p:txBody>
      </p:sp>
      <p:pic>
        <p:nvPicPr>
          <p:cNvPr id="221187" name="Picture 3" descr="Re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288" y="1327150"/>
            <a:ext cx="3487737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9206108"/>
      </p:ext>
    </p:extLst>
  </p:cSld>
  <p:clrMapOvr>
    <a:masterClrMapping/>
  </p:clrMapOvr>
  <p:transition xmlns:p14="http://schemas.microsoft.com/office/powerpoint/2010/main" spd="slow">
    <p:cover dir="l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3552825"/>
            <a:ext cx="1262063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232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2323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42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237" name="Title 1"/>
          <p:cNvSpPr txBox="1">
            <a:spLocks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cs typeface="+mn-cs"/>
              </a:rPr>
              <a:t>Typical Superintendents Notes</a:t>
            </a:r>
          </a:p>
        </p:txBody>
      </p:sp>
    </p:spTree>
    <p:extLst>
      <p:ext uri="{BB962C8B-B14F-4D97-AF65-F5344CB8AC3E}">
        <p14:creationId xmlns:p14="http://schemas.microsoft.com/office/powerpoint/2010/main" val="2244945518"/>
      </p:ext>
    </p:extLst>
  </p:cSld>
  <p:clrMapOvr>
    <a:masterClrMapping/>
  </p:clrMapOvr>
  <p:transition xmlns:p14="http://schemas.microsoft.com/office/powerpoint/2010/main" spd="slow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Title 1"/>
          <p:cNvSpPr>
            <a:spLocks noGrp="1"/>
          </p:cNvSpPr>
          <p:nvPr>
            <p:ph type="title"/>
          </p:nvPr>
        </p:nvSpPr>
        <p:spPr>
          <a:xfrm>
            <a:off x="296863" y="53975"/>
            <a:ext cx="6172200" cy="1001713"/>
          </a:xfrm>
        </p:spPr>
        <p:txBody>
          <a:bodyPr/>
          <a:lstStyle/>
          <a:p>
            <a:pPr algn="ctr" eaLnBrk="1" hangingPunct="1"/>
            <a:r>
              <a:rPr lang="en-US" sz="3200" b="1" smtClean="0"/>
              <a:t>Repair Period</a:t>
            </a:r>
          </a:p>
        </p:txBody>
      </p:sp>
      <p:sp>
        <p:nvSpPr>
          <p:cNvPr id="225282" name="Content Placeholder 2"/>
          <p:cNvSpPr>
            <a:spLocks noGrp="1"/>
          </p:cNvSpPr>
          <p:nvPr>
            <p:ph idx="1"/>
          </p:nvPr>
        </p:nvSpPr>
        <p:spPr>
          <a:xfrm>
            <a:off x="1050925" y="985838"/>
            <a:ext cx="6172200" cy="269716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GB" sz="2400" smtClean="0"/>
              <a:t>Testing and Commissioning:</a:t>
            </a:r>
          </a:p>
          <a:p>
            <a:pPr eaLnBrk="1" hangingPunct="1">
              <a:buFont typeface="Arial" charset="0"/>
              <a:buNone/>
            </a:pPr>
            <a:endParaRPr lang="en-GB" sz="800" smtClean="0"/>
          </a:p>
          <a:p>
            <a:pPr eaLnBrk="1" hangingPunct="1"/>
            <a:r>
              <a:rPr lang="en-GB" sz="2400" smtClean="0"/>
              <a:t>This is the last opportunity to ensure quality</a:t>
            </a:r>
          </a:p>
          <a:p>
            <a:pPr eaLnBrk="1" hangingPunct="1">
              <a:buFont typeface="Arial" charset="0"/>
              <a:buNone/>
            </a:pPr>
            <a:endParaRPr lang="en-GB" sz="800" smtClean="0"/>
          </a:p>
          <a:p>
            <a:pPr eaLnBrk="1" hangingPunct="1"/>
            <a:r>
              <a:rPr lang="en-GB" sz="2400" smtClean="0"/>
              <a:t>Pressure testing – attend all tests</a:t>
            </a:r>
          </a:p>
          <a:p>
            <a:pPr eaLnBrk="1" hangingPunct="1">
              <a:buFont typeface="Arial" charset="0"/>
              <a:buNone/>
            </a:pPr>
            <a:endParaRPr lang="en-GB" sz="800" smtClean="0"/>
          </a:p>
          <a:p>
            <a:pPr eaLnBrk="1" hangingPunct="1"/>
            <a:r>
              <a:rPr lang="en-GB" sz="2400" smtClean="0"/>
              <a:t>Quality of welding - check every inch of weld</a:t>
            </a:r>
            <a:endParaRPr lang="en-US" smtClean="0"/>
          </a:p>
        </p:txBody>
      </p:sp>
      <p:pic>
        <p:nvPicPr>
          <p:cNvPr id="225283" name="Picture 4" descr="Selendang Ayu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97288"/>
            <a:ext cx="9144000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8027023"/>
      </p:ext>
    </p:extLst>
  </p:cSld>
  <p:clrMapOvr>
    <a:masterClrMapping/>
  </p:clrMapOvr>
  <p:transition xmlns:p14="http://schemas.microsoft.com/office/powerpoint/2010/main" spd="slow">
    <p:spli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2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3552825"/>
            <a:ext cx="1262063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73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27331" name="Picture 2" descr="C:\MY DOCUMENTS DELL 2-8-2011\My Reports\Current Surveys\5366-Yasa Aysen\Photographic records\Photos 13-1-2007\100OLYMP\P1130004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27332" name="Title 1"/>
          <p:cNvSpPr txBox="1">
            <a:spLocks/>
          </p:cNvSpPr>
          <p:nvPr/>
        </p:nvSpPr>
        <p:spPr bwMode="auto">
          <a:xfrm>
            <a:off x="2801938" y="358775"/>
            <a:ext cx="6172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cs typeface="+mn-cs"/>
              </a:rPr>
              <a:t>Inspect Every inch of weld</a:t>
            </a:r>
          </a:p>
        </p:txBody>
      </p:sp>
    </p:spTree>
    <p:extLst>
      <p:ext uri="{BB962C8B-B14F-4D97-AF65-F5344CB8AC3E}">
        <p14:creationId xmlns:p14="http://schemas.microsoft.com/office/powerpoint/2010/main" val="276158687"/>
      </p:ext>
    </p:extLst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3552825"/>
            <a:ext cx="1262063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93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293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2938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9381" name="Title 1"/>
          <p:cNvSpPr txBox="1">
            <a:spLocks/>
          </p:cNvSpPr>
          <p:nvPr/>
        </p:nvSpPr>
        <p:spPr bwMode="auto">
          <a:xfrm>
            <a:off x="1493838" y="0"/>
            <a:ext cx="6172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b="1">
                <a:solidFill>
                  <a:prstClr val="black"/>
                </a:solidFill>
                <a:cs typeface="+mn-cs"/>
              </a:rPr>
              <a:t>Vacuum testing</a:t>
            </a:r>
          </a:p>
        </p:txBody>
      </p:sp>
    </p:spTree>
    <p:extLst>
      <p:ext uri="{BB962C8B-B14F-4D97-AF65-F5344CB8AC3E}">
        <p14:creationId xmlns:p14="http://schemas.microsoft.com/office/powerpoint/2010/main" val="2590672384"/>
      </p:ext>
    </p:extLst>
  </p:cSld>
  <p:clrMapOvr>
    <a:masterClrMapping/>
  </p:clrMapOvr>
  <p:transition xmlns:p14="http://schemas.microsoft.com/office/powerpoint/2010/main" spd="slow">
    <p:spli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5" name="Picture 2" descr="Container Ship 380920803_alr4_07ops_1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69913" y="0"/>
            <a:ext cx="8086725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 eaLnBrk="0" hangingPunct="0">
              <a:defRPr/>
            </a:pPr>
            <a:r>
              <a:rPr lang="en-US" sz="3600" b="1" kern="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?</a:t>
            </a:r>
            <a:br>
              <a:rPr lang="en-US" sz="3600" b="1" kern="0" dirty="0">
                <a:solidFill>
                  <a:prstClr val="black"/>
                </a:solidFill>
                <a:latin typeface="Arial Black" pitchFamily="34" charset="0"/>
                <a:cs typeface="+mn-cs"/>
              </a:rPr>
            </a:br>
            <a:r>
              <a:rPr lang="en-US" sz="3600" b="1" kern="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Audience Question 5</a:t>
            </a:r>
            <a:endParaRPr lang="en-US" sz="2800" kern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869783"/>
      </p:ext>
    </p:extLst>
  </p:cSld>
  <p:clrMapOvr>
    <a:masterClrMapping/>
  </p:clrMapOvr>
  <p:transition xmlns:p14="http://schemas.microsoft.com/office/powerpoint/2010/main" spd="slow">
    <p:wheel spokes="8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Title 1"/>
          <p:cNvSpPr>
            <a:spLocks noGrp="1"/>
          </p:cNvSpPr>
          <p:nvPr>
            <p:ph type="title"/>
          </p:nvPr>
        </p:nvSpPr>
        <p:spPr>
          <a:xfrm>
            <a:off x="1116013" y="115888"/>
            <a:ext cx="5468937" cy="1028700"/>
          </a:xfrm>
        </p:spPr>
        <p:txBody>
          <a:bodyPr/>
          <a:lstStyle/>
          <a:p>
            <a:pPr algn="ctr" eaLnBrk="1" hangingPunct="1"/>
            <a:r>
              <a:rPr lang="en-US" sz="3200" b="1" smtClean="0"/>
              <a:t>Typical Scenario</a:t>
            </a:r>
          </a:p>
        </p:txBody>
      </p:sp>
      <p:sp>
        <p:nvSpPr>
          <p:cNvPr id="233474" name="Content Placeholder 2"/>
          <p:cNvSpPr>
            <a:spLocks noGrp="1"/>
          </p:cNvSpPr>
          <p:nvPr>
            <p:ph idx="1"/>
          </p:nvPr>
        </p:nvSpPr>
        <p:spPr>
          <a:xfrm>
            <a:off x="1042988" y="1076325"/>
            <a:ext cx="6935787" cy="2732088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GB" sz="2400" smtClean="0"/>
              <a:t>“MV XXXXXXXXX” with extensive underwater damage requiring 1000 tonnes of steel replacement.</a:t>
            </a:r>
          </a:p>
          <a:p>
            <a:pPr eaLnBrk="1" hangingPunct="1">
              <a:lnSpc>
                <a:spcPct val="70000"/>
              </a:lnSpc>
            </a:pPr>
            <a:endParaRPr lang="en-GB" sz="800" smtClean="0"/>
          </a:p>
          <a:p>
            <a:pPr eaLnBrk="1" hangingPunct="1">
              <a:lnSpc>
                <a:spcPct val="70000"/>
              </a:lnSpc>
            </a:pPr>
            <a:r>
              <a:rPr lang="en-GB" sz="2400" smtClean="0"/>
              <a:t>Performed in Asia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endParaRPr lang="en-GB" sz="800" smtClean="0"/>
          </a:p>
          <a:p>
            <a:pPr eaLnBrk="1" hangingPunct="1">
              <a:lnSpc>
                <a:spcPct val="70000"/>
              </a:lnSpc>
            </a:pPr>
            <a:r>
              <a:rPr lang="en-GB" sz="2400" smtClean="0"/>
              <a:t>Took 32 days – steel replacement rate 31 tonnes/day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endParaRPr lang="en-GB" sz="800" smtClean="0"/>
          </a:p>
          <a:p>
            <a:pPr eaLnBrk="1" hangingPunct="1">
              <a:lnSpc>
                <a:spcPct val="70000"/>
              </a:lnSpc>
            </a:pPr>
            <a:r>
              <a:rPr lang="en-GB" sz="2400" smtClean="0"/>
              <a:t>Where 15-20 is regarded as good</a:t>
            </a:r>
            <a:endParaRPr lang="en-US" sz="700" smtClean="0"/>
          </a:p>
        </p:txBody>
      </p:sp>
      <p:pic>
        <p:nvPicPr>
          <p:cNvPr id="233475" name="Picture 5" descr="DSC09428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51275"/>
            <a:ext cx="9144000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2421494"/>
      </p:ext>
    </p:extLst>
  </p:cSld>
  <p:clrMapOvr>
    <a:masterClrMapping/>
  </p:clrMapOvr>
  <p:transition xmlns:p14="http://schemas.microsoft.com/office/powerpoint/2010/main" spd="slow">
    <p:pull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Title 1"/>
          <p:cNvSpPr>
            <a:spLocks noGrp="1"/>
          </p:cNvSpPr>
          <p:nvPr>
            <p:ph type="title"/>
          </p:nvPr>
        </p:nvSpPr>
        <p:spPr>
          <a:xfrm>
            <a:off x="622300" y="130175"/>
            <a:ext cx="5837238" cy="869950"/>
          </a:xfrm>
        </p:spPr>
        <p:txBody>
          <a:bodyPr/>
          <a:lstStyle/>
          <a:p>
            <a:pPr algn="ctr" eaLnBrk="1" hangingPunct="1"/>
            <a:r>
              <a:rPr lang="en-US" sz="3200" b="1" smtClean="0"/>
              <a:t>Typical Scenario</a:t>
            </a:r>
          </a:p>
        </p:txBody>
      </p:sp>
      <p:sp>
        <p:nvSpPr>
          <p:cNvPr id="235522" name="Content Placeholder 2"/>
          <p:cNvSpPr>
            <a:spLocks noGrp="1"/>
          </p:cNvSpPr>
          <p:nvPr>
            <p:ph idx="1"/>
          </p:nvPr>
        </p:nvSpPr>
        <p:spPr>
          <a:xfrm>
            <a:off x="534988" y="1057275"/>
            <a:ext cx="8004175" cy="3695700"/>
          </a:xfrm>
        </p:spPr>
        <p:txBody>
          <a:bodyPr/>
          <a:lstStyle/>
          <a:p>
            <a:pPr eaLnBrk="1" hangingPunct="1">
              <a:lnSpc>
                <a:spcPct val="70000"/>
              </a:lnSpc>
              <a:buFont typeface="Arial" charset="0"/>
              <a:buNone/>
            </a:pPr>
            <a:endParaRPr lang="en-US" sz="700" smtClean="0"/>
          </a:p>
          <a:p>
            <a:pPr eaLnBrk="1" hangingPunct="1">
              <a:lnSpc>
                <a:spcPct val="100000"/>
              </a:lnSpc>
            </a:pPr>
            <a:r>
              <a:rPr lang="en-GB" sz="2400" smtClean="0"/>
              <a:t>Superintendent was threatened with arrest because of the pollution threat on arrival</a:t>
            </a:r>
          </a:p>
          <a:p>
            <a:pPr eaLnBrk="1" hangingPunct="1">
              <a:lnSpc>
                <a:spcPct val="100000"/>
              </a:lnSpc>
              <a:buFont typeface="Arial" charset="0"/>
              <a:buNone/>
            </a:pPr>
            <a:endParaRPr lang="en-GB" sz="800" smtClean="0"/>
          </a:p>
          <a:p>
            <a:pPr eaLnBrk="1" hangingPunct="1">
              <a:lnSpc>
                <a:spcPct val="100000"/>
              </a:lnSpc>
            </a:pPr>
            <a:r>
              <a:rPr lang="en-GB" sz="2400" smtClean="0"/>
              <a:t>The anti pollution deployment for docking cost USD 250,000 for three hours work</a:t>
            </a:r>
          </a:p>
          <a:p>
            <a:pPr eaLnBrk="1" hangingPunct="1">
              <a:lnSpc>
                <a:spcPct val="100000"/>
              </a:lnSpc>
              <a:buFont typeface="Arial" charset="0"/>
              <a:buNone/>
            </a:pPr>
            <a:endParaRPr lang="en-GB" sz="800" smtClean="0"/>
          </a:p>
          <a:p>
            <a:pPr eaLnBrk="1" hangingPunct="1">
              <a:lnSpc>
                <a:spcPct val="100000"/>
              </a:lnSpc>
            </a:pPr>
            <a:r>
              <a:rPr lang="en-GB" sz="2400" smtClean="0"/>
              <a:t>Disposal of fuel tank water was not possible by normal means because non eco-friendly dispersant had been used during salvage</a:t>
            </a:r>
            <a:endParaRPr lang="en-US" sz="700" smtClean="0"/>
          </a:p>
        </p:txBody>
      </p:sp>
      <p:pic>
        <p:nvPicPr>
          <p:cNvPr id="235523" name="Picture 3" descr="Boston Express IMG_3185 Bosston Expre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57750"/>
            <a:ext cx="9144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5304108"/>
      </p:ext>
    </p:extLst>
  </p:cSld>
  <p:clrMapOvr>
    <a:masterClrMapping/>
  </p:clrMapOvr>
  <p:transition xmlns:p14="http://schemas.microsoft.com/office/powerpoint/2010/main" spd="slow">
    <p:cover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Title 1"/>
          <p:cNvSpPr>
            <a:spLocks noGrp="1"/>
          </p:cNvSpPr>
          <p:nvPr>
            <p:ph type="title"/>
          </p:nvPr>
        </p:nvSpPr>
        <p:spPr>
          <a:xfrm>
            <a:off x="403225" y="115888"/>
            <a:ext cx="6188075" cy="949325"/>
          </a:xfrm>
        </p:spPr>
        <p:txBody>
          <a:bodyPr/>
          <a:lstStyle/>
          <a:p>
            <a:pPr algn="ctr" eaLnBrk="1" hangingPunct="1"/>
            <a:r>
              <a:rPr lang="en-US" sz="3200" b="1" smtClean="0"/>
              <a:t>Typical Scenario</a:t>
            </a:r>
          </a:p>
        </p:txBody>
      </p:sp>
      <p:sp>
        <p:nvSpPr>
          <p:cNvPr id="237570" name="Content Placeholder 2"/>
          <p:cNvSpPr>
            <a:spLocks noGrp="1"/>
          </p:cNvSpPr>
          <p:nvPr>
            <p:ph idx="1"/>
          </p:nvPr>
        </p:nvSpPr>
        <p:spPr>
          <a:xfrm>
            <a:off x="403225" y="1366838"/>
            <a:ext cx="5073650" cy="4591050"/>
          </a:xfrm>
        </p:spPr>
        <p:txBody>
          <a:bodyPr/>
          <a:lstStyle/>
          <a:p>
            <a:pPr eaLnBrk="1" hangingPunct="1">
              <a:lnSpc>
                <a:spcPct val="70000"/>
              </a:lnSpc>
              <a:buFont typeface="Arial" charset="0"/>
              <a:buNone/>
            </a:pPr>
            <a:endParaRPr lang="en-US" sz="700" smtClean="0"/>
          </a:p>
          <a:p>
            <a:pPr eaLnBrk="1" hangingPunct="1">
              <a:lnSpc>
                <a:spcPct val="70000"/>
              </a:lnSpc>
            </a:pPr>
            <a:r>
              <a:rPr lang="en-GB" sz="2400" smtClean="0"/>
              <a:t>Quality was barely satisfactory in the end but required a lot of supervision 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endParaRPr lang="en-GB" sz="800" smtClean="0"/>
          </a:p>
          <a:p>
            <a:pPr eaLnBrk="1" hangingPunct="1">
              <a:lnSpc>
                <a:spcPct val="70000"/>
              </a:lnSpc>
            </a:pPr>
            <a:r>
              <a:rPr lang="en-GB" sz="2400" smtClean="0"/>
              <a:t>25% Over budget   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endParaRPr lang="en-GB" sz="800" smtClean="0"/>
          </a:p>
          <a:p>
            <a:pPr eaLnBrk="1" hangingPunct="1">
              <a:lnSpc>
                <a:spcPct val="70000"/>
              </a:lnSpc>
            </a:pPr>
            <a:r>
              <a:rPr lang="en-GB" sz="2400" smtClean="0"/>
              <a:t>The correct steel was not available 1 to 2mm @10% extra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endParaRPr lang="en-GB" sz="800" smtClean="0"/>
          </a:p>
          <a:p>
            <a:pPr eaLnBrk="1" hangingPunct="1">
              <a:lnSpc>
                <a:spcPct val="70000"/>
              </a:lnSpc>
            </a:pPr>
            <a:r>
              <a:rPr lang="en-GB" sz="2400" smtClean="0"/>
              <a:t>Charged top steel rate for using scrap for faring plates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endParaRPr lang="en-GB" sz="800" smtClean="0"/>
          </a:p>
          <a:p>
            <a:pPr eaLnBrk="1" hangingPunct="1">
              <a:lnSpc>
                <a:spcPct val="70000"/>
              </a:lnSpc>
            </a:pPr>
            <a:r>
              <a:rPr lang="en-GB" sz="2400" smtClean="0"/>
              <a:t>Additional damage items charged at a premium</a:t>
            </a:r>
            <a:endParaRPr lang="en-US" sz="700" smtClean="0"/>
          </a:p>
          <a:p>
            <a:pPr eaLnBrk="1" hangingPunct="1">
              <a:lnSpc>
                <a:spcPct val="70000"/>
              </a:lnSpc>
            </a:pPr>
            <a:endParaRPr lang="en-US" sz="700" smtClean="0"/>
          </a:p>
        </p:txBody>
      </p:sp>
      <p:pic>
        <p:nvPicPr>
          <p:cNvPr id="237571" name="Picture 5" descr="introduc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6088" y="1216025"/>
            <a:ext cx="3465512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9191464"/>
      </p:ext>
    </p:extLst>
  </p:cSld>
  <p:clrMapOvr>
    <a:masterClrMapping/>
  </p:clrMapOvr>
  <p:transition xmlns:p14="http://schemas.microsoft.com/office/powerpoint/2010/main" spd="slow">
    <p:cover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7" name="Picture 2" descr="C:\MY DOCUMENTS DELL 2-8-2011\My Reports\Current Surveys\5366-Yasa Aysen\Photographic records\Photos 19-1-2008\100OLYMP\P1190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9618" name="Title 1"/>
          <p:cNvSpPr txBox="1">
            <a:spLocks/>
          </p:cNvSpPr>
          <p:nvPr/>
        </p:nvSpPr>
        <p:spPr bwMode="auto">
          <a:xfrm>
            <a:off x="1485900" y="338138"/>
            <a:ext cx="6172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en-US" sz="3400" b="1">
                <a:solidFill>
                  <a:prstClr val="black"/>
                </a:solidFill>
                <a:cs typeface="+mn-cs"/>
              </a:rPr>
              <a:t>Typical Scenario – faring plates charged at a premium from scrap taken from the ship</a:t>
            </a:r>
          </a:p>
        </p:txBody>
      </p:sp>
    </p:spTree>
    <p:extLst>
      <p:ext uri="{BB962C8B-B14F-4D97-AF65-F5344CB8AC3E}">
        <p14:creationId xmlns:p14="http://schemas.microsoft.com/office/powerpoint/2010/main" val="1411606797"/>
      </p:ext>
    </p:extLst>
  </p:cSld>
  <p:clrMapOvr>
    <a:masterClrMapping/>
  </p:clrMapOvr>
  <p:transition xmlns:p14="http://schemas.microsoft.com/office/powerpoint/2010/main" spd="slow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Grp="1"/>
          </p:cNvSpPr>
          <p:nvPr>
            <p:ph type="title"/>
          </p:nvPr>
        </p:nvSpPr>
        <p:spPr>
          <a:xfrm>
            <a:off x="363538" y="903288"/>
            <a:ext cx="5359400" cy="1030287"/>
          </a:xfrm>
        </p:spPr>
        <p:txBody>
          <a:bodyPr/>
          <a:lstStyle/>
          <a:p>
            <a:pPr algn="ctr"/>
            <a:r>
              <a:rPr lang="en-US" sz="3600" b="1" smtClean="0"/>
              <a:t>WHERE?</a:t>
            </a:r>
          </a:p>
        </p:txBody>
      </p:sp>
      <p:sp>
        <p:nvSpPr>
          <p:cNvPr id="157698" name="Rectangle 3"/>
          <p:cNvSpPr>
            <a:spLocks noGrp="1"/>
          </p:cNvSpPr>
          <p:nvPr>
            <p:ph type="body" idx="1"/>
          </p:nvPr>
        </p:nvSpPr>
        <p:spPr>
          <a:xfrm>
            <a:off x="252413" y="2238375"/>
            <a:ext cx="5843587" cy="395605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smtClean="0"/>
              <a:t>Where does the information come from?</a:t>
            </a:r>
          </a:p>
          <a:p>
            <a:endParaRPr lang="en-US" sz="800" smtClean="0"/>
          </a:p>
          <a:p>
            <a:r>
              <a:rPr lang="en-US" sz="2400" smtClean="0"/>
              <a:t>Assured</a:t>
            </a:r>
          </a:p>
          <a:p>
            <a:r>
              <a:rPr lang="en-US" sz="2400" smtClean="0"/>
              <a:t>Broker</a:t>
            </a:r>
          </a:p>
          <a:p>
            <a:r>
              <a:rPr lang="en-US" sz="2400" smtClean="0"/>
              <a:t>Surveyor</a:t>
            </a:r>
          </a:p>
          <a:p>
            <a:r>
              <a:rPr lang="en-US" sz="2400" smtClean="0"/>
              <a:t>Repair Yard</a:t>
            </a:r>
          </a:p>
          <a:p>
            <a:r>
              <a:rPr lang="en-US" sz="2400" smtClean="0"/>
              <a:t>Average Adjuster</a:t>
            </a:r>
          </a:p>
          <a:p>
            <a:r>
              <a:rPr lang="en-US" sz="2400" smtClean="0"/>
              <a:t>Attorney</a:t>
            </a:r>
          </a:p>
        </p:txBody>
      </p:sp>
      <p:pic>
        <p:nvPicPr>
          <p:cNvPr id="157699" name="Picture 3" descr="PICT00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0"/>
            <a:ext cx="3276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863012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1666" name="Title 1"/>
          <p:cNvSpPr txBox="1">
            <a:spLocks/>
          </p:cNvSpPr>
          <p:nvPr/>
        </p:nvSpPr>
        <p:spPr bwMode="auto">
          <a:xfrm>
            <a:off x="0" y="0"/>
            <a:ext cx="91440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cs typeface="+mn-cs"/>
              </a:rPr>
              <a:t>Typical Scenario  </a:t>
            </a:r>
          </a:p>
          <a:p>
            <a:pPr algn="ctr"/>
            <a:r>
              <a:rPr lang="en-US" sz="2800" b="1">
                <a:solidFill>
                  <a:srgbClr val="FFFF00"/>
                </a:solidFill>
                <a:cs typeface="+mn-cs"/>
              </a:rPr>
              <a:t>Damaged cargo hold tank tops</a:t>
            </a:r>
          </a:p>
          <a:p>
            <a:pPr algn="ctr"/>
            <a:r>
              <a:rPr lang="en-US" sz="2800" b="1">
                <a:solidFill>
                  <a:srgbClr val="FFFF00"/>
                </a:solidFill>
                <a:cs typeface="+mn-cs"/>
              </a:rPr>
              <a:t>Additional cost as not spotted at beginning </a:t>
            </a:r>
          </a:p>
          <a:p>
            <a:pPr algn="ctr"/>
            <a:r>
              <a:rPr lang="en-US" sz="2800" b="1">
                <a:solidFill>
                  <a:srgbClr val="FFFF00"/>
                </a:solidFill>
                <a:cs typeface="+mn-cs"/>
              </a:rPr>
              <a:t>or distorted during bottom steel replacement</a:t>
            </a:r>
          </a:p>
          <a:p>
            <a:pPr algn="ctr"/>
            <a:endParaRPr lang="en-US" sz="1000" b="1">
              <a:solidFill>
                <a:srgbClr val="FFFF00"/>
              </a:solidFill>
              <a:cs typeface="+mn-cs"/>
            </a:endParaRPr>
          </a:p>
          <a:p>
            <a:pPr algn="ctr"/>
            <a:r>
              <a:rPr lang="en-US" sz="2800" b="1">
                <a:solidFill>
                  <a:srgbClr val="FFFF00"/>
                </a:solidFill>
                <a:cs typeface="+mn-cs"/>
              </a:rPr>
              <a:t>Extra cost at a premium</a:t>
            </a:r>
          </a:p>
        </p:txBody>
      </p:sp>
    </p:spTree>
    <p:extLst>
      <p:ext uri="{BB962C8B-B14F-4D97-AF65-F5344CB8AC3E}">
        <p14:creationId xmlns:p14="http://schemas.microsoft.com/office/powerpoint/2010/main" val="2015807615"/>
      </p:ext>
    </p:extLst>
  </p:cSld>
  <p:clrMapOvr>
    <a:masterClrMapping/>
  </p:clrMapOvr>
  <p:transition xmlns:p14="http://schemas.microsoft.com/office/powerpoint/2010/main" spd="slow">
    <p:blind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3" name="Picture 2" descr="C:\MY DOCUMENTS DELL 2-8-2011\My Reports\Current Surveys\5366-Yasa Aysen\Photographic records\Photos 13-1-2007\100OLYMP\P113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3714" name="Title 1"/>
          <p:cNvSpPr txBox="1">
            <a:spLocks/>
          </p:cNvSpPr>
          <p:nvPr/>
        </p:nvSpPr>
        <p:spPr bwMode="auto">
          <a:xfrm>
            <a:off x="0" y="4930775"/>
            <a:ext cx="9144000" cy="1697038"/>
          </a:xfrm>
          <a:prstGeom prst="rect">
            <a:avLst/>
          </a:prstGeom>
          <a:solidFill>
            <a:schemeClr val="bg1">
              <a:alpha val="5098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600" b="1">
                <a:solidFill>
                  <a:prstClr val="black"/>
                </a:solidFill>
                <a:cs typeface="+mn-cs"/>
              </a:rPr>
              <a:t>Typical Scenario</a:t>
            </a:r>
          </a:p>
          <a:p>
            <a:pPr algn="ctr">
              <a:lnSpc>
                <a:spcPct val="90000"/>
              </a:lnSpc>
            </a:pPr>
            <a:r>
              <a:rPr lang="en-US" sz="3600" b="1">
                <a:solidFill>
                  <a:prstClr val="black"/>
                </a:solidFill>
                <a:cs typeface="+mn-cs"/>
              </a:rPr>
              <a:t> Hull support required for structural support extra cost</a:t>
            </a:r>
          </a:p>
        </p:txBody>
      </p:sp>
    </p:spTree>
    <p:extLst>
      <p:ext uri="{BB962C8B-B14F-4D97-AF65-F5344CB8AC3E}">
        <p14:creationId xmlns:p14="http://schemas.microsoft.com/office/powerpoint/2010/main" val="2107670240"/>
      </p:ext>
    </p:extLst>
  </p:cSld>
  <p:clrMapOvr>
    <a:masterClrMapping/>
  </p:clrMapOvr>
  <p:transition xmlns:p14="http://schemas.microsoft.com/office/powerpoint/2010/main" spd="slow">
    <p:blinds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Title 1"/>
          <p:cNvSpPr>
            <a:spLocks noGrp="1"/>
          </p:cNvSpPr>
          <p:nvPr>
            <p:ph type="title"/>
          </p:nvPr>
        </p:nvSpPr>
        <p:spPr>
          <a:xfrm>
            <a:off x="144463" y="136525"/>
            <a:ext cx="6488112" cy="1001713"/>
          </a:xfrm>
        </p:spPr>
        <p:txBody>
          <a:bodyPr/>
          <a:lstStyle/>
          <a:p>
            <a:pPr algn="ctr" eaLnBrk="1" hangingPunct="1"/>
            <a:r>
              <a:rPr lang="en-US" sz="3200" b="1" smtClean="0"/>
              <a:t>Hull Distortion and Special Tools</a:t>
            </a:r>
          </a:p>
        </p:txBody>
      </p:sp>
      <p:pic>
        <p:nvPicPr>
          <p:cNvPr id="245762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827713" y="1238250"/>
            <a:ext cx="2687637" cy="4778375"/>
          </a:xfrm>
        </p:spPr>
      </p:pic>
      <p:pic>
        <p:nvPicPr>
          <p:cNvPr id="245763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1216025"/>
            <a:ext cx="4792662" cy="47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2686643"/>
      </p:ext>
    </p:extLst>
  </p:cSld>
  <p:clrMapOvr>
    <a:masterClrMapping/>
  </p:clrMapOvr>
  <p:transition xmlns:p14="http://schemas.microsoft.com/office/powerpoint/2010/main" spd="slow">
    <p:cover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Content Placeholder 2"/>
          <p:cNvSpPr>
            <a:spLocks noGrp="1"/>
          </p:cNvSpPr>
          <p:nvPr>
            <p:ph idx="1"/>
          </p:nvPr>
        </p:nvSpPr>
        <p:spPr>
          <a:xfrm>
            <a:off x="2481263" y="1203325"/>
            <a:ext cx="6381750" cy="4875213"/>
          </a:xfrm>
        </p:spPr>
        <p:txBody>
          <a:bodyPr/>
          <a:lstStyle/>
          <a:p>
            <a:pPr eaLnBrk="1" hangingPunct="1">
              <a:lnSpc>
                <a:spcPct val="70000"/>
              </a:lnSpc>
              <a:buFont typeface="Arial" charset="0"/>
              <a:buNone/>
            </a:pPr>
            <a:endParaRPr lang="en-US" sz="700" smtClean="0"/>
          </a:p>
          <a:p>
            <a:pPr eaLnBrk="1" hangingPunct="1">
              <a:lnSpc>
                <a:spcPct val="70000"/>
              </a:lnSpc>
            </a:pPr>
            <a:r>
              <a:rPr lang="en-GB" smtClean="0"/>
              <a:t>  </a:t>
            </a:r>
            <a:r>
              <a:rPr lang="en-GB" sz="2400" smtClean="0"/>
              <a:t>This is where the diligence in supervision pays off and no unnecessary surprises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endParaRPr lang="en-GB" sz="800" smtClean="0"/>
          </a:p>
          <a:p>
            <a:pPr eaLnBrk="1" hangingPunct="1">
              <a:lnSpc>
                <a:spcPct val="70000"/>
              </a:lnSpc>
            </a:pPr>
            <a:r>
              <a:rPr lang="en-GB" sz="2400" smtClean="0"/>
              <a:t>  There is always an element of negotiation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endParaRPr lang="en-GB" sz="800" smtClean="0"/>
          </a:p>
          <a:p>
            <a:pPr eaLnBrk="1" hangingPunct="1">
              <a:lnSpc>
                <a:spcPct val="70000"/>
              </a:lnSpc>
            </a:pPr>
            <a:r>
              <a:rPr lang="en-GB" sz="2400" smtClean="0"/>
              <a:t>  Often the senior yard managers are not involved 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endParaRPr lang="en-GB" sz="800" smtClean="0"/>
          </a:p>
          <a:p>
            <a:pPr eaLnBrk="1" hangingPunct="1">
              <a:lnSpc>
                <a:spcPct val="70000"/>
              </a:lnSpc>
            </a:pPr>
            <a:r>
              <a:rPr lang="en-GB" sz="2400" smtClean="0"/>
              <a:t>  If staged payments on account are agreed then timing and communication are essential  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en-GB" sz="2400" smtClean="0"/>
              <a:t>    so that the funds are in place.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endParaRPr lang="en-GB" sz="800" smtClean="0"/>
          </a:p>
          <a:p>
            <a:pPr eaLnBrk="1" hangingPunct="1">
              <a:lnSpc>
                <a:spcPct val="70000"/>
              </a:lnSpc>
            </a:pPr>
            <a:r>
              <a:rPr lang="en-GB" sz="2400" smtClean="0"/>
              <a:t>A deposit will have at least 50% will have to be paid first before the ship can sail or superintendent depart</a:t>
            </a:r>
            <a:endParaRPr lang="en-US" sz="700" smtClean="0"/>
          </a:p>
        </p:txBody>
      </p:sp>
      <p:sp>
        <p:nvSpPr>
          <p:cNvPr id="247810" name="Title 1"/>
          <p:cNvSpPr txBox="1">
            <a:spLocks/>
          </p:cNvSpPr>
          <p:nvPr/>
        </p:nvSpPr>
        <p:spPr bwMode="auto">
          <a:xfrm>
            <a:off x="2260600" y="255588"/>
            <a:ext cx="4357688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prstClr val="black"/>
                </a:solidFill>
                <a:cs typeface="+mn-cs"/>
              </a:rPr>
              <a:t>Negotiations and sail off</a:t>
            </a:r>
          </a:p>
        </p:txBody>
      </p:sp>
      <p:pic>
        <p:nvPicPr>
          <p:cNvPr id="247811" name="Picture 4" descr="PICT01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812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048225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7" name="Picture 2" descr="Flamina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69913" y="0"/>
            <a:ext cx="8086725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 eaLnBrk="0" hangingPunct="0">
              <a:defRPr/>
            </a:pPr>
            <a:r>
              <a:rPr lang="en-US" sz="3600" b="1" kern="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?</a:t>
            </a:r>
            <a:br>
              <a:rPr lang="en-US" sz="3600" b="1" kern="0" dirty="0">
                <a:solidFill>
                  <a:prstClr val="black"/>
                </a:solidFill>
                <a:latin typeface="Arial Black" pitchFamily="34" charset="0"/>
                <a:cs typeface="+mn-cs"/>
              </a:rPr>
            </a:br>
            <a:r>
              <a:rPr lang="en-US" sz="3600" b="1" kern="0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Audience Question 6</a:t>
            </a:r>
            <a:endParaRPr lang="en-US" sz="2800" kern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718696"/>
      </p:ext>
    </p:extLst>
  </p:cSld>
  <p:clrMapOvr>
    <a:masterClrMapping/>
  </p:clrMapOvr>
  <p:transition xmlns:p14="http://schemas.microsoft.com/office/powerpoint/2010/main" spd="slow">
    <p:wheel spokes="8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Title 1"/>
          <p:cNvSpPr>
            <a:spLocks noGrp="1"/>
          </p:cNvSpPr>
          <p:nvPr>
            <p:ph type="title"/>
          </p:nvPr>
        </p:nvSpPr>
        <p:spPr>
          <a:xfrm>
            <a:off x="231775" y="150813"/>
            <a:ext cx="6400800" cy="1325562"/>
          </a:xfrm>
        </p:spPr>
        <p:txBody>
          <a:bodyPr/>
          <a:lstStyle/>
          <a:p>
            <a:pPr algn="ctr" eaLnBrk="1" hangingPunct="1"/>
            <a:r>
              <a:rPr lang="en-US" sz="3200" b="1" smtClean="0"/>
              <a:t>Aftermath – Review and Reserve</a:t>
            </a:r>
            <a:endParaRPr lang="en-SG" sz="3200" b="1" smtClean="0"/>
          </a:p>
        </p:txBody>
      </p:sp>
      <p:sp>
        <p:nvSpPr>
          <p:cNvPr id="251906" name="Content Placeholder 2"/>
          <p:cNvSpPr>
            <a:spLocks noGrp="1"/>
          </p:cNvSpPr>
          <p:nvPr>
            <p:ph idx="1"/>
          </p:nvPr>
        </p:nvSpPr>
        <p:spPr>
          <a:xfrm>
            <a:off x="231775" y="1165225"/>
            <a:ext cx="8655050" cy="4848225"/>
          </a:xfrm>
        </p:spPr>
        <p:txBody>
          <a:bodyPr/>
          <a:lstStyle/>
          <a:p>
            <a:pPr marL="228600" lvl="2" algn="just" eaLnBrk="1" hangingPunct="1">
              <a:spcBef>
                <a:spcPts val="1000"/>
              </a:spcBef>
            </a:pPr>
            <a:r>
              <a:rPr lang="en-GB" sz="2400" smtClean="0"/>
              <a:t>When invoices or quotations are presented to a surveyor, he will compare the rates charged with competitive rates for the same yard or other typical yards in the area</a:t>
            </a:r>
          </a:p>
          <a:p>
            <a:pPr marL="228600" lvl="2" algn="just" eaLnBrk="1" hangingPunct="1">
              <a:spcBef>
                <a:spcPts val="1000"/>
              </a:spcBef>
            </a:pPr>
            <a:r>
              <a:rPr lang="en-GB" sz="2400" smtClean="0"/>
              <a:t>If costs incurred are excessive, we make a comparison with fair and reasonable rates and without prejudice disallow the excess. This is where experience and a good historical database can help</a:t>
            </a:r>
          </a:p>
          <a:p>
            <a:pPr marL="228600" lvl="2" algn="just" eaLnBrk="1" hangingPunct="1">
              <a:spcBef>
                <a:spcPts val="1000"/>
              </a:spcBef>
            </a:pPr>
            <a:r>
              <a:rPr lang="en-GB" sz="2400" smtClean="0"/>
              <a:t>The underwriters make the final decision as to whether they want to pay the full costs incurred or only the costs we regard as fair and reasonable</a:t>
            </a:r>
          </a:p>
          <a:p>
            <a:pPr marL="228600" lvl="2" algn="just" eaLnBrk="1" hangingPunct="1">
              <a:spcBef>
                <a:spcPts val="1000"/>
              </a:spcBef>
            </a:pPr>
            <a:r>
              <a:rPr lang="en-GB" sz="2400" smtClean="0"/>
              <a:t>The surveyor’s job is also to update the principal on any additional costs that may arrive later so this should form part of the review process – no surprises </a:t>
            </a:r>
            <a:r>
              <a:rPr lang="en-US" sz="2400" smtClean="0"/>
              <a:t>at the end of a process the Underwriter thinks is complete.</a:t>
            </a:r>
            <a:endParaRPr lang="en-SG" sz="1800" smtClean="0"/>
          </a:p>
        </p:txBody>
      </p:sp>
    </p:spTree>
    <p:extLst>
      <p:ext uri="{BB962C8B-B14F-4D97-AF65-F5344CB8AC3E}">
        <p14:creationId xmlns:p14="http://schemas.microsoft.com/office/powerpoint/2010/main" val="3405766955"/>
      </p:ext>
    </p:extLst>
  </p:cSld>
  <p:clrMapOvr>
    <a:masterClrMapping/>
  </p:clrMapOvr>
  <p:transition xmlns:p14="http://schemas.microsoft.com/office/powerpoint/2010/main" spd="slow">
    <p:cover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Title 1"/>
          <p:cNvSpPr>
            <a:spLocks noGrp="1"/>
          </p:cNvSpPr>
          <p:nvPr>
            <p:ph type="title"/>
          </p:nvPr>
        </p:nvSpPr>
        <p:spPr>
          <a:xfrm>
            <a:off x="236538" y="163513"/>
            <a:ext cx="6396037" cy="955675"/>
          </a:xfrm>
        </p:spPr>
        <p:txBody>
          <a:bodyPr/>
          <a:lstStyle/>
          <a:p>
            <a:pPr algn="ctr" eaLnBrk="1" hangingPunct="1"/>
            <a:r>
              <a:rPr lang="en-US" sz="3200" b="1" smtClean="0"/>
              <a:t>Key Points</a:t>
            </a:r>
            <a:endParaRPr lang="en-SG" sz="3200" b="1" smtClean="0"/>
          </a:p>
        </p:txBody>
      </p:sp>
      <p:sp>
        <p:nvSpPr>
          <p:cNvPr id="253954" name="Content Placeholder 2"/>
          <p:cNvSpPr>
            <a:spLocks noGrp="1"/>
          </p:cNvSpPr>
          <p:nvPr>
            <p:ph idx="1"/>
          </p:nvPr>
        </p:nvSpPr>
        <p:spPr>
          <a:xfrm>
            <a:off x="606425" y="1139825"/>
            <a:ext cx="8034338" cy="5006975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sz="2400" smtClean="0"/>
              <a:t>Good communication is essential from casualty date onwards to set out the rules of engagement</a:t>
            </a:r>
          </a:p>
          <a:p>
            <a:pPr eaLnBrk="1" hangingPunct="1">
              <a:lnSpc>
                <a:spcPct val="70000"/>
              </a:lnSpc>
            </a:pPr>
            <a:r>
              <a:rPr lang="en-US" sz="2400" smtClean="0"/>
              <a:t>Surveyor should also be involved at start of quoting to negotiations and settlement at point of repair to encourage transparency</a:t>
            </a:r>
          </a:p>
          <a:p>
            <a:pPr eaLnBrk="1" hangingPunct="1">
              <a:lnSpc>
                <a:spcPct val="70000"/>
              </a:lnSpc>
            </a:pPr>
            <a:r>
              <a:rPr lang="en-US" sz="2400" smtClean="0"/>
              <a:t>The surveyor has to see the critical stages of the repair</a:t>
            </a:r>
          </a:p>
          <a:p>
            <a:pPr eaLnBrk="1" hangingPunct="1">
              <a:lnSpc>
                <a:spcPct val="70000"/>
              </a:lnSpc>
            </a:pPr>
            <a:r>
              <a:rPr lang="en-US" sz="2400" smtClean="0"/>
              <a:t>Some undiscovered casualty damage can manifest itself well into a repair so some allowance should be made</a:t>
            </a:r>
          </a:p>
          <a:p>
            <a:pPr eaLnBrk="1" hangingPunct="1">
              <a:lnSpc>
                <a:spcPct val="70000"/>
              </a:lnSpc>
            </a:pPr>
            <a:r>
              <a:rPr lang="en-US" sz="2400" smtClean="0"/>
              <a:t>Attend with Class (beginning especially and get recommendations)</a:t>
            </a:r>
          </a:p>
          <a:p>
            <a:pPr eaLnBrk="1" hangingPunct="1">
              <a:lnSpc>
                <a:spcPct val="70000"/>
              </a:lnSpc>
            </a:pPr>
            <a:r>
              <a:rPr lang="en-US" sz="2400" smtClean="0"/>
              <a:t>Be present for delivery of critical components and commissioning </a:t>
            </a:r>
          </a:p>
          <a:p>
            <a:pPr eaLnBrk="1" hangingPunct="1">
              <a:lnSpc>
                <a:spcPct val="70000"/>
              </a:lnSpc>
            </a:pPr>
            <a:r>
              <a:rPr lang="en-US" sz="2400" smtClean="0"/>
              <a:t>Review of Invoices becomes less problematic given the above</a:t>
            </a:r>
          </a:p>
          <a:p>
            <a:pPr eaLnBrk="1" hangingPunct="1">
              <a:lnSpc>
                <a:spcPct val="70000"/>
              </a:lnSpc>
            </a:pPr>
            <a:r>
              <a:rPr lang="en-US" sz="2400" smtClean="0"/>
              <a:t>“Fair, Reasonable and Attributable”</a:t>
            </a:r>
            <a:endParaRPr lang="en-SG" sz="2400" smtClean="0"/>
          </a:p>
        </p:txBody>
      </p:sp>
    </p:spTree>
    <p:extLst>
      <p:ext uri="{BB962C8B-B14F-4D97-AF65-F5344CB8AC3E}">
        <p14:creationId xmlns:p14="http://schemas.microsoft.com/office/powerpoint/2010/main" val="4152603117"/>
      </p:ext>
    </p:extLst>
  </p:cSld>
  <p:clrMapOvr>
    <a:masterClrMapping/>
  </p:clrMapOvr>
  <p:transition xmlns:p14="http://schemas.microsoft.com/office/powerpoint/2010/main" spd="slow">
    <p:cover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1" name="Picture 17" descr="conference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938" y="-180975"/>
            <a:ext cx="9144001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34950" y="1090613"/>
            <a:ext cx="8064500" cy="1235075"/>
          </a:xfrm>
        </p:spPr>
        <p:txBody>
          <a:bodyPr anchor="ctr"/>
          <a:lstStyle/>
          <a:p>
            <a:pPr marL="342900" indent="-342900" eaLnBrk="1" hangingPunct="1">
              <a:buFont typeface="Wingdings" pitchFamily="2" charset="2"/>
              <a:buChar char="Ø"/>
            </a:pPr>
            <a:r>
              <a:rPr lang="en-US" altLang="en-US" sz="4000" b="1" smtClean="0">
                <a:solidFill>
                  <a:schemeClr val="bg1"/>
                </a:solidFill>
              </a:rPr>
              <a:t> Claims Reserving</a:t>
            </a:r>
            <a:r>
              <a:rPr lang="en-US" altLang="en-US" sz="3600" b="1" smtClean="0">
                <a:solidFill>
                  <a:schemeClr val="bg1"/>
                </a:solidFill>
              </a:rPr>
              <a:t/>
            </a:r>
            <a:br>
              <a:rPr lang="en-US" altLang="en-US" sz="3600" b="1" smtClean="0">
                <a:solidFill>
                  <a:schemeClr val="bg1"/>
                </a:solidFill>
              </a:rPr>
            </a:br>
            <a:r>
              <a:rPr lang="en-US" altLang="en-US" sz="3600" smtClean="0">
                <a:solidFill>
                  <a:schemeClr val="bg1"/>
                </a:solidFill>
              </a:rPr>
              <a:t>The Broker’s Perspective</a:t>
            </a:r>
            <a:br>
              <a:rPr lang="en-US" altLang="en-US" sz="3600" smtClean="0">
                <a:solidFill>
                  <a:schemeClr val="bg1"/>
                </a:solidFill>
              </a:rPr>
            </a:br>
            <a:r>
              <a:rPr lang="en-US" altLang="en-US" sz="3600" smtClean="0">
                <a:solidFill>
                  <a:schemeClr val="bg1"/>
                </a:solidFill>
              </a:rPr>
              <a:t/>
            </a:r>
            <a:br>
              <a:rPr lang="en-US" altLang="en-US" sz="3600" smtClean="0">
                <a:solidFill>
                  <a:schemeClr val="bg1"/>
                </a:solidFill>
              </a:rPr>
            </a:br>
            <a:endParaRPr lang="en-US" altLang="en-US" sz="2800" b="1" smtClean="0">
              <a:solidFill>
                <a:schemeClr val="bg1"/>
              </a:solidFill>
            </a:endParaRPr>
          </a:p>
        </p:txBody>
      </p:sp>
      <p:sp>
        <p:nvSpPr>
          <p:cNvPr id="256003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668338" y="3871913"/>
            <a:ext cx="2989262" cy="139541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1800" smtClean="0">
                <a:solidFill>
                  <a:schemeClr val="bg1"/>
                </a:solidFill>
              </a:rPr>
              <a:t>Neil Hawkins</a:t>
            </a:r>
          </a:p>
          <a:p>
            <a:pPr marL="0" indent="0" eaLnBrk="1" hangingPunct="1">
              <a:buFontTx/>
              <a:buNone/>
            </a:pPr>
            <a:r>
              <a:rPr lang="en-US" altLang="en-US" sz="1800" smtClean="0">
                <a:solidFill>
                  <a:schemeClr val="bg1"/>
                </a:solidFill>
              </a:rPr>
              <a:t>Partner </a:t>
            </a:r>
          </a:p>
          <a:p>
            <a:pPr marL="0" indent="0" eaLnBrk="1" hangingPunct="1">
              <a:buFontTx/>
              <a:buNone/>
            </a:pPr>
            <a:r>
              <a:rPr lang="en-US" altLang="en-US" sz="1800" smtClean="0">
                <a:solidFill>
                  <a:schemeClr val="bg1"/>
                </a:solidFill>
              </a:rPr>
              <a:t>Energy &amp; Marine Claims</a:t>
            </a:r>
          </a:p>
          <a:p>
            <a:pPr marL="0" indent="0" eaLnBrk="1" hangingPunct="1">
              <a:buFontTx/>
              <a:buNone/>
            </a:pPr>
            <a:endParaRPr lang="en-US" altLang="en-US" sz="2400" smtClean="0">
              <a:solidFill>
                <a:schemeClr val="bg1"/>
              </a:solidFill>
            </a:endParaRPr>
          </a:p>
        </p:txBody>
      </p:sp>
      <p:sp>
        <p:nvSpPr>
          <p:cNvPr id="256004" name="TextBox 1"/>
          <p:cNvSpPr txBox="1">
            <a:spLocks noChangeArrowheads="1"/>
          </p:cNvSpPr>
          <p:nvPr/>
        </p:nvSpPr>
        <p:spPr bwMode="auto">
          <a:xfrm>
            <a:off x="1906588" y="2543175"/>
            <a:ext cx="4676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800" b="1">
                <a:solidFill>
                  <a:srgbClr val="FFFFFF"/>
                </a:solidFill>
                <a:latin typeface="Arial Black" pitchFamily="34" charset="0"/>
                <a:cs typeface="+mn-cs"/>
              </a:rPr>
              <a:t>IMCC – Dublin 2014</a:t>
            </a:r>
            <a:endParaRPr lang="en-GB" sz="2800">
              <a:solidFill>
                <a:srgbClr val="FFFFFF"/>
              </a:solidFill>
              <a:latin typeface="Arial Black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142362"/>
      </p:ext>
    </p:extLst>
  </p:cSld>
  <p:clrMapOvr>
    <a:masterClrMapping/>
  </p:clrMapOvr>
  <p:transition xmlns:p14="http://schemas.microsoft.com/office/powerpoint/2010/main" spd="slow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/>
          <p:cNvSpPr txBox="1">
            <a:spLocks noGrp="1"/>
          </p:cNvSpPr>
          <p:nvPr/>
        </p:nvSpPr>
        <p:spPr bwMode="auto">
          <a:xfrm>
            <a:off x="6953250" y="6534150"/>
            <a:ext cx="2133600" cy="476250"/>
          </a:xfrm>
          <a:prstGeom prst="rect">
            <a:avLst/>
          </a:prstGeom>
          <a:noFill/>
          <a:extLst/>
        </p:spPr>
        <p:txBody>
          <a:bodyPr/>
          <a:lstStyle/>
          <a:p>
            <a:pPr algn="r" eaLnBrk="0" hangingPunct="0">
              <a:defRPr/>
            </a:pPr>
            <a:fld id="{47407A96-F209-451E-829A-9A36B68E3ED9}" type="slidenum">
              <a:rPr lang="en-GB" sz="900">
                <a:solidFill>
                  <a:srgbClr val="000000"/>
                </a:solidFill>
                <a:latin typeface="Arial"/>
                <a:cs typeface="+mn-cs"/>
              </a:rPr>
              <a:pPr algn="r" eaLnBrk="0" hangingPunct="0">
                <a:defRPr/>
              </a:pPr>
              <a:t>58</a:t>
            </a:fld>
            <a:endParaRPr lang="en-GB" sz="9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258050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44588"/>
            <a:ext cx="7958138" cy="609600"/>
          </a:xfrm>
        </p:spPr>
        <p:txBody>
          <a:bodyPr lIns="0" anchor="ctr"/>
          <a:lstStyle/>
          <a:p>
            <a:pPr marL="457200" indent="-457200" algn="ctr" eaLnBrk="1" hangingPunct="1"/>
            <a:r>
              <a:rPr lang="en-GB" altLang="en-US" b="1" smtClean="0">
                <a:latin typeface="Arial Black" pitchFamily="34" charset="0"/>
              </a:rPr>
              <a:t>The </a:t>
            </a:r>
            <a:r>
              <a:rPr lang="en-GB" altLang="en-US" sz="3200" b="1" smtClean="0">
                <a:latin typeface="Arial Black" pitchFamily="34" charset="0"/>
              </a:rPr>
              <a:t>Broker’s</a:t>
            </a:r>
            <a:r>
              <a:rPr lang="en-GB" altLang="en-US" b="1" smtClean="0">
                <a:latin typeface="Arial Black" pitchFamily="34" charset="0"/>
              </a:rPr>
              <a:t> Role</a:t>
            </a:r>
            <a:endParaRPr lang="en-US" altLang="en-US" b="1" smtClean="0"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450" y="3441700"/>
            <a:ext cx="8482013" cy="332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GB" sz="2800" dirty="0">
              <a:solidFill>
                <a:srgbClr val="000000"/>
              </a:solidFill>
              <a:latin typeface="Arial"/>
              <a:cs typeface="+mn-cs"/>
            </a:endParaRPr>
          </a:p>
          <a:p>
            <a:pPr eaLnBrk="0" hangingPunct="0">
              <a:defRPr/>
            </a:pPr>
            <a:endParaRPr lang="en-GB" sz="2800" dirty="0">
              <a:solidFill>
                <a:srgbClr val="000000"/>
              </a:solidFill>
              <a:latin typeface="Arial"/>
              <a:cs typeface="+mn-cs"/>
            </a:endParaRPr>
          </a:p>
          <a:p>
            <a:pPr marL="457200" indent="-457200" eaLnBrk="0" hangingPunct="0">
              <a:buFont typeface="Arial" pitchFamily="34" charset="0"/>
              <a:buChar char="•"/>
              <a:defRPr/>
            </a:pPr>
            <a:endParaRPr lang="en-GB" sz="2800" dirty="0">
              <a:solidFill>
                <a:srgbClr val="000000"/>
              </a:solidFill>
              <a:latin typeface="Arial"/>
              <a:cs typeface="+mn-cs"/>
            </a:endParaRPr>
          </a:p>
          <a:p>
            <a:pPr marL="457200" indent="-457200" eaLnBrk="0" hangingPunct="0">
              <a:buFont typeface="Arial" pitchFamily="34" charset="0"/>
              <a:buChar char="•"/>
              <a:defRPr/>
            </a:pPr>
            <a:endParaRPr lang="en-GB" sz="2400" dirty="0">
              <a:solidFill>
                <a:srgbClr val="000000"/>
              </a:solidFill>
              <a:latin typeface="Arial"/>
              <a:cs typeface="+mn-cs"/>
            </a:endParaRPr>
          </a:p>
          <a:p>
            <a:pPr algn="ctr" eaLnBrk="0" hangingPunct="0">
              <a:defRPr/>
            </a:pPr>
            <a:endParaRPr lang="en-GB" sz="1400" dirty="0">
              <a:solidFill>
                <a:srgbClr val="000000"/>
              </a:solidFill>
              <a:latin typeface="Arial"/>
              <a:cs typeface="+mn-cs"/>
            </a:endParaRPr>
          </a:p>
          <a:p>
            <a:pPr algn="ctr" eaLnBrk="0" hangingPunct="0">
              <a:defRPr/>
            </a:pPr>
            <a:endParaRPr lang="en-GB" sz="1400" dirty="0">
              <a:solidFill>
                <a:srgbClr val="000000"/>
              </a:solidFill>
              <a:latin typeface="Arial"/>
              <a:cs typeface="+mn-cs"/>
            </a:endParaRPr>
          </a:p>
          <a:p>
            <a:pPr algn="ctr" eaLnBrk="0" hangingPunct="0">
              <a:defRPr/>
            </a:pPr>
            <a:endParaRPr lang="en-GB" dirty="0">
              <a:solidFill>
                <a:srgbClr val="000000"/>
              </a:solidFill>
              <a:latin typeface="Arial"/>
              <a:cs typeface="+mn-cs"/>
            </a:endParaRPr>
          </a:p>
          <a:p>
            <a:pPr marL="457200" indent="-457200" eaLnBrk="0" hangingPunct="0">
              <a:buFont typeface="Arial" pitchFamily="34" charset="0"/>
              <a:buChar char="•"/>
              <a:defRPr/>
            </a:pPr>
            <a:endParaRPr lang="en-GB" sz="2800" dirty="0">
              <a:solidFill>
                <a:srgbClr val="000000"/>
              </a:solidFill>
              <a:latin typeface="Arial"/>
              <a:cs typeface="+mn-cs"/>
            </a:endParaRPr>
          </a:p>
          <a:p>
            <a:pPr marL="457200" indent="-457200" eaLnBrk="0" hangingPunct="0">
              <a:buFont typeface="Arial" pitchFamily="34" charset="0"/>
              <a:buChar char="•"/>
              <a:defRPr/>
            </a:pPr>
            <a:endParaRPr lang="en-GB" sz="28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258052" name="Rectangle 4"/>
          <p:cNvSpPr>
            <a:spLocks noChangeArrowheads="1"/>
          </p:cNvSpPr>
          <p:nvPr/>
        </p:nvSpPr>
        <p:spPr bwMode="auto">
          <a:xfrm>
            <a:off x="0" y="1878013"/>
            <a:ext cx="9026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 eaLnBrk="0" hangingPunct="0"/>
            <a:r>
              <a:rPr lang="en-GB" sz="2800" b="1">
                <a:solidFill>
                  <a:srgbClr val="000000"/>
                </a:solidFill>
                <a:latin typeface="Arial" charset="0"/>
                <a:cs typeface="+mn-cs"/>
              </a:rPr>
              <a:t>Responsibilities</a:t>
            </a:r>
          </a:p>
        </p:txBody>
      </p:sp>
      <p:pic>
        <p:nvPicPr>
          <p:cNvPr id="258053" name="Picture 2" descr="Container loss DSC000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8750"/>
            <a:ext cx="914400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2786681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D8B4B8-FD96-4EDE-A558-79E3B5BA636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59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259074" name="Picture 2" descr="Container ship ever_lambent-9595436-container_ship-8-1606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69913" y="0"/>
            <a:ext cx="8086725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 eaLnBrk="0" hangingPunct="0"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?</a:t>
            </a:r>
            <a:br>
              <a:rPr lang="en-US" sz="3600" b="1" kern="0" dirty="0">
                <a:solidFill>
                  <a:srgbClr val="000000"/>
                </a:solidFill>
                <a:latin typeface="Arial Black" pitchFamily="34" charset="0"/>
                <a:cs typeface="+mn-cs"/>
              </a:rPr>
            </a:br>
            <a:r>
              <a:rPr lang="en-US" sz="3600" b="1" kern="0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Audience Question 7</a:t>
            </a:r>
            <a:endParaRPr lang="en-US" sz="2800" kern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757808"/>
      </p:ext>
    </p:extLst>
  </p:cSld>
  <p:clrMapOvr>
    <a:masterClrMapping/>
  </p:clrMapOvr>
  <p:transition xmlns:p14="http://schemas.microsoft.com/office/powerpoint/2010/main" spd="slow">
    <p:wheel spokes="8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/>
          </p:cNvSpPr>
          <p:nvPr>
            <p:ph type="title"/>
          </p:nvPr>
        </p:nvSpPr>
        <p:spPr>
          <a:xfrm>
            <a:off x="0" y="500063"/>
            <a:ext cx="9144000" cy="925512"/>
          </a:xfrm>
        </p:spPr>
        <p:txBody>
          <a:bodyPr/>
          <a:lstStyle/>
          <a:p>
            <a:pPr algn="ctr"/>
            <a:r>
              <a:rPr lang="en-US" sz="3600" b="1" smtClean="0"/>
              <a:t>WHEN?</a:t>
            </a:r>
          </a:p>
        </p:txBody>
      </p:sp>
      <p:sp>
        <p:nvSpPr>
          <p:cNvPr id="158722" name="Rectangle 3"/>
          <p:cNvSpPr>
            <a:spLocks noGrp="1"/>
          </p:cNvSpPr>
          <p:nvPr>
            <p:ph type="body" idx="1"/>
          </p:nvPr>
        </p:nvSpPr>
        <p:spPr>
          <a:xfrm>
            <a:off x="0" y="1373188"/>
            <a:ext cx="9144000" cy="69215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800" b="1" smtClean="0"/>
              <a:t>When Should the reserve be set up?</a:t>
            </a:r>
          </a:p>
        </p:txBody>
      </p:sp>
      <p:pic>
        <p:nvPicPr>
          <p:cNvPr id="158723" name="Picture 5" descr="Cape Horn 3-22-2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24075"/>
            <a:ext cx="914400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1062299"/>
      </p:ext>
    </p:extLst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99E31E-8B3D-4863-8771-0E2405E15202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60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 txBox="1">
            <a:spLocks noChangeArrowheads="1"/>
          </p:cNvSpPr>
          <p:nvPr/>
        </p:nvSpPr>
        <p:spPr bwMode="auto">
          <a:xfrm>
            <a:off x="0" y="1163638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marL="457200" indent="-457200" algn="ctr">
              <a:defRPr/>
            </a:pPr>
            <a:r>
              <a:rPr lang="en-GB" altLang="en-US" sz="3200" b="1" kern="0" dirty="0">
                <a:solidFill>
                  <a:srgbClr val="19194D"/>
                </a:solidFill>
                <a:latin typeface="Arial Black" pitchFamily="34" charset="0"/>
                <a:cs typeface="+mn-cs"/>
              </a:rPr>
              <a:t>The Broker’s Role</a:t>
            </a:r>
            <a:endParaRPr lang="en-US" altLang="en-US" sz="3200" kern="0" dirty="0">
              <a:solidFill>
                <a:srgbClr val="19194D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260099" name="Rectangle 3"/>
          <p:cNvSpPr>
            <a:spLocks noChangeArrowheads="1"/>
          </p:cNvSpPr>
          <p:nvPr/>
        </p:nvSpPr>
        <p:spPr bwMode="auto">
          <a:xfrm>
            <a:off x="0" y="185737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 eaLnBrk="0" hangingPunct="0"/>
            <a:r>
              <a:rPr lang="en-GB" sz="2800" b="1">
                <a:solidFill>
                  <a:srgbClr val="000000"/>
                </a:solidFill>
                <a:latin typeface="Arial" charset="0"/>
                <a:cs typeface="+mn-cs"/>
              </a:rPr>
              <a:t>Observations</a:t>
            </a:r>
          </a:p>
        </p:txBody>
      </p:sp>
      <p:pic>
        <p:nvPicPr>
          <p:cNvPr id="260100" name="Picture 3" descr="MSC Flamina 2012-10-11-msc-flaminia-fire-timeline-figure-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3988"/>
            <a:ext cx="9144000" cy="416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1601949"/>
      </p:ext>
    </p:extLst>
  </p:cSld>
  <p:clrMapOvr>
    <a:masterClrMapping/>
  </p:clrMapOvr>
  <p:transition xmlns:p14="http://schemas.microsoft.com/office/powerpoint/2010/main" spd="slow">
    <p:blind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744D96-5F3F-413C-8E8B-23E3D9EFE64A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61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261122" name="Picture 2" descr="Contaier ship IMG_7624 Vietnam Expre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69913" y="0"/>
            <a:ext cx="8086725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 eaLnBrk="0" hangingPunct="0"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?</a:t>
            </a:r>
            <a:br>
              <a:rPr lang="en-US" sz="3600" b="1" kern="0" dirty="0">
                <a:solidFill>
                  <a:srgbClr val="000000"/>
                </a:solidFill>
                <a:latin typeface="Arial Black" pitchFamily="34" charset="0"/>
                <a:cs typeface="+mn-cs"/>
              </a:rPr>
            </a:br>
            <a:r>
              <a:rPr lang="en-US" sz="3600" b="1" kern="0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Audience Question 8</a:t>
            </a:r>
            <a:endParaRPr lang="en-US" sz="2800" kern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038272"/>
      </p:ext>
    </p:extLst>
  </p:cSld>
  <p:clrMapOvr>
    <a:masterClrMapping/>
  </p:clrMapOvr>
  <p:transition xmlns:p14="http://schemas.microsoft.com/office/powerpoint/2010/main" spd="slow">
    <p:wheel spokes="8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 txBox="1">
            <a:spLocks noGrp="1"/>
          </p:cNvSpPr>
          <p:nvPr/>
        </p:nvSpPr>
        <p:spPr bwMode="auto">
          <a:xfrm>
            <a:off x="6953250" y="6534150"/>
            <a:ext cx="2133600" cy="476250"/>
          </a:xfrm>
          <a:prstGeom prst="rect">
            <a:avLst/>
          </a:prstGeom>
          <a:noFill/>
          <a:extLst/>
        </p:spPr>
        <p:txBody>
          <a:bodyPr/>
          <a:lstStyle/>
          <a:p>
            <a:pPr algn="r" eaLnBrk="0" hangingPunct="0">
              <a:defRPr/>
            </a:pPr>
            <a:fld id="{BF5FBC7F-665C-4644-8A22-0736CE404B75}" type="slidenum">
              <a:rPr lang="en-GB" sz="900">
                <a:solidFill>
                  <a:srgbClr val="000000"/>
                </a:solidFill>
                <a:latin typeface="Arial"/>
                <a:cs typeface="+mn-cs"/>
              </a:rPr>
              <a:pPr algn="r" eaLnBrk="0" hangingPunct="0">
                <a:defRPr/>
              </a:pPr>
              <a:t>62</a:t>
            </a:fld>
            <a:endParaRPr lang="en-GB" sz="9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" name="Rectangle 7"/>
          <p:cNvSpPr txBox="1">
            <a:spLocks noChangeArrowheads="1"/>
          </p:cNvSpPr>
          <p:nvPr/>
        </p:nvSpPr>
        <p:spPr bwMode="auto">
          <a:xfrm>
            <a:off x="0" y="1173163"/>
            <a:ext cx="9144000" cy="609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19194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19194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19194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19194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19194D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19194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19194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19194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19194D"/>
                </a:solidFill>
                <a:latin typeface="Arial" charset="0"/>
              </a:defRPr>
            </a:lvl9pPr>
          </a:lstStyle>
          <a:p>
            <a:pPr marL="457200" indent="-457200" algn="ctr" eaLnBrk="1" hangingPunct="1">
              <a:defRPr/>
            </a:pPr>
            <a:r>
              <a:rPr lang="en-GB" sz="3200" b="1" kern="0" dirty="0" smtClean="0">
                <a:latin typeface="Arial Black" pitchFamily="34" charset="0"/>
              </a:rPr>
              <a:t>The Average Adjuster’s Role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2638" y="1897063"/>
            <a:ext cx="7791450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eaLnBrk="0" hangingPunct="0">
              <a:buFont typeface="Arial" pitchFamily="34" charset="0"/>
              <a:buChar char="•"/>
              <a:defRPr/>
            </a:pPr>
            <a:r>
              <a:rPr lang="en-GB" sz="2800" b="1" dirty="0">
                <a:solidFill>
                  <a:srgbClr val="000000"/>
                </a:solidFill>
                <a:latin typeface="Arial"/>
                <a:cs typeface="+mn-cs"/>
              </a:rPr>
              <a:t>Can the average adjuster assist in setting the correct reserve? </a:t>
            </a:r>
          </a:p>
          <a:p>
            <a:pPr marL="457200" indent="-457200" eaLnBrk="0" hangingPunct="0">
              <a:buFont typeface="Arial" pitchFamily="34" charset="0"/>
              <a:buChar char="•"/>
              <a:defRPr/>
            </a:pPr>
            <a:endParaRPr lang="en-GB" sz="2800" b="1" dirty="0">
              <a:solidFill>
                <a:srgbClr val="000000"/>
              </a:solidFill>
              <a:latin typeface="Arial"/>
              <a:cs typeface="+mn-cs"/>
            </a:endParaRPr>
          </a:p>
          <a:p>
            <a:pPr marL="457200" indent="-457200" eaLnBrk="0" hangingPunct="0">
              <a:buFont typeface="Arial" pitchFamily="34" charset="0"/>
              <a:buChar char="•"/>
              <a:defRPr/>
            </a:pPr>
            <a:r>
              <a:rPr lang="en-GB" sz="2800" b="1" dirty="0">
                <a:solidFill>
                  <a:srgbClr val="000000"/>
                </a:solidFill>
                <a:latin typeface="Arial"/>
                <a:cs typeface="+mn-cs"/>
              </a:rPr>
              <a:t>Why not used more often?</a:t>
            </a:r>
          </a:p>
        </p:txBody>
      </p:sp>
      <p:pic>
        <p:nvPicPr>
          <p:cNvPr id="262148" name="Picture 2" descr="Container loss article-0-0ABCF888000005DC-224_964x5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38588"/>
            <a:ext cx="9144000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7297445"/>
      </p:ext>
    </p:extLst>
  </p:cSld>
  <p:clrMapOvr>
    <a:masterClrMapping/>
  </p:clrMapOvr>
  <p:transition xmlns:p14="http://schemas.microsoft.com/office/powerpoint/2010/main" spd="slow">
    <p:spli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BB5DAC-93C7-474F-9567-D6833B39A544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63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263170" name="Picture 2" descr="Container ship cargo-crui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9213"/>
            <a:ext cx="9144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641985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 eaLnBrk="0" hangingPunct="0"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?</a:t>
            </a:r>
            <a:br>
              <a:rPr lang="en-US" sz="3600" b="1" kern="0" dirty="0">
                <a:solidFill>
                  <a:srgbClr val="000000"/>
                </a:solidFill>
                <a:latin typeface="Arial Black" pitchFamily="34" charset="0"/>
                <a:cs typeface="+mn-cs"/>
              </a:rPr>
            </a:br>
            <a:r>
              <a:rPr lang="en-US" sz="3600" b="1" kern="0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Audience Question 9</a:t>
            </a:r>
            <a:endParaRPr lang="en-US" sz="2800" kern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176963"/>
      </p:ext>
    </p:extLst>
  </p:cSld>
  <p:clrMapOvr>
    <a:masterClrMapping/>
  </p:clrMapOvr>
  <p:transition xmlns:p14="http://schemas.microsoft.com/office/powerpoint/2010/main" spd="slow">
    <p:wheel spokes="8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2"/>
          <p:cNvSpPr txBox="1">
            <a:spLocks noChangeArrowheads="1"/>
          </p:cNvSpPr>
          <p:nvPr/>
        </p:nvSpPr>
        <p:spPr bwMode="gray">
          <a:xfrm>
            <a:off x="4837113" y="731838"/>
            <a:ext cx="3951287" cy="26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784225" eaLnBrk="0" hangingPunct="0">
              <a:spcAft>
                <a:spcPct val="30000"/>
              </a:spcAft>
            </a:pPr>
            <a:r>
              <a:rPr lang="en-US" altLang="en-US" sz="6000" b="1">
                <a:solidFill>
                  <a:srgbClr val="113388"/>
                </a:solidFill>
                <a:latin typeface="Arial" charset="0"/>
                <a:ea typeface="ＭＳ Ｐゴシック"/>
                <a:cs typeface="ＭＳ Ｐゴシック"/>
              </a:rPr>
              <a:t>Reserving</a:t>
            </a:r>
          </a:p>
        </p:txBody>
      </p:sp>
      <p:sp>
        <p:nvSpPr>
          <p:cNvPr id="264194" name="Rectangle 15"/>
          <p:cNvSpPr>
            <a:spLocks noGrp="1" noChangeArrowheads="1"/>
          </p:cNvSpPr>
          <p:nvPr>
            <p:ph type="ctrTitle" idx="4294967295"/>
          </p:nvPr>
        </p:nvSpPr>
        <p:spPr>
          <a:xfrm>
            <a:off x="631825" y="731838"/>
            <a:ext cx="3598863" cy="2308225"/>
          </a:xfrm>
        </p:spPr>
        <p:txBody>
          <a:bodyPr lIns="162000" tIns="46800" rIns="90000" bIns="82800"/>
          <a:lstStyle/>
          <a:p>
            <a:pPr defTabSz="914400" eaLnBrk="1" hangingPunct="1">
              <a:buFont typeface="Wingdings" pitchFamily="2" charset="2"/>
              <a:buNone/>
            </a:pPr>
            <a:r>
              <a:rPr lang="en-US" altLang="en-US" sz="1400" smtClean="0">
                <a:solidFill>
                  <a:schemeClr val="bg1"/>
                </a:solidFill>
              </a:rPr>
              <a:t>Allianz Global Corporate &amp; Specialty SE</a:t>
            </a:r>
            <a:r>
              <a:rPr lang="en-US" altLang="en-US" sz="1600" smtClean="0">
                <a:solidFill>
                  <a:schemeClr val="bg1"/>
                </a:solidFill>
              </a:rPr>
              <a:t/>
            </a:r>
            <a:br>
              <a:rPr lang="en-US" altLang="en-US" sz="1600" smtClean="0">
                <a:solidFill>
                  <a:schemeClr val="bg1"/>
                </a:solidFill>
              </a:rPr>
            </a:br>
            <a:r>
              <a:rPr lang="en-US" altLang="en-US" sz="1600" smtClean="0">
                <a:solidFill>
                  <a:schemeClr val="bg1"/>
                </a:solidFill>
              </a:rPr>
              <a:t/>
            </a:r>
            <a:br>
              <a:rPr lang="en-US" altLang="en-US" sz="1600" smtClean="0">
                <a:solidFill>
                  <a:schemeClr val="bg1"/>
                </a:solidFill>
              </a:rPr>
            </a:br>
            <a:r>
              <a:rPr lang="en-US" altLang="en-US" sz="2800" smtClean="0">
                <a:solidFill>
                  <a:schemeClr val="bg1"/>
                </a:solidFill>
              </a:rPr>
              <a:t>London Hull &amp; Machinery Reserving Philosophy</a:t>
            </a:r>
          </a:p>
        </p:txBody>
      </p:sp>
      <p:sp>
        <p:nvSpPr>
          <p:cNvPr id="264195" name="Rectangle 18"/>
          <p:cNvSpPr>
            <a:spLocks noChangeArrowheads="1"/>
          </p:cNvSpPr>
          <p:nvPr/>
        </p:nvSpPr>
        <p:spPr bwMode="gray">
          <a:xfrm>
            <a:off x="649288" y="3040063"/>
            <a:ext cx="3679825" cy="6175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162000" tIns="190800" rIns="90000" bIns="10800"/>
          <a:lstStyle/>
          <a:p>
            <a:pPr>
              <a:spcAft>
                <a:spcPct val="30000"/>
              </a:spcAft>
              <a:buFont typeface="Wingdings" pitchFamily="2" charset="2"/>
              <a:buNone/>
            </a:pPr>
            <a:r>
              <a:rPr lang="en-US" altLang="en-US" sz="2000">
                <a:solidFill>
                  <a:srgbClr val="FFFFFF"/>
                </a:solidFill>
                <a:latin typeface="Arial" charset="0"/>
                <a:cs typeface="+mn-cs"/>
              </a:rPr>
              <a:t>Most Likely Outcome </a:t>
            </a:r>
          </a:p>
          <a:p>
            <a:pPr>
              <a:spcAft>
                <a:spcPct val="30000"/>
              </a:spcAft>
              <a:buFont typeface="Wingdings" pitchFamily="2" charset="2"/>
              <a:buNone/>
            </a:pPr>
            <a:endParaRPr lang="en-US" altLang="en-US" sz="1600">
              <a:solidFill>
                <a:srgbClr val="A50034"/>
              </a:solidFill>
              <a:latin typeface="Arial" charset="0"/>
              <a:cs typeface="+mn-cs"/>
            </a:endParaRPr>
          </a:p>
        </p:txBody>
      </p:sp>
      <p:sp>
        <p:nvSpPr>
          <p:cNvPr id="264196" name="Rectangle 20"/>
          <p:cNvSpPr>
            <a:spLocks noGrp="1" noChangeArrowheads="1"/>
          </p:cNvSpPr>
          <p:nvPr>
            <p:ph type="subTitle" idx="4294967295"/>
          </p:nvPr>
        </p:nvSpPr>
        <p:spPr>
          <a:xfrm>
            <a:off x="684213" y="3657600"/>
            <a:ext cx="3171825" cy="546100"/>
          </a:xfrm>
        </p:spPr>
        <p:txBody>
          <a:bodyPr lIns="126000" tIns="46800" rIns="90000" bIns="10800" anchor="b">
            <a:spAutoFit/>
          </a:bodyPr>
          <a:lstStyle/>
          <a:p>
            <a:pPr eaLnBrk="1" hangingPunct="1">
              <a:spcAft>
                <a:spcPct val="0"/>
              </a:spcAft>
              <a:buFont typeface="Wingdings" pitchFamily="2" charset="2"/>
              <a:buNone/>
              <a:tabLst/>
            </a:pPr>
            <a:r>
              <a:rPr lang="en-US" altLang="en-US" sz="1600" smtClean="0">
                <a:solidFill>
                  <a:schemeClr val="bg1"/>
                </a:solidFill>
              </a:rPr>
              <a:t>Paul Warren</a:t>
            </a:r>
          </a:p>
          <a:p>
            <a:pPr eaLnBrk="1" hangingPunct="1">
              <a:spcAft>
                <a:spcPct val="0"/>
              </a:spcAft>
              <a:buFont typeface="Wingdings" pitchFamily="2" charset="2"/>
              <a:buNone/>
              <a:tabLst/>
            </a:pPr>
            <a:r>
              <a:rPr lang="en-US" altLang="en-US" sz="1600" smtClean="0">
                <a:solidFill>
                  <a:schemeClr val="bg1"/>
                </a:solidFill>
              </a:rPr>
              <a:t>Dublin / 25</a:t>
            </a:r>
            <a:r>
              <a:rPr lang="en-US" altLang="en-US" sz="1600" baseline="30000" smtClean="0">
                <a:solidFill>
                  <a:schemeClr val="bg1"/>
                </a:solidFill>
              </a:rPr>
              <a:t>th</a:t>
            </a:r>
            <a:r>
              <a:rPr lang="en-US" altLang="en-US" sz="1600" smtClean="0">
                <a:solidFill>
                  <a:schemeClr val="bg1"/>
                </a:solidFill>
              </a:rPr>
              <a:t> September 2014</a:t>
            </a:r>
          </a:p>
        </p:txBody>
      </p:sp>
      <p:pic>
        <p:nvPicPr>
          <p:cNvPr id="264197" name="Picture 6" descr="Container Ship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7425" y="1985963"/>
            <a:ext cx="3875088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8922193"/>
      </p:ext>
    </p:extLst>
  </p:cSld>
  <p:clrMapOvr>
    <a:masterClrMapping/>
  </p:clrMapOvr>
  <p:transition xmlns:p14="http://schemas.microsoft.com/office/powerpoint/2010/main" spd="slow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Date Placeholder 1"/>
          <p:cNvSpPr txBox="1">
            <a:spLocks noGrp="1"/>
          </p:cNvSpPr>
          <p:nvPr/>
        </p:nvSpPr>
        <p:spPr bwMode="gray">
          <a:xfrm>
            <a:off x="460375" y="6445250"/>
            <a:ext cx="16144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84225" eaLnBrk="0" hangingPunct="0"/>
            <a:endParaRPr lang="en-US" altLang="en-US" sz="800">
              <a:solidFill>
                <a:srgbClr val="5F5F5F"/>
              </a:solidFill>
              <a:latin typeface="Arial" charset="0"/>
              <a:cs typeface="+mn-cs"/>
            </a:endParaRPr>
          </a:p>
          <a:p>
            <a:pPr defTabSz="784225" eaLnBrk="0" hangingPunct="0"/>
            <a:r>
              <a:rPr lang="de-DE" altLang="en-US" sz="800">
                <a:solidFill>
                  <a:srgbClr val="5F5F5F"/>
                </a:solidFill>
                <a:latin typeface="Arial" charset="0"/>
                <a:cs typeface="+mn-cs"/>
              </a:rPr>
              <a:t>© Copyright Allianz </a:t>
            </a:r>
            <a:fld id="{22A0960D-D086-4E94-993C-8A07C510F5AE}" type="datetime1">
              <a:rPr lang="de-DE" altLang="en-US" sz="800">
                <a:solidFill>
                  <a:srgbClr val="5F5F5F"/>
                </a:solidFill>
                <a:latin typeface="Arial" charset="0"/>
                <a:cs typeface="+mn-cs"/>
              </a:rPr>
              <a:pPr defTabSz="784225" eaLnBrk="0" hangingPunct="0"/>
              <a:t>04/11/14</a:t>
            </a:fld>
            <a:endParaRPr lang="de-DE" altLang="en-US" sz="800">
              <a:solidFill>
                <a:srgbClr val="5F5F5F"/>
              </a:solidFill>
              <a:latin typeface="Arial" charset="0"/>
              <a:cs typeface="+mn-cs"/>
            </a:endParaRPr>
          </a:p>
        </p:txBody>
      </p:sp>
      <p:grpSp>
        <p:nvGrpSpPr>
          <p:cNvPr id="266242" name="Group 73"/>
          <p:cNvGrpSpPr>
            <a:grpSpLocks/>
          </p:cNvGrpSpPr>
          <p:nvPr/>
        </p:nvGrpSpPr>
        <p:grpSpPr bwMode="auto">
          <a:xfrm>
            <a:off x="295275" y="215900"/>
            <a:ext cx="2349500" cy="1917700"/>
            <a:chOff x="405" y="429"/>
            <a:chExt cx="1158" cy="1104"/>
          </a:xfrm>
        </p:grpSpPr>
        <p:sp>
          <p:nvSpPr>
            <p:cNvPr id="266245" name="Freeform 71"/>
            <p:cNvSpPr>
              <a:spLocks/>
            </p:cNvSpPr>
            <p:nvPr/>
          </p:nvSpPr>
          <p:spPr bwMode="auto">
            <a:xfrm>
              <a:off x="405" y="429"/>
              <a:ext cx="1158" cy="1104"/>
            </a:xfrm>
            <a:custGeom>
              <a:avLst/>
              <a:gdLst>
                <a:gd name="T0" fmla="*/ 3 w 1158"/>
                <a:gd name="T1" fmla="*/ 1104 h 1104"/>
                <a:gd name="T2" fmla="*/ 948 w 1158"/>
                <a:gd name="T3" fmla="*/ 1104 h 1104"/>
                <a:gd name="T4" fmla="*/ 1158 w 1158"/>
                <a:gd name="T5" fmla="*/ 894 h 1104"/>
                <a:gd name="T6" fmla="*/ 1158 w 1158"/>
                <a:gd name="T7" fmla="*/ 0 h 1104"/>
                <a:gd name="T8" fmla="*/ 0 w 1158"/>
                <a:gd name="T9" fmla="*/ 0 h 1104"/>
                <a:gd name="T10" fmla="*/ 3 w 1158"/>
                <a:gd name="T11" fmla="*/ 1104 h 11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58"/>
                <a:gd name="T19" fmla="*/ 0 h 1104"/>
                <a:gd name="T20" fmla="*/ 1158 w 1158"/>
                <a:gd name="T21" fmla="*/ 1104 h 11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58" h="1104">
                  <a:moveTo>
                    <a:pt x="3" y="1104"/>
                  </a:moveTo>
                  <a:lnTo>
                    <a:pt x="948" y="1104"/>
                  </a:lnTo>
                  <a:lnTo>
                    <a:pt x="1158" y="894"/>
                  </a:lnTo>
                  <a:lnTo>
                    <a:pt x="1158" y="0"/>
                  </a:lnTo>
                  <a:lnTo>
                    <a:pt x="0" y="0"/>
                  </a:lnTo>
                  <a:lnTo>
                    <a:pt x="3" y="110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66246" name="Text Box 72"/>
            <p:cNvSpPr txBox="1">
              <a:spLocks noChangeArrowheads="1"/>
            </p:cNvSpPr>
            <p:nvPr/>
          </p:nvSpPr>
          <p:spPr bwMode="auto">
            <a:xfrm>
              <a:off x="514" y="550"/>
              <a:ext cx="956" cy="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ct val="30000"/>
                </a:spcAft>
              </a:pPr>
              <a:r>
                <a:rPr lang="en-US" altLang="en-US" sz="2400" b="1">
                  <a:solidFill>
                    <a:srgbClr val="FFFFFF"/>
                  </a:solidFill>
                  <a:latin typeface="Arial" charset="0"/>
                  <a:cs typeface="+mn-cs"/>
                </a:rPr>
                <a:t>Table of contents</a:t>
              </a:r>
            </a:p>
            <a:p>
              <a:endParaRPr lang="en-US" altLang="en-US" sz="1400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</p:grpSp>
      <p:pic>
        <p:nvPicPr>
          <p:cNvPr id="266243" name="Picture 7" descr="Collis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379663"/>
            <a:ext cx="2309813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519488" y="923925"/>
            <a:ext cx="5202237" cy="5200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hangingPunct="0">
              <a:buFont typeface="+mj-lt"/>
              <a:buAutoNum type="arabicPeriod"/>
              <a:defRPr/>
            </a:pPr>
            <a:r>
              <a:rPr lang="en-US" altLang="en-US" sz="2800" dirty="0">
                <a:solidFill>
                  <a:srgbClr val="426BB3">
                    <a:lumMod val="75000"/>
                  </a:srgbClr>
                </a:solidFill>
                <a:latin typeface="Arial" charset="0"/>
                <a:cs typeface="+mn-cs"/>
              </a:rPr>
              <a:t>Information Received &amp; Coverage Check</a:t>
            </a:r>
          </a:p>
          <a:p>
            <a:pPr marL="342900" indent="-342900" eaLnBrk="0" hangingPunct="0">
              <a:buFont typeface="+mj-lt"/>
              <a:buAutoNum type="arabicPeriod"/>
              <a:defRPr/>
            </a:pPr>
            <a:endParaRPr lang="en-US" altLang="en-US" sz="1600" dirty="0">
              <a:solidFill>
                <a:srgbClr val="426BB3">
                  <a:lumMod val="75000"/>
                </a:srgbClr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buFont typeface="+mj-lt"/>
              <a:buAutoNum type="arabicPeriod"/>
              <a:defRPr/>
            </a:pPr>
            <a:r>
              <a:rPr lang="en-US" altLang="en-US" sz="2800" dirty="0">
                <a:solidFill>
                  <a:srgbClr val="426BB3">
                    <a:lumMod val="75000"/>
                  </a:srgbClr>
                </a:solidFill>
                <a:latin typeface="Arial" charset="0"/>
                <a:cs typeface="+mn-cs"/>
              </a:rPr>
              <a:t>Restrictions to Accurate Reserving </a:t>
            </a:r>
          </a:p>
          <a:p>
            <a:pPr marL="342900" indent="-342900" eaLnBrk="0" hangingPunct="0">
              <a:buFont typeface="+mj-lt"/>
              <a:buAutoNum type="arabicPeriod"/>
              <a:defRPr/>
            </a:pPr>
            <a:endParaRPr lang="en-US" altLang="en-US" sz="1600" dirty="0">
              <a:solidFill>
                <a:srgbClr val="426BB3">
                  <a:lumMod val="75000"/>
                </a:srgbClr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buFont typeface="+mj-lt"/>
              <a:buAutoNum type="arabicPeriod"/>
              <a:defRPr/>
            </a:pPr>
            <a:r>
              <a:rPr lang="en-US" altLang="en-US" sz="2800" dirty="0">
                <a:solidFill>
                  <a:srgbClr val="426BB3">
                    <a:lumMod val="75000"/>
                  </a:srgbClr>
                </a:solidFill>
                <a:latin typeface="Arial" charset="0"/>
                <a:cs typeface="+mn-cs"/>
              </a:rPr>
              <a:t>Most Likely Outcome </a:t>
            </a:r>
          </a:p>
          <a:p>
            <a:pPr marL="342900" indent="-342900" eaLnBrk="0" hangingPunct="0">
              <a:buFont typeface="+mj-lt"/>
              <a:buAutoNum type="arabicPeriod"/>
              <a:defRPr/>
            </a:pPr>
            <a:endParaRPr lang="en-US" altLang="en-US" sz="1600" dirty="0">
              <a:solidFill>
                <a:srgbClr val="426BB3">
                  <a:lumMod val="75000"/>
                </a:srgbClr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buFont typeface="+mj-lt"/>
              <a:buAutoNum type="arabicPeriod"/>
              <a:defRPr/>
            </a:pPr>
            <a:r>
              <a:rPr lang="en-US" altLang="en-US" sz="2800" dirty="0">
                <a:solidFill>
                  <a:srgbClr val="426BB3">
                    <a:lumMod val="75000"/>
                  </a:srgbClr>
                </a:solidFill>
                <a:latin typeface="Arial" charset="0"/>
                <a:cs typeface="+mn-cs"/>
              </a:rPr>
              <a:t>Increased Accuracy in Reserves </a:t>
            </a:r>
          </a:p>
          <a:p>
            <a:pPr marL="342900" indent="-342900" eaLnBrk="0" hangingPunct="0">
              <a:buFont typeface="+mj-lt"/>
              <a:buAutoNum type="arabicPeriod"/>
              <a:defRPr/>
            </a:pPr>
            <a:endParaRPr lang="en-US" altLang="en-US" sz="1600" dirty="0">
              <a:solidFill>
                <a:srgbClr val="426BB3">
                  <a:lumMod val="75000"/>
                </a:srgbClr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buFont typeface="+mj-lt"/>
              <a:buAutoNum type="arabicPeriod"/>
              <a:defRPr/>
            </a:pPr>
            <a:r>
              <a:rPr lang="en-US" altLang="en-US" sz="2800" dirty="0">
                <a:solidFill>
                  <a:srgbClr val="426BB3">
                    <a:lumMod val="75000"/>
                  </a:srgbClr>
                </a:solidFill>
                <a:latin typeface="Arial" charset="0"/>
                <a:cs typeface="+mn-cs"/>
              </a:rPr>
              <a:t>Monitoring and Reporting </a:t>
            </a:r>
          </a:p>
          <a:p>
            <a:pPr marL="342900" indent="-342900" eaLnBrk="0" hangingPunct="0">
              <a:buFont typeface="+mj-lt"/>
              <a:buAutoNum type="arabicPeriod"/>
              <a:defRPr/>
            </a:pPr>
            <a:endParaRPr lang="en-US" altLang="en-US" sz="1600" dirty="0">
              <a:solidFill>
                <a:srgbClr val="426BB3">
                  <a:lumMod val="75000"/>
                </a:srgbClr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buFont typeface="+mj-lt"/>
              <a:buAutoNum type="arabicPeriod"/>
              <a:defRPr/>
            </a:pPr>
            <a:r>
              <a:rPr lang="en-US" altLang="en-US" sz="2800" dirty="0">
                <a:solidFill>
                  <a:srgbClr val="426BB3">
                    <a:lumMod val="75000"/>
                  </a:srgbClr>
                </a:solidFill>
                <a:latin typeface="Arial" charset="0"/>
                <a:cs typeface="+mn-cs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294798908"/>
      </p:ext>
    </p:extLst>
  </p:cSld>
  <p:clrMapOvr>
    <a:masterClrMapping/>
  </p:clrMapOvr>
  <p:transition xmlns:p14="http://schemas.microsoft.com/office/powerpoint/2010/main" spd="slow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09813" y="935038"/>
            <a:ext cx="6715125" cy="135096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AGCS London Hull &amp; Machinery Reserving Philosophy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590800" y="2460625"/>
            <a:ext cx="5324475" cy="3389313"/>
          </a:xfrm>
        </p:spPr>
        <p:txBody>
          <a:bodyPr>
            <a:normAutofit/>
          </a:bodyPr>
          <a:lstStyle/>
          <a:p>
            <a:pPr marL="914400" lvl="2" indent="0" algn="ctr">
              <a:buFont typeface="Wingdings" pitchFamily="2" charset="2"/>
              <a:buNone/>
              <a:defRPr/>
            </a:pPr>
            <a:r>
              <a:rPr lang="en-GB" sz="3200" dirty="0">
                <a:solidFill>
                  <a:srgbClr val="00B050"/>
                </a:solidFill>
              </a:rPr>
              <a:t>Information Received</a:t>
            </a:r>
          </a:p>
          <a:p>
            <a:pPr marL="914400" lvl="2" indent="0">
              <a:buFont typeface="Wingdings" pitchFamily="2" charset="2"/>
              <a:buNone/>
              <a:defRPr/>
            </a:pPr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Insured</a:t>
            </a:r>
          </a:p>
          <a:p>
            <a:pPr marL="914400" lvl="2" indent="0">
              <a:buFont typeface="Wingdings" pitchFamily="2" charset="2"/>
              <a:buNone/>
              <a:defRPr/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	Broker</a:t>
            </a:r>
          </a:p>
          <a:p>
            <a:pPr marL="914400" lvl="2" indent="0">
              <a:buFont typeface="Wingdings" pitchFamily="2" charset="2"/>
              <a:buNone/>
              <a:defRPr/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	Surveyor</a:t>
            </a:r>
          </a:p>
          <a:p>
            <a:pPr marL="914400" lvl="2" indent="0">
              <a:buFont typeface="Wingdings" pitchFamily="2" charset="2"/>
              <a:buNone/>
              <a:defRPr/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	Lawyer</a:t>
            </a:r>
          </a:p>
          <a:p>
            <a:pPr marL="914400" lvl="2" indent="0">
              <a:buFont typeface="Wingdings" pitchFamily="2" charset="2"/>
              <a:buNone/>
              <a:defRPr/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	Adjuster</a:t>
            </a:r>
          </a:p>
          <a:p>
            <a:pPr marL="1828800" lvl="4" indent="0">
              <a:buFontTx/>
              <a:buNone/>
              <a:defRPr/>
            </a:pPr>
            <a:endParaRPr lang="en-GB" dirty="0"/>
          </a:p>
        </p:txBody>
      </p:sp>
      <p:pic>
        <p:nvPicPr>
          <p:cNvPr id="268291" name="Picture 4" descr="PICT01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79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4458965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Date Placeholder 4"/>
          <p:cNvSpPr txBox="1">
            <a:spLocks noGrp="1"/>
          </p:cNvSpPr>
          <p:nvPr/>
        </p:nvSpPr>
        <p:spPr bwMode="gray">
          <a:xfrm>
            <a:off x="460375" y="6445250"/>
            <a:ext cx="16144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84225" eaLnBrk="0" hangingPunct="0"/>
            <a:endParaRPr lang="en-US" altLang="en-US" sz="800">
              <a:solidFill>
                <a:srgbClr val="5F5F5F"/>
              </a:solidFill>
              <a:latin typeface="Arial" charset="0"/>
              <a:cs typeface="+mn-cs"/>
            </a:endParaRPr>
          </a:p>
          <a:p>
            <a:pPr defTabSz="784225" eaLnBrk="0" hangingPunct="0"/>
            <a:r>
              <a:rPr lang="de-DE" altLang="en-US" sz="800">
                <a:solidFill>
                  <a:srgbClr val="5F5F5F"/>
                </a:solidFill>
                <a:latin typeface="Arial" charset="0"/>
                <a:cs typeface="+mn-cs"/>
              </a:rPr>
              <a:t>© Copyright Allianz </a:t>
            </a:r>
            <a:fld id="{A66417F3-C4DE-43E6-B7A2-0C490D6767C4}" type="datetime1">
              <a:rPr lang="de-DE" altLang="en-US" sz="800">
                <a:solidFill>
                  <a:srgbClr val="5F5F5F"/>
                </a:solidFill>
                <a:latin typeface="Arial" charset="0"/>
                <a:cs typeface="+mn-cs"/>
              </a:rPr>
              <a:pPr defTabSz="784225" eaLnBrk="0" hangingPunct="0"/>
              <a:t>04/11/14</a:t>
            </a:fld>
            <a:endParaRPr lang="de-DE" altLang="en-US" sz="800">
              <a:solidFill>
                <a:srgbClr val="5F5F5F"/>
              </a:solidFill>
              <a:latin typeface="Arial" charset="0"/>
              <a:cs typeface="+mn-cs"/>
            </a:endParaRPr>
          </a:p>
        </p:txBody>
      </p:sp>
      <p:sp>
        <p:nvSpPr>
          <p:cNvPr id="269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336550"/>
            <a:ext cx="6777038" cy="1138238"/>
          </a:xfrm>
        </p:spPr>
        <p:txBody>
          <a:bodyPr/>
          <a:lstStyle/>
          <a:p>
            <a:pPr algn="ctr" defTabSz="914400"/>
            <a:r>
              <a:rPr lang="en-GB" altLang="en-US" sz="3200" b="1" smtClean="0"/>
              <a:t>Claims Handler checks claim against policy</a:t>
            </a:r>
            <a:r>
              <a:rPr lang="en-US" altLang="en-US" sz="3600" smtClean="0"/>
              <a:t/>
            </a:r>
            <a:br>
              <a:rPr lang="en-US" altLang="en-US" sz="3600" smtClean="0"/>
            </a:br>
            <a:endParaRPr lang="en-US" altLang="en-US" sz="3600" smtClean="0">
              <a:solidFill>
                <a:schemeClr val="bg2"/>
              </a:solidFill>
            </a:endParaRPr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22350" y="1519238"/>
            <a:ext cx="7375525" cy="2511425"/>
          </a:xfrm>
        </p:spPr>
        <p:txBody>
          <a:bodyPr/>
          <a:lstStyle/>
          <a:p>
            <a:pPr marL="342900" indent="-342900">
              <a:buFontTx/>
              <a:buChar char="•"/>
            </a:pPr>
            <a:r>
              <a:rPr lang="en-GB" sz="2400" smtClean="0"/>
              <a:t>Cause</a:t>
            </a:r>
          </a:p>
          <a:p>
            <a:pPr marL="342900" indent="-342900">
              <a:buFontTx/>
              <a:buChar char="•"/>
            </a:pPr>
            <a:r>
              <a:rPr lang="en-GB" sz="2400" smtClean="0"/>
              <a:t>Cover afforded, clauses</a:t>
            </a:r>
          </a:p>
          <a:p>
            <a:pPr marL="342900" indent="-342900">
              <a:buFontTx/>
              <a:buChar char="•"/>
            </a:pPr>
            <a:r>
              <a:rPr lang="en-GB" sz="2400" smtClean="0"/>
              <a:t>Application of Deductibles</a:t>
            </a:r>
          </a:p>
          <a:p>
            <a:pPr marL="669925" lvl="3" indent="-285750">
              <a:buFont typeface="Arial" charset="0"/>
              <a:buChar char="•"/>
            </a:pPr>
            <a:r>
              <a:rPr lang="en-GB" sz="2400" smtClean="0">
                <a:solidFill>
                  <a:srgbClr val="FF0000"/>
                </a:solidFill>
              </a:rPr>
              <a:t>Standard, AMD &amp; AAD</a:t>
            </a:r>
          </a:p>
          <a:p>
            <a:pPr marL="342900" indent="-342900">
              <a:buFontTx/>
              <a:buChar char="•"/>
            </a:pPr>
            <a:r>
              <a:rPr lang="en-GB" sz="2400" smtClean="0"/>
              <a:t>Determines Reserve</a:t>
            </a:r>
            <a:endParaRPr lang="de-DE" altLang="en-US" sz="1600" smtClean="0"/>
          </a:p>
        </p:txBody>
      </p:sp>
      <p:sp>
        <p:nvSpPr>
          <p:cNvPr id="269316" name="Rectangle 6"/>
          <p:cNvSpPr>
            <a:spLocks noChangeArrowheads="1"/>
          </p:cNvSpPr>
          <p:nvPr/>
        </p:nvSpPr>
        <p:spPr bwMode="gray">
          <a:xfrm>
            <a:off x="468313" y="5821363"/>
            <a:ext cx="8207375" cy="360362"/>
          </a:xfrm>
          <a:prstGeom prst="rect">
            <a:avLst/>
          </a:prstGeom>
          <a:solidFill>
            <a:schemeClr val="tx2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lIns="414000" tIns="46800" rIns="90000" bIns="46800" anchor="ctr"/>
          <a:lstStyle/>
          <a:p>
            <a:pPr defTabSz="784225" eaLnBrk="0" hangingPunct="0">
              <a:buClr>
                <a:srgbClr val="D2D2D2"/>
              </a:buClr>
              <a:buSzPct val="70000"/>
              <a:buFont typeface="Wingdings" pitchFamily="2" charset="2"/>
              <a:buNone/>
            </a:pPr>
            <a:endParaRPr lang="en-US" altLang="en-US">
              <a:solidFill>
                <a:srgbClr val="113388"/>
              </a:solidFill>
              <a:latin typeface="Arial" charset="0"/>
              <a:cs typeface="+mn-cs"/>
            </a:endParaRPr>
          </a:p>
        </p:txBody>
      </p:sp>
      <p:pic>
        <p:nvPicPr>
          <p:cNvPr id="269317" name="Picture 3" descr="Container loss 24122013_conte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90988"/>
            <a:ext cx="9144000" cy="276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3077080"/>
      </p:ext>
    </p:extLst>
  </p:cSld>
  <p:clrMapOvr>
    <a:masterClrMapping/>
  </p:clrMapOvr>
  <p:transition xmlns:p14="http://schemas.microsoft.com/office/powerpoint/2010/main" spd="slow">
    <p:spli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Date Placeholder 3"/>
          <p:cNvSpPr txBox="1">
            <a:spLocks noGrp="1"/>
          </p:cNvSpPr>
          <p:nvPr/>
        </p:nvSpPr>
        <p:spPr bwMode="gray">
          <a:xfrm>
            <a:off x="460375" y="6445250"/>
            <a:ext cx="16144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84225" eaLnBrk="0" hangingPunct="0"/>
            <a:endParaRPr lang="en-US" altLang="en-US" sz="800">
              <a:solidFill>
                <a:srgbClr val="5F5F5F"/>
              </a:solidFill>
              <a:latin typeface="Arial" charset="0"/>
              <a:cs typeface="+mn-cs"/>
            </a:endParaRPr>
          </a:p>
          <a:p>
            <a:pPr defTabSz="784225" eaLnBrk="0" hangingPunct="0"/>
            <a:r>
              <a:rPr lang="de-DE" altLang="en-US" sz="800">
                <a:solidFill>
                  <a:srgbClr val="5F5F5F"/>
                </a:solidFill>
                <a:latin typeface="Arial" charset="0"/>
                <a:cs typeface="+mn-cs"/>
              </a:rPr>
              <a:t>© Copyright Allianz </a:t>
            </a:r>
            <a:fld id="{0DE7FCA1-7CC2-45EA-B88E-A1B52AC14A2F}" type="datetime1">
              <a:rPr lang="de-DE" altLang="en-US" sz="800">
                <a:solidFill>
                  <a:srgbClr val="5F5F5F"/>
                </a:solidFill>
                <a:latin typeface="Arial" charset="0"/>
                <a:cs typeface="+mn-cs"/>
              </a:rPr>
              <a:pPr defTabSz="784225" eaLnBrk="0" hangingPunct="0"/>
              <a:t>04/11/14</a:t>
            </a:fld>
            <a:endParaRPr lang="de-DE" altLang="en-US" sz="800">
              <a:solidFill>
                <a:srgbClr val="5F5F5F"/>
              </a:solidFill>
              <a:latin typeface="Arial" charset="0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gray">
          <a:xfrm>
            <a:off x="434975" y="857250"/>
            <a:ext cx="8280400" cy="5540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algn="l" defTabSz="784225" rtl="0" eaLnBrk="0" fontAlgn="base" hangingPunct="0">
              <a:spcBef>
                <a:spcPct val="0"/>
              </a:spcBef>
              <a:spcAft>
                <a:spcPct val="30000"/>
              </a:spcAft>
              <a:defRPr sz="2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784225" rtl="0" eaLnBrk="0" fontAlgn="base" hangingPunct="0">
              <a:spcBef>
                <a:spcPct val="0"/>
              </a:spcBef>
              <a:spcAft>
                <a:spcPct val="30000"/>
              </a:spcAft>
              <a:defRPr sz="2200">
                <a:solidFill>
                  <a:schemeClr val="accent1"/>
                </a:solidFill>
                <a:latin typeface="Arial" charset="0"/>
              </a:defRPr>
            </a:lvl2pPr>
            <a:lvl3pPr algn="l" defTabSz="784225" rtl="0" eaLnBrk="0" fontAlgn="base" hangingPunct="0">
              <a:spcBef>
                <a:spcPct val="0"/>
              </a:spcBef>
              <a:spcAft>
                <a:spcPct val="30000"/>
              </a:spcAft>
              <a:defRPr sz="2200">
                <a:solidFill>
                  <a:schemeClr val="accent1"/>
                </a:solidFill>
                <a:latin typeface="Arial" charset="0"/>
              </a:defRPr>
            </a:lvl3pPr>
            <a:lvl4pPr algn="l" defTabSz="784225" rtl="0" eaLnBrk="0" fontAlgn="base" hangingPunct="0">
              <a:spcBef>
                <a:spcPct val="0"/>
              </a:spcBef>
              <a:spcAft>
                <a:spcPct val="30000"/>
              </a:spcAft>
              <a:defRPr sz="2200">
                <a:solidFill>
                  <a:schemeClr val="accent1"/>
                </a:solidFill>
                <a:latin typeface="Arial" charset="0"/>
              </a:defRPr>
            </a:lvl4pPr>
            <a:lvl5pPr algn="l" defTabSz="784225" rtl="0" eaLnBrk="0" fontAlgn="base" hangingPunct="0">
              <a:spcBef>
                <a:spcPct val="0"/>
              </a:spcBef>
              <a:spcAft>
                <a:spcPct val="30000"/>
              </a:spcAft>
              <a:defRPr sz="2200">
                <a:solidFill>
                  <a:schemeClr val="accent1"/>
                </a:solidFill>
                <a:latin typeface="Arial" charset="0"/>
              </a:defRPr>
            </a:lvl5pPr>
            <a:lvl6pPr marL="457200" algn="l" defTabSz="784225" rtl="0" eaLnBrk="0" fontAlgn="base" hangingPunct="0">
              <a:spcBef>
                <a:spcPct val="0"/>
              </a:spcBef>
              <a:spcAft>
                <a:spcPct val="30000"/>
              </a:spcAft>
              <a:defRPr sz="2200">
                <a:solidFill>
                  <a:schemeClr val="accent1"/>
                </a:solidFill>
                <a:latin typeface="Arial" charset="0"/>
              </a:defRPr>
            </a:lvl6pPr>
            <a:lvl7pPr marL="914400" algn="l" defTabSz="784225" rtl="0" eaLnBrk="0" fontAlgn="base" hangingPunct="0">
              <a:spcBef>
                <a:spcPct val="0"/>
              </a:spcBef>
              <a:spcAft>
                <a:spcPct val="30000"/>
              </a:spcAft>
              <a:defRPr sz="2200">
                <a:solidFill>
                  <a:schemeClr val="accent1"/>
                </a:solidFill>
                <a:latin typeface="Arial" charset="0"/>
              </a:defRPr>
            </a:lvl7pPr>
            <a:lvl8pPr marL="1371600" algn="l" defTabSz="784225" rtl="0" eaLnBrk="0" fontAlgn="base" hangingPunct="0">
              <a:spcBef>
                <a:spcPct val="0"/>
              </a:spcBef>
              <a:spcAft>
                <a:spcPct val="30000"/>
              </a:spcAft>
              <a:defRPr sz="2200">
                <a:solidFill>
                  <a:schemeClr val="accent1"/>
                </a:solidFill>
                <a:latin typeface="Arial" charset="0"/>
              </a:defRPr>
            </a:lvl8pPr>
            <a:lvl9pPr marL="1828800" algn="l" defTabSz="784225" rtl="0" eaLnBrk="0" fontAlgn="base" hangingPunct="0">
              <a:spcBef>
                <a:spcPct val="0"/>
              </a:spcBef>
              <a:spcAft>
                <a:spcPct val="30000"/>
              </a:spcAft>
              <a:defRPr sz="2200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 defTabSz="914400">
              <a:defRPr/>
            </a:pPr>
            <a:r>
              <a:rPr lang="en-US" altLang="en-US" sz="3600" b="1" kern="0" dirty="0" smtClean="0">
                <a:solidFill>
                  <a:srgbClr val="113388"/>
                </a:solidFill>
              </a:rPr>
              <a:t>How Long ?</a:t>
            </a:r>
            <a:endParaRPr lang="en-US" altLang="en-US" sz="3600" kern="0" dirty="0" smtClean="0">
              <a:solidFill>
                <a:srgbClr val="5F5F5F"/>
              </a:solidFill>
            </a:endParaRPr>
          </a:p>
        </p:txBody>
      </p:sp>
      <p:pic>
        <p:nvPicPr>
          <p:cNvPr id="270339" name="Picture 5" descr="X:\RUL\MMC\MARKETING\Marketing Materials\Images\General stock and clipart\shutterstock_461836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075" y="1165225"/>
            <a:ext cx="8451850" cy="508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1209769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Date Placeholder 3"/>
          <p:cNvSpPr txBox="1">
            <a:spLocks noGrp="1"/>
          </p:cNvSpPr>
          <p:nvPr/>
        </p:nvSpPr>
        <p:spPr bwMode="gray">
          <a:xfrm>
            <a:off x="460375" y="6445250"/>
            <a:ext cx="16144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84225" eaLnBrk="0" hangingPunct="0"/>
            <a:endParaRPr lang="en-US" altLang="en-US" sz="800">
              <a:solidFill>
                <a:srgbClr val="5F5F5F"/>
              </a:solidFill>
              <a:latin typeface="Arial" charset="0"/>
              <a:cs typeface="+mn-cs"/>
            </a:endParaRPr>
          </a:p>
          <a:p>
            <a:pPr defTabSz="784225" eaLnBrk="0" hangingPunct="0"/>
            <a:r>
              <a:rPr lang="de-DE" altLang="en-US" sz="800">
                <a:solidFill>
                  <a:srgbClr val="5F5F5F"/>
                </a:solidFill>
                <a:latin typeface="Arial" charset="0"/>
                <a:cs typeface="+mn-cs"/>
              </a:rPr>
              <a:t>© Copyright Allianz </a:t>
            </a:r>
            <a:fld id="{59AFA1EF-57C9-4971-A04E-0820DB24B020}" type="datetime1">
              <a:rPr lang="de-DE" altLang="en-US" sz="800">
                <a:solidFill>
                  <a:srgbClr val="5F5F5F"/>
                </a:solidFill>
                <a:latin typeface="Arial" charset="0"/>
                <a:cs typeface="+mn-cs"/>
              </a:rPr>
              <a:pPr defTabSz="784225" eaLnBrk="0" hangingPunct="0"/>
              <a:t>04/11/14</a:t>
            </a:fld>
            <a:endParaRPr lang="de-DE" altLang="en-US" sz="800">
              <a:solidFill>
                <a:srgbClr val="5F5F5F"/>
              </a:solidFill>
              <a:latin typeface="Arial" charset="0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444500" y="611188"/>
            <a:ext cx="7661275" cy="554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algn="l" defTabSz="784225" rtl="0" eaLnBrk="0" fontAlgn="base" hangingPunct="0">
              <a:spcBef>
                <a:spcPct val="0"/>
              </a:spcBef>
              <a:spcAft>
                <a:spcPct val="30000"/>
              </a:spcAft>
              <a:defRPr sz="2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784225" rtl="0" eaLnBrk="0" fontAlgn="base" hangingPunct="0">
              <a:spcBef>
                <a:spcPct val="0"/>
              </a:spcBef>
              <a:spcAft>
                <a:spcPct val="30000"/>
              </a:spcAft>
              <a:defRPr sz="2200">
                <a:solidFill>
                  <a:schemeClr val="accent1"/>
                </a:solidFill>
                <a:latin typeface="Arial" charset="0"/>
              </a:defRPr>
            </a:lvl2pPr>
            <a:lvl3pPr algn="l" defTabSz="784225" rtl="0" eaLnBrk="0" fontAlgn="base" hangingPunct="0">
              <a:spcBef>
                <a:spcPct val="0"/>
              </a:spcBef>
              <a:spcAft>
                <a:spcPct val="30000"/>
              </a:spcAft>
              <a:defRPr sz="2200">
                <a:solidFill>
                  <a:schemeClr val="accent1"/>
                </a:solidFill>
                <a:latin typeface="Arial" charset="0"/>
              </a:defRPr>
            </a:lvl3pPr>
            <a:lvl4pPr algn="l" defTabSz="784225" rtl="0" eaLnBrk="0" fontAlgn="base" hangingPunct="0">
              <a:spcBef>
                <a:spcPct val="0"/>
              </a:spcBef>
              <a:spcAft>
                <a:spcPct val="30000"/>
              </a:spcAft>
              <a:defRPr sz="2200">
                <a:solidFill>
                  <a:schemeClr val="accent1"/>
                </a:solidFill>
                <a:latin typeface="Arial" charset="0"/>
              </a:defRPr>
            </a:lvl4pPr>
            <a:lvl5pPr algn="l" defTabSz="784225" rtl="0" eaLnBrk="0" fontAlgn="base" hangingPunct="0">
              <a:spcBef>
                <a:spcPct val="0"/>
              </a:spcBef>
              <a:spcAft>
                <a:spcPct val="30000"/>
              </a:spcAft>
              <a:defRPr sz="2200">
                <a:solidFill>
                  <a:schemeClr val="accent1"/>
                </a:solidFill>
                <a:latin typeface="Arial" charset="0"/>
              </a:defRPr>
            </a:lvl5pPr>
            <a:lvl6pPr marL="457200" algn="l" defTabSz="784225" rtl="0" eaLnBrk="0" fontAlgn="base" hangingPunct="0">
              <a:spcBef>
                <a:spcPct val="0"/>
              </a:spcBef>
              <a:spcAft>
                <a:spcPct val="30000"/>
              </a:spcAft>
              <a:defRPr sz="2200">
                <a:solidFill>
                  <a:schemeClr val="accent1"/>
                </a:solidFill>
                <a:latin typeface="Arial" charset="0"/>
              </a:defRPr>
            </a:lvl6pPr>
            <a:lvl7pPr marL="914400" algn="l" defTabSz="784225" rtl="0" eaLnBrk="0" fontAlgn="base" hangingPunct="0">
              <a:spcBef>
                <a:spcPct val="0"/>
              </a:spcBef>
              <a:spcAft>
                <a:spcPct val="30000"/>
              </a:spcAft>
              <a:defRPr sz="2200">
                <a:solidFill>
                  <a:schemeClr val="accent1"/>
                </a:solidFill>
                <a:latin typeface="Arial" charset="0"/>
              </a:defRPr>
            </a:lvl7pPr>
            <a:lvl8pPr marL="1371600" algn="l" defTabSz="784225" rtl="0" eaLnBrk="0" fontAlgn="base" hangingPunct="0">
              <a:spcBef>
                <a:spcPct val="0"/>
              </a:spcBef>
              <a:spcAft>
                <a:spcPct val="30000"/>
              </a:spcAft>
              <a:defRPr sz="2200">
                <a:solidFill>
                  <a:schemeClr val="accent1"/>
                </a:solidFill>
                <a:latin typeface="Arial" charset="0"/>
              </a:defRPr>
            </a:lvl8pPr>
            <a:lvl9pPr marL="1828800" algn="l" defTabSz="784225" rtl="0" eaLnBrk="0" fontAlgn="base" hangingPunct="0">
              <a:spcBef>
                <a:spcPct val="0"/>
              </a:spcBef>
              <a:spcAft>
                <a:spcPct val="30000"/>
              </a:spcAft>
              <a:defRPr sz="2200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 defTabSz="914400">
              <a:defRPr/>
            </a:pPr>
            <a:r>
              <a:rPr lang="en-US" altLang="en-US" sz="3600" b="1" kern="0" dirty="0" smtClean="0">
                <a:solidFill>
                  <a:srgbClr val="113388"/>
                </a:solidFill>
              </a:rPr>
              <a:t>Art, Science or Experience?</a:t>
            </a:r>
            <a:endParaRPr lang="en-US" altLang="en-US" sz="3600" kern="0" dirty="0" smtClean="0">
              <a:solidFill>
                <a:srgbClr val="5F5F5F"/>
              </a:solidFill>
            </a:endParaRPr>
          </a:p>
        </p:txBody>
      </p:sp>
      <p:pic>
        <p:nvPicPr>
          <p:cNvPr id="271363" name="Picture 6" descr="X:\RUL\MMC\MARKETING\Marketing Materials\Images\General stock and clipart\shutterstock_1691291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3950" y="1465263"/>
            <a:ext cx="6791325" cy="483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0006116"/>
      </p:ext>
    </p:extLst>
  </p:cSld>
  <p:clrMapOvr>
    <a:masterClrMapping/>
  </p:clrMapOvr>
  <p:transition xmlns:p14="http://schemas.microsoft.com/office/powerpoint/2010/main" spd="slow">
    <p:cover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DECF884-FAB3-4F09-BC10-165681D598A7}" type="slidenum">
              <a:rPr lang="en-US" smtClean="0">
                <a:solidFill>
                  <a:srgbClr val="FFFFFF"/>
                </a:solidFill>
              </a:rPr>
              <a:pPr/>
              <a:t>7</a:t>
            </a:fld>
            <a:endParaRPr lang="en-US" smtClean="0">
              <a:solidFill>
                <a:srgbClr val="FFFFFF"/>
              </a:solidFill>
            </a:endParaRPr>
          </a:p>
        </p:txBody>
      </p:sp>
      <p:pic>
        <p:nvPicPr>
          <p:cNvPr id="159746" name="Picture 6" descr="P5070010(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69913" y="138113"/>
            <a:ext cx="8086725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 eaLnBrk="0" hangingPunct="0"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 Black" pitchFamily="34" charset="0"/>
                <a:cs typeface="+mj-cs"/>
              </a:rPr>
              <a:t>?</a:t>
            </a:r>
            <a:br>
              <a:rPr lang="en-US" sz="3600" b="1" kern="0" dirty="0">
                <a:solidFill>
                  <a:srgbClr val="000000"/>
                </a:solidFill>
                <a:latin typeface="Arial Black" pitchFamily="34" charset="0"/>
                <a:cs typeface="+mj-cs"/>
              </a:rPr>
            </a:br>
            <a:r>
              <a:rPr lang="en-US" sz="3600" b="1" kern="0" dirty="0">
                <a:solidFill>
                  <a:srgbClr val="000000"/>
                </a:solidFill>
                <a:latin typeface="Arial Black" pitchFamily="34" charset="0"/>
                <a:cs typeface="+mj-cs"/>
              </a:rPr>
              <a:t>Audience Questions </a:t>
            </a:r>
            <a:br>
              <a:rPr lang="en-US" sz="3600" b="1" kern="0" dirty="0">
                <a:solidFill>
                  <a:srgbClr val="000000"/>
                </a:solidFill>
                <a:latin typeface="Arial Black" pitchFamily="34" charset="0"/>
                <a:cs typeface="+mj-cs"/>
              </a:rPr>
            </a:br>
            <a:r>
              <a:rPr lang="en-US" sz="3600" b="1" kern="0" dirty="0">
                <a:solidFill>
                  <a:srgbClr val="000000"/>
                </a:solidFill>
                <a:latin typeface="Arial Black" pitchFamily="34" charset="0"/>
                <a:cs typeface="+mj-cs"/>
              </a:rPr>
              <a:t>1 &amp; 2</a:t>
            </a:r>
            <a:endParaRPr lang="en-US" sz="2800" kern="0" dirty="0">
              <a:solidFill>
                <a:srgbClr val="000000"/>
              </a:solidFill>
              <a:latin typeface="Arial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52546945"/>
      </p:ext>
    </p:extLst>
  </p:cSld>
  <p:clrMapOvr>
    <a:masterClrMapping/>
  </p:clrMapOvr>
  <p:transition xmlns:p14="http://schemas.microsoft.com/office/powerpoint/2010/main" spd="slow">
    <p:wheel spokes="8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Title 1"/>
          <p:cNvSpPr>
            <a:spLocks noGrp="1"/>
          </p:cNvSpPr>
          <p:nvPr>
            <p:ph type="title" idx="4294967295"/>
          </p:nvPr>
        </p:nvSpPr>
        <p:spPr>
          <a:xfrm>
            <a:off x="0" y="327025"/>
            <a:ext cx="7373938" cy="984250"/>
          </a:xfrm>
        </p:spPr>
        <p:txBody>
          <a:bodyPr/>
          <a:lstStyle/>
          <a:p>
            <a:pPr algn="ctr"/>
            <a:r>
              <a:rPr lang="en-GB" altLang="en-US" sz="3200" b="1" smtClean="0"/>
              <a:t>Restrictions to setting accurate reserves (up to 2008)</a:t>
            </a:r>
          </a:p>
        </p:txBody>
      </p:sp>
      <p:sp>
        <p:nvSpPr>
          <p:cNvPr id="272386" name="Content Placeholder 2"/>
          <p:cNvSpPr>
            <a:spLocks noGrp="1"/>
          </p:cNvSpPr>
          <p:nvPr>
            <p:ph idx="4294967295"/>
          </p:nvPr>
        </p:nvSpPr>
        <p:spPr>
          <a:xfrm>
            <a:off x="598488" y="1385888"/>
            <a:ext cx="7807325" cy="5024437"/>
          </a:xfrm>
        </p:spPr>
        <p:txBody>
          <a:bodyPr/>
          <a:lstStyle/>
          <a:p>
            <a:pPr marL="342900" indent="-342900">
              <a:buFontTx/>
              <a:buChar char="•"/>
            </a:pPr>
            <a:r>
              <a:rPr lang="en-GB" sz="3200" smtClean="0">
                <a:solidFill>
                  <a:srgbClr val="00B050"/>
                </a:solidFill>
              </a:rPr>
              <a:t>Surveyor’s reserve only for repair costs</a:t>
            </a:r>
          </a:p>
          <a:p>
            <a:pPr marL="342900" indent="-342900">
              <a:buFontTx/>
              <a:buChar char="•"/>
            </a:pPr>
            <a:endParaRPr lang="en-GB" sz="800" smtClean="0">
              <a:solidFill>
                <a:srgbClr val="00B050"/>
              </a:solidFill>
            </a:endParaRPr>
          </a:p>
          <a:p>
            <a:pPr lvl="3"/>
            <a:r>
              <a:rPr lang="en-GB" sz="2400" smtClean="0">
                <a:solidFill>
                  <a:schemeClr val="accent1"/>
                </a:solidFill>
              </a:rPr>
              <a:t>Excludes </a:t>
            </a:r>
          </a:p>
          <a:p>
            <a:pPr lvl="4"/>
            <a:r>
              <a:rPr lang="en-GB" sz="2400" smtClean="0">
                <a:solidFill>
                  <a:schemeClr val="accent1"/>
                </a:solidFill>
              </a:rPr>
              <a:t>Superintendent’s Costs</a:t>
            </a:r>
          </a:p>
          <a:p>
            <a:pPr lvl="4"/>
            <a:r>
              <a:rPr lang="en-GB" sz="2400" smtClean="0">
                <a:solidFill>
                  <a:schemeClr val="accent1"/>
                </a:solidFill>
              </a:rPr>
              <a:t>Agency Costs</a:t>
            </a:r>
          </a:p>
          <a:p>
            <a:pPr lvl="4"/>
            <a:r>
              <a:rPr lang="en-GB" sz="2400" smtClean="0">
                <a:solidFill>
                  <a:schemeClr val="accent1"/>
                </a:solidFill>
              </a:rPr>
              <a:t>Adjuster’s fees</a:t>
            </a:r>
          </a:p>
          <a:p>
            <a:pPr lvl="4"/>
            <a:r>
              <a:rPr lang="en-GB" sz="2400" smtClean="0">
                <a:solidFill>
                  <a:schemeClr val="accent1"/>
                </a:solidFill>
              </a:rPr>
              <a:t>Surveyor’s fees</a:t>
            </a:r>
          </a:p>
          <a:p>
            <a:pPr lvl="4"/>
            <a:r>
              <a:rPr lang="en-GB" sz="2400" smtClean="0">
                <a:solidFill>
                  <a:schemeClr val="accent1"/>
                </a:solidFill>
              </a:rPr>
              <a:t>Specifications and Quotes obtained by Owners</a:t>
            </a:r>
          </a:p>
          <a:p>
            <a:pPr lvl="4"/>
            <a:endParaRPr lang="en-GB" sz="800" smtClean="0">
              <a:solidFill>
                <a:schemeClr val="accent1"/>
              </a:solidFill>
            </a:endParaRPr>
          </a:p>
          <a:p>
            <a:pPr marL="342900" indent="-342900">
              <a:buFontTx/>
              <a:buChar char="•"/>
            </a:pPr>
            <a:r>
              <a:rPr lang="en-GB" sz="3200" smtClean="0">
                <a:solidFill>
                  <a:srgbClr val="00B050"/>
                </a:solidFill>
              </a:rPr>
              <a:t>No Feedback or update from Adjuster during Adjustment process</a:t>
            </a:r>
            <a:endParaRPr lang="en-GB" smtClean="0"/>
          </a:p>
        </p:txBody>
      </p:sp>
      <p:sp>
        <p:nvSpPr>
          <p:cNvPr id="272387" name="Date Placeholder 3"/>
          <p:cNvSpPr txBox="1">
            <a:spLocks noGrp="1"/>
          </p:cNvSpPr>
          <p:nvPr/>
        </p:nvSpPr>
        <p:spPr bwMode="gray">
          <a:xfrm>
            <a:off x="460375" y="6445250"/>
            <a:ext cx="16144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84225" eaLnBrk="0" hangingPunct="0"/>
            <a:endParaRPr lang="en-US" altLang="en-US" sz="800">
              <a:solidFill>
                <a:srgbClr val="5F5F5F"/>
              </a:solidFill>
              <a:latin typeface="Arial" charset="0"/>
              <a:cs typeface="+mn-cs"/>
            </a:endParaRPr>
          </a:p>
          <a:p>
            <a:pPr defTabSz="784225" eaLnBrk="0" hangingPunct="0"/>
            <a:r>
              <a:rPr lang="de-DE" altLang="en-US" sz="800">
                <a:solidFill>
                  <a:srgbClr val="5F5F5F"/>
                </a:solidFill>
                <a:latin typeface="Arial" charset="0"/>
                <a:cs typeface="+mn-cs"/>
              </a:rPr>
              <a:t>© Copyright Allianz </a:t>
            </a:r>
            <a:fld id="{0C24FE67-C337-439B-994A-1A5E1DE7CF79}" type="datetime1">
              <a:rPr lang="de-DE" altLang="en-US" sz="800">
                <a:solidFill>
                  <a:srgbClr val="5F5F5F"/>
                </a:solidFill>
                <a:latin typeface="Arial" charset="0"/>
                <a:cs typeface="+mn-cs"/>
              </a:rPr>
              <a:pPr defTabSz="784225" eaLnBrk="0" hangingPunct="0"/>
              <a:t>04/11/14</a:t>
            </a:fld>
            <a:endParaRPr lang="de-DE" altLang="en-US" sz="800">
              <a:solidFill>
                <a:srgbClr val="5F5F5F"/>
              </a:solidFill>
              <a:latin typeface="Arial" charset="0"/>
              <a:cs typeface="+mn-cs"/>
            </a:endParaRPr>
          </a:p>
        </p:txBody>
      </p:sp>
      <p:pic>
        <p:nvPicPr>
          <p:cNvPr id="272388" name="Picture 5" descr="Costa-Concordia-ground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8350" y="2116138"/>
            <a:ext cx="3306763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5475894"/>
      </p:ext>
    </p:extLst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Title 1"/>
          <p:cNvSpPr>
            <a:spLocks noGrp="1"/>
          </p:cNvSpPr>
          <p:nvPr>
            <p:ph type="title" idx="4294967295"/>
          </p:nvPr>
        </p:nvSpPr>
        <p:spPr>
          <a:xfrm>
            <a:off x="0" y="404813"/>
            <a:ext cx="7334250" cy="554037"/>
          </a:xfrm>
        </p:spPr>
        <p:txBody>
          <a:bodyPr/>
          <a:lstStyle/>
          <a:p>
            <a:pPr algn="ctr"/>
            <a:r>
              <a:rPr lang="en-GB" altLang="en-US" sz="3600" b="1" smtClean="0"/>
              <a:t>Most Likely Outcome</a:t>
            </a:r>
          </a:p>
        </p:txBody>
      </p:sp>
      <p:sp>
        <p:nvSpPr>
          <p:cNvPr id="273410" name="Content Placeholder 2"/>
          <p:cNvSpPr>
            <a:spLocks noGrp="1"/>
          </p:cNvSpPr>
          <p:nvPr>
            <p:ph idx="4294967295"/>
          </p:nvPr>
        </p:nvSpPr>
        <p:spPr>
          <a:xfrm>
            <a:off x="631825" y="1230313"/>
            <a:ext cx="8053388" cy="2811462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GB" sz="2400" smtClean="0"/>
              <a:t>To avoid surprises/fluctuations in the figures</a:t>
            </a:r>
          </a:p>
          <a:p>
            <a:pPr marL="457200" indent="-457200">
              <a:buFontTx/>
              <a:buChar char="•"/>
            </a:pPr>
            <a:endParaRPr lang="en-GB" sz="800" smtClean="0"/>
          </a:p>
          <a:p>
            <a:pPr marL="457200" indent="-457200">
              <a:buFontTx/>
              <a:buChar char="•"/>
            </a:pPr>
            <a:r>
              <a:rPr lang="en-GB" sz="2400" smtClean="0"/>
              <a:t>Provide a more accurate initial and follow up reserves</a:t>
            </a:r>
          </a:p>
          <a:p>
            <a:pPr marL="457200" indent="-457200">
              <a:buFontTx/>
              <a:buChar char="•"/>
            </a:pPr>
            <a:endParaRPr lang="en-GB" sz="800" smtClean="0"/>
          </a:p>
          <a:p>
            <a:pPr marL="457200" indent="-457200">
              <a:buFontTx/>
              <a:buChar char="•"/>
            </a:pPr>
            <a:r>
              <a:rPr lang="en-GB" sz="2400" smtClean="0"/>
              <a:t>Help actuaries and auditors</a:t>
            </a:r>
          </a:p>
          <a:p>
            <a:pPr marL="457200" indent="-457200">
              <a:buFontTx/>
              <a:buChar char="•"/>
            </a:pPr>
            <a:endParaRPr lang="en-GB" sz="800" smtClean="0"/>
          </a:p>
          <a:p>
            <a:pPr marL="457200" indent="-457200">
              <a:buFontTx/>
              <a:buChar char="•"/>
            </a:pPr>
            <a:r>
              <a:rPr lang="en-GB" sz="2400" smtClean="0"/>
              <a:t>Minimise the bad news to Underwriters and Senior Management</a:t>
            </a:r>
            <a:endParaRPr lang="en-GB" smtClean="0"/>
          </a:p>
        </p:txBody>
      </p:sp>
      <p:sp>
        <p:nvSpPr>
          <p:cNvPr id="273411" name="Date Placeholder 3"/>
          <p:cNvSpPr txBox="1">
            <a:spLocks noGrp="1"/>
          </p:cNvSpPr>
          <p:nvPr/>
        </p:nvSpPr>
        <p:spPr bwMode="gray">
          <a:xfrm>
            <a:off x="460375" y="6445250"/>
            <a:ext cx="16144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84225" eaLnBrk="0" hangingPunct="0"/>
            <a:endParaRPr lang="en-US" altLang="en-US" sz="800">
              <a:solidFill>
                <a:srgbClr val="5F5F5F"/>
              </a:solidFill>
              <a:latin typeface="Arial" charset="0"/>
              <a:cs typeface="+mn-cs"/>
            </a:endParaRPr>
          </a:p>
          <a:p>
            <a:pPr defTabSz="784225" eaLnBrk="0" hangingPunct="0"/>
            <a:r>
              <a:rPr lang="de-DE" altLang="en-US" sz="800">
                <a:solidFill>
                  <a:srgbClr val="5F5F5F"/>
                </a:solidFill>
                <a:latin typeface="Arial" charset="0"/>
                <a:cs typeface="+mn-cs"/>
              </a:rPr>
              <a:t>© Copyright Allianz </a:t>
            </a:r>
            <a:fld id="{7335D5AB-27DA-4C6C-9366-F328104A84F4}" type="datetime1">
              <a:rPr lang="de-DE" altLang="en-US" sz="800">
                <a:solidFill>
                  <a:srgbClr val="5F5F5F"/>
                </a:solidFill>
                <a:latin typeface="Arial" charset="0"/>
                <a:cs typeface="+mn-cs"/>
              </a:rPr>
              <a:pPr defTabSz="784225" eaLnBrk="0" hangingPunct="0"/>
              <a:t>04/11/14</a:t>
            </a:fld>
            <a:endParaRPr lang="de-DE" altLang="en-US" sz="800">
              <a:solidFill>
                <a:srgbClr val="5F5F5F"/>
              </a:solidFill>
              <a:latin typeface="Arial" charset="0"/>
              <a:cs typeface="+mn-cs"/>
            </a:endParaRPr>
          </a:p>
        </p:txBody>
      </p:sp>
      <p:pic>
        <p:nvPicPr>
          <p:cNvPr id="273412" name="Picture 4" descr="Boston Express maxresdefaul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10038"/>
            <a:ext cx="9144000" cy="274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4733126"/>
      </p:ext>
    </p:extLst>
  </p:cSld>
  <p:clrMapOvr>
    <a:masterClrMapping/>
  </p:clrMapOvr>
  <p:transition xmlns:p14="http://schemas.microsoft.com/office/powerpoint/2010/main" spd="slow">
    <p:spli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Title 1"/>
          <p:cNvSpPr>
            <a:spLocks noGrp="1"/>
          </p:cNvSpPr>
          <p:nvPr>
            <p:ph type="title" idx="4294967295"/>
          </p:nvPr>
        </p:nvSpPr>
        <p:spPr>
          <a:xfrm>
            <a:off x="490538" y="611188"/>
            <a:ext cx="8156575" cy="554037"/>
          </a:xfrm>
        </p:spPr>
        <p:txBody>
          <a:bodyPr/>
          <a:lstStyle/>
          <a:p>
            <a:pPr algn="ctr"/>
            <a:r>
              <a:rPr lang="en-GB" altLang="en-US" sz="3600" b="1" smtClean="0"/>
              <a:t>Heads of Claim</a:t>
            </a:r>
          </a:p>
        </p:txBody>
      </p:sp>
      <p:sp>
        <p:nvSpPr>
          <p:cNvPr id="274434" name="Content Placeholder 2"/>
          <p:cNvSpPr>
            <a:spLocks noGrp="1"/>
          </p:cNvSpPr>
          <p:nvPr>
            <p:ph idx="4294967295"/>
          </p:nvPr>
        </p:nvSpPr>
        <p:spPr>
          <a:xfrm>
            <a:off x="444500" y="1289050"/>
            <a:ext cx="8053388" cy="495935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GB" altLang="en-US" sz="3200" smtClean="0">
                <a:solidFill>
                  <a:srgbClr val="00B050"/>
                </a:solidFill>
              </a:rPr>
              <a:t>Particular Average</a:t>
            </a:r>
          </a:p>
          <a:p>
            <a:pPr lvl="3"/>
            <a:r>
              <a:rPr lang="en-GB" altLang="en-US" sz="3000" smtClean="0">
                <a:solidFill>
                  <a:schemeClr val="accent1"/>
                </a:solidFill>
              </a:rPr>
              <a:t>	</a:t>
            </a:r>
            <a:r>
              <a:rPr lang="en-GB" altLang="en-US" sz="2400" smtClean="0">
                <a:solidFill>
                  <a:schemeClr val="accent1"/>
                </a:solidFill>
              </a:rPr>
              <a:t>Surveyors</a:t>
            </a:r>
          </a:p>
          <a:p>
            <a:pPr lvl="4"/>
            <a:r>
              <a:rPr lang="en-GB" altLang="en-US" sz="3000" smtClean="0">
                <a:solidFill>
                  <a:schemeClr val="accent1"/>
                </a:solidFill>
              </a:rPr>
              <a:t>		</a:t>
            </a:r>
            <a:r>
              <a:rPr lang="en-GB" altLang="en-US" sz="2400" smtClean="0">
                <a:solidFill>
                  <a:schemeClr val="accent1"/>
                </a:solidFill>
              </a:rPr>
              <a:t>Estimated repair costs</a:t>
            </a:r>
          </a:p>
          <a:p>
            <a:pPr lvl="4"/>
            <a:r>
              <a:rPr lang="en-GB" altLang="en-US" sz="2400" smtClean="0">
                <a:solidFill>
                  <a:schemeClr val="accent1"/>
                </a:solidFill>
              </a:rPr>
              <a:t>		Fee reserve</a:t>
            </a:r>
          </a:p>
          <a:p>
            <a:pPr lvl="4"/>
            <a:endParaRPr lang="en-GB" altLang="en-US" sz="2400" smtClean="0">
              <a:solidFill>
                <a:schemeClr val="accent1"/>
              </a:solidFill>
            </a:endParaRPr>
          </a:p>
          <a:p>
            <a:pPr marL="457200" indent="-457200">
              <a:buFontTx/>
              <a:buChar char="•"/>
            </a:pPr>
            <a:r>
              <a:rPr lang="en-GB" altLang="en-US" sz="3200" smtClean="0">
                <a:solidFill>
                  <a:srgbClr val="00B050"/>
                </a:solidFill>
              </a:rPr>
              <a:t>General Average (including Salvage)</a:t>
            </a:r>
          </a:p>
          <a:p>
            <a:pPr lvl="3"/>
            <a:r>
              <a:rPr lang="en-GB" altLang="en-US" sz="3000" smtClean="0">
                <a:solidFill>
                  <a:schemeClr val="accent1"/>
                </a:solidFill>
              </a:rPr>
              <a:t>	</a:t>
            </a:r>
            <a:r>
              <a:rPr lang="en-GB" altLang="en-US" sz="2400" smtClean="0">
                <a:solidFill>
                  <a:schemeClr val="accent1"/>
                </a:solidFill>
              </a:rPr>
              <a:t>Surveyors and Lawyers</a:t>
            </a:r>
          </a:p>
          <a:p>
            <a:pPr lvl="4"/>
            <a:r>
              <a:rPr lang="en-GB" altLang="en-US" sz="2400" smtClean="0">
                <a:solidFill>
                  <a:schemeClr val="accent1"/>
                </a:solidFill>
              </a:rPr>
              <a:t>		Estimated GA costs</a:t>
            </a:r>
          </a:p>
          <a:p>
            <a:pPr lvl="4"/>
            <a:r>
              <a:rPr lang="en-GB" altLang="en-US" sz="2400" smtClean="0">
                <a:solidFill>
                  <a:schemeClr val="accent1"/>
                </a:solidFill>
              </a:rPr>
              <a:t>		Hull’s Proportion of Salvage Award</a:t>
            </a:r>
          </a:p>
        </p:txBody>
      </p:sp>
      <p:sp>
        <p:nvSpPr>
          <p:cNvPr id="274435" name="Date Placeholder 3"/>
          <p:cNvSpPr txBox="1">
            <a:spLocks noGrp="1"/>
          </p:cNvSpPr>
          <p:nvPr/>
        </p:nvSpPr>
        <p:spPr bwMode="gray">
          <a:xfrm>
            <a:off x="460375" y="6445250"/>
            <a:ext cx="16144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84225" eaLnBrk="0" hangingPunct="0"/>
            <a:endParaRPr lang="en-US" altLang="en-US" sz="800">
              <a:solidFill>
                <a:srgbClr val="5F5F5F"/>
              </a:solidFill>
              <a:latin typeface="Arial" charset="0"/>
              <a:cs typeface="+mn-cs"/>
            </a:endParaRPr>
          </a:p>
          <a:p>
            <a:pPr defTabSz="784225" eaLnBrk="0" hangingPunct="0"/>
            <a:r>
              <a:rPr lang="de-DE" altLang="en-US" sz="800">
                <a:solidFill>
                  <a:srgbClr val="5F5F5F"/>
                </a:solidFill>
                <a:latin typeface="Arial" charset="0"/>
                <a:cs typeface="+mn-cs"/>
              </a:rPr>
              <a:t>© Copyright Allianz </a:t>
            </a:r>
            <a:fld id="{39C0B3FB-9C3A-42B2-BD8D-EED6E09D3906}" type="datetime1">
              <a:rPr lang="de-DE" altLang="en-US" sz="800">
                <a:solidFill>
                  <a:srgbClr val="5F5F5F"/>
                </a:solidFill>
                <a:latin typeface="Arial" charset="0"/>
                <a:cs typeface="+mn-cs"/>
              </a:rPr>
              <a:pPr defTabSz="784225" eaLnBrk="0" hangingPunct="0"/>
              <a:t>04/11/14</a:t>
            </a:fld>
            <a:endParaRPr lang="de-DE" altLang="en-US" sz="800">
              <a:solidFill>
                <a:srgbClr val="5F5F5F"/>
              </a:solidFill>
              <a:latin typeface="Arial" charset="0"/>
              <a:cs typeface="+mn-cs"/>
            </a:endParaRPr>
          </a:p>
        </p:txBody>
      </p:sp>
      <p:pic>
        <p:nvPicPr>
          <p:cNvPr id="274436" name="Picture 2" descr="Mol comfort 18901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8525" y="1479550"/>
            <a:ext cx="2830513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6800976"/>
      </p:ext>
    </p:extLst>
  </p:cSld>
  <p:clrMapOvr>
    <a:masterClrMapping/>
  </p:clrMapOvr>
  <p:transition xmlns:p14="http://schemas.microsoft.com/office/powerpoint/2010/main" spd="slow">
    <p:blinds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Title 1"/>
          <p:cNvSpPr>
            <a:spLocks noGrp="1"/>
          </p:cNvSpPr>
          <p:nvPr>
            <p:ph type="title" idx="4294967295"/>
          </p:nvPr>
        </p:nvSpPr>
        <p:spPr>
          <a:xfrm>
            <a:off x="0" y="247650"/>
            <a:ext cx="7383463" cy="522288"/>
          </a:xfrm>
        </p:spPr>
        <p:txBody>
          <a:bodyPr/>
          <a:lstStyle/>
          <a:p>
            <a:pPr algn="ctr"/>
            <a:r>
              <a:rPr lang="en-GB" altLang="en-US" sz="3400" b="1" smtClean="0"/>
              <a:t>Heads of Claim – Part 2</a:t>
            </a:r>
          </a:p>
        </p:txBody>
      </p:sp>
      <p:sp>
        <p:nvSpPr>
          <p:cNvPr id="275458" name="Content Placeholder 2"/>
          <p:cNvSpPr>
            <a:spLocks noGrp="1"/>
          </p:cNvSpPr>
          <p:nvPr>
            <p:ph idx="4294967295"/>
          </p:nvPr>
        </p:nvSpPr>
        <p:spPr>
          <a:xfrm>
            <a:off x="681038" y="901700"/>
            <a:ext cx="8053387" cy="3513138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GB" sz="3000" smtClean="0">
                <a:solidFill>
                  <a:srgbClr val="00B050"/>
                </a:solidFill>
              </a:rPr>
              <a:t>Collision Liability</a:t>
            </a:r>
          </a:p>
          <a:p>
            <a:pPr lvl="3"/>
            <a:r>
              <a:rPr lang="en-GB" sz="2600" smtClean="0"/>
              <a:t>	</a:t>
            </a:r>
            <a:r>
              <a:rPr lang="en-GB" sz="2400" smtClean="0">
                <a:solidFill>
                  <a:schemeClr val="accent1"/>
                </a:solidFill>
              </a:rPr>
              <a:t>Surveyors and Lawyers</a:t>
            </a:r>
          </a:p>
          <a:p>
            <a:pPr lvl="3"/>
            <a:r>
              <a:rPr lang="en-GB" sz="2400" smtClean="0"/>
              <a:t>		</a:t>
            </a:r>
            <a:r>
              <a:rPr lang="en-GB" sz="2400" smtClean="0">
                <a:solidFill>
                  <a:schemeClr val="accent1"/>
                </a:solidFill>
              </a:rPr>
              <a:t>WP survey of T/P vessel – PA estimate</a:t>
            </a:r>
          </a:p>
          <a:p>
            <a:pPr lvl="3"/>
            <a:r>
              <a:rPr lang="en-GB" sz="2400" smtClean="0">
                <a:solidFill>
                  <a:schemeClr val="accent1"/>
                </a:solidFill>
              </a:rPr>
              <a:t>		Estimated repair cost for Insured Vessel</a:t>
            </a:r>
          </a:p>
          <a:p>
            <a:pPr lvl="3"/>
            <a:r>
              <a:rPr lang="en-GB" sz="2400" smtClean="0">
                <a:solidFill>
                  <a:schemeClr val="accent1"/>
                </a:solidFill>
              </a:rPr>
              <a:t>		Apportionment of Liability</a:t>
            </a:r>
          </a:p>
          <a:p>
            <a:pPr lvl="3"/>
            <a:r>
              <a:rPr lang="en-GB" sz="2400" smtClean="0">
                <a:solidFill>
                  <a:schemeClr val="accent1"/>
                </a:solidFill>
              </a:rPr>
              <a:t>		Anticipated legal costs for both sides	</a:t>
            </a:r>
          </a:p>
          <a:p>
            <a:pPr lvl="3"/>
            <a:r>
              <a:rPr lang="en-GB" sz="2400" smtClean="0">
                <a:solidFill>
                  <a:schemeClr val="accent1"/>
                </a:solidFill>
              </a:rPr>
              <a:t>		Surveyor’s fees</a:t>
            </a:r>
            <a:endParaRPr lang="en-GB" smtClean="0"/>
          </a:p>
        </p:txBody>
      </p:sp>
      <p:sp>
        <p:nvSpPr>
          <p:cNvPr id="275459" name="Date Placeholder 3"/>
          <p:cNvSpPr txBox="1">
            <a:spLocks noGrp="1"/>
          </p:cNvSpPr>
          <p:nvPr/>
        </p:nvSpPr>
        <p:spPr bwMode="gray">
          <a:xfrm>
            <a:off x="460375" y="6445250"/>
            <a:ext cx="16144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84225" eaLnBrk="0" hangingPunct="0"/>
            <a:endParaRPr lang="en-US" altLang="en-US" sz="800">
              <a:solidFill>
                <a:srgbClr val="5F5F5F"/>
              </a:solidFill>
              <a:latin typeface="Arial" charset="0"/>
              <a:cs typeface="+mn-cs"/>
            </a:endParaRPr>
          </a:p>
          <a:p>
            <a:pPr defTabSz="784225" eaLnBrk="0" hangingPunct="0"/>
            <a:r>
              <a:rPr lang="de-DE" altLang="en-US" sz="800">
                <a:solidFill>
                  <a:srgbClr val="5F5F5F"/>
                </a:solidFill>
                <a:latin typeface="Arial" charset="0"/>
                <a:cs typeface="+mn-cs"/>
              </a:rPr>
              <a:t>© Copyright Allianz </a:t>
            </a:r>
            <a:fld id="{E6F77E32-CD69-4F05-8B68-1721FA815383}" type="datetime1">
              <a:rPr lang="de-DE" altLang="en-US" sz="800">
                <a:solidFill>
                  <a:srgbClr val="5F5F5F"/>
                </a:solidFill>
                <a:latin typeface="Arial" charset="0"/>
                <a:cs typeface="+mn-cs"/>
              </a:rPr>
              <a:pPr defTabSz="784225" eaLnBrk="0" hangingPunct="0"/>
              <a:t>04/11/14</a:t>
            </a:fld>
            <a:endParaRPr lang="de-DE" altLang="en-US" sz="800">
              <a:solidFill>
                <a:srgbClr val="5F5F5F"/>
              </a:solidFill>
              <a:latin typeface="Arial" charset="0"/>
              <a:cs typeface="+mn-cs"/>
            </a:endParaRPr>
          </a:p>
        </p:txBody>
      </p:sp>
      <p:pic>
        <p:nvPicPr>
          <p:cNvPr id="275460" name="Picture 4" descr="Helicopter view 2 beeldscher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14838"/>
            <a:ext cx="9144000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1556064"/>
      </p:ext>
    </p:extLst>
  </p:cSld>
  <p:clrMapOvr>
    <a:masterClrMapping/>
  </p:clrMapOvr>
  <p:transition xmlns:p14="http://schemas.microsoft.com/office/powerpoint/2010/main" spd="slow">
    <p:pull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1" name="Picture 2" descr="Container loss 133066917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 eaLnBrk="0" hangingPunct="0"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?</a:t>
            </a:r>
            <a:br>
              <a:rPr lang="en-US" sz="3600" b="1" kern="0" dirty="0">
                <a:solidFill>
                  <a:srgbClr val="000000"/>
                </a:solidFill>
                <a:latin typeface="Arial Black" pitchFamily="34" charset="0"/>
                <a:cs typeface="+mn-cs"/>
              </a:rPr>
            </a:br>
            <a:r>
              <a:rPr lang="en-US" sz="3600" b="1" kern="0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Audience Question 10</a:t>
            </a:r>
            <a:endParaRPr lang="en-US" sz="2800" kern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151339"/>
      </p:ext>
    </p:extLst>
  </p:cSld>
  <p:clrMapOvr>
    <a:masterClrMapping/>
  </p:clrMapOvr>
  <p:transition xmlns:p14="http://schemas.microsoft.com/office/powerpoint/2010/main" spd="slow">
    <p:wheel spokes="8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5" name="Picture 4" descr="DSCF007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 eaLnBrk="0" hangingPunct="0"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?</a:t>
            </a:r>
            <a:br>
              <a:rPr lang="en-US" sz="3600" b="1" kern="0" dirty="0">
                <a:solidFill>
                  <a:srgbClr val="000000"/>
                </a:solidFill>
                <a:latin typeface="Arial Black" pitchFamily="34" charset="0"/>
                <a:cs typeface="+mn-cs"/>
              </a:rPr>
            </a:br>
            <a:r>
              <a:rPr lang="en-US" sz="3600" b="1" kern="0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Audience Question 11</a:t>
            </a:r>
            <a:endParaRPr lang="en-US" sz="2800" kern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445566"/>
      </p:ext>
    </p:extLst>
  </p:cSld>
  <p:clrMapOvr>
    <a:masterClrMapping/>
  </p:clrMapOvr>
  <p:transition xmlns:p14="http://schemas.microsoft.com/office/powerpoint/2010/main" spd="slow">
    <p:wheel spokes="8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Title 1"/>
          <p:cNvSpPr>
            <a:spLocks noGrp="1"/>
          </p:cNvSpPr>
          <p:nvPr>
            <p:ph type="title" idx="4294967295"/>
          </p:nvPr>
        </p:nvSpPr>
        <p:spPr>
          <a:xfrm>
            <a:off x="0" y="561975"/>
            <a:ext cx="7921625" cy="492125"/>
          </a:xfrm>
        </p:spPr>
        <p:txBody>
          <a:bodyPr/>
          <a:lstStyle/>
          <a:p>
            <a:pPr algn="ctr"/>
            <a:r>
              <a:rPr lang="en-GB" altLang="en-US" sz="3200" b="1" smtClean="0"/>
              <a:t>Increased Accuracy in Reserve Setting</a:t>
            </a:r>
          </a:p>
        </p:txBody>
      </p:sp>
      <p:sp>
        <p:nvSpPr>
          <p:cNvPr id="278530" name="Content Placeholder 2"/>
          <p:cNvSpPr>
            <a:spLocks noGrp="1"/>
          </p:cNvSpPr>
          <p:nvPr>
            <p:ph idx="4294967295"/>
          </p:nvPr>
        </p:nvSpPr>
        <p:spPr>
          <a:xfrm>
            <a:off x="444500" y="1081088"/>
            <a:ext cx="8053388" cy="3795712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GB" sz="3000" smtClean="0">
                <a:solidFill>
                  <a:srgbClr val="00B050"/>
                </a:solidFill>
              </a:rPr>
              <a:t>Change in AGCS Reserving Philosophy</a:t>
            </a:r>
          </a:p>
          <a:p>
            <a:pPr lvl="3"/>
            <a:r>
              <a:rPr lang="en-GB" sz="2400" smtClean="0">
                <a:solidFill>
                  <a:schemeClr val="accent1"/>
                </a:solidFill>
              </a:rPr>
              <a:t>Good communication from the start</a:t>
            </a:r>
            <a:r>
              <a:rPr lang="en-GB" sz="1000" smtClean="0">
                <a:solidFill>
                  <a:schemeClr val="accent1"/>
                </a:solidFill>
              </a:rPr>
              <a:t>	</a:t>
            </a:r>
          </a:p>
          <a:p>
            <a:pPr lvl="4"/>
            <a:r>
              <a:rPr lang="en-GB" smtClean="0">
                <a:solidFill>
                  <a:schemeClr val="accent1"/>
                </a:solidFill>
              </a:rPr>
              <a:t>Clearer instructions to surveyors regarding what’s included within reserve</a:t>
            </a:r>
          </a:p>
          <a:p>
            <a:pPr lvl="4"/>
            <a:r>
              <a:rPr lang="en-GB" smtClean="0">
                <a:solidFill>
                  <a:schemeClr val="accent1"/>
                </a:solidFill>
              </a:rPr>
              <a:t>Request for surveyor to be involved with the repair process, including drawing up specifications and quotes</a:t>
            </a:r>
          </a:p>
          <a:p>
            <a:pPr lvl="4"/>
            <a:r>
              <a:rPr lang="en-GB" smtClean="0">
                <a:solidFill>
                  <a:schemeClr val="accent1"/>
                </a:solidFill>
              </a:rPr>
              <a:t>Surveyor’s estimate to take into account quotes obtained</a:t>
            </a:r>
          </a:p>
          <a:p>
            <a:pPr lvl="4"/>
            <a:r>
              <a:rPr lang="en-GB" smtClean="0">
                <a:solidFill>
                  <a:schemeClr val="accent1"/>
                </a:solidFill>
              </a:rPr>
              <a:t>Additional amount added for Superintendent’s, Agency, Adjuster’s fees</a:t>
            </a:r>
          </a:p>
          <a:p>
            <a:pPr lvl="4"/>
            <a:r>
              <a:rPr lang="en-GB" smtClean="0">
                <a:solidFill>
                  <a:schemeClr val="accent1"/>
                </a:solidFill>
              </a:rPr>
              <a:t>Surveyors copying in Insurers on cost approval correspondence</a:t>
            </a:r>
          </a:p>
          <a:p>
            <a:pPr lvl="4"/>
            <a:r>
              <a:rPr lang="en-GB" smtClean="0">
                <a:solidFill>
                  <a:schemeClr val="accent1"/>
                </a:solidFill>
              </a:rPr>
              <a:t>Request update from Adjuster with regard to likely final claim amount</a:t>
            </a:r>
            <a:endParaRPr lang="en-GB" smtClean="0"/>
          </a:p>
        </p:txBody>
      </p:sp>
      <p:sp>
        <p:nvSpPr>
          <p:cNvPr id="278531" name="Date Placeholder 3"/>
          <p:cNvSpPr txBox="1">
            <a:spLocks noGrp="1"/>
          </p:cNvSpPr>
          <p:nvPr/>
        </p:nvSpPr>
        <p:spPr bwMode="gray">
          <a:xfrm>
            <a:off x="460375" y="6445250"/>
            <a:ext cx="16144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84225" eaLnBrk="0" hangingPunct="0"/>
            <a:endParaRPr lang="en-US" altLang="en-US" sz="800">
              <a:solidFill>
                <a:srgbClr val="5F5F5F"/>
              </a:solidFill>
              <a:latin typeface="Arial" charset="0"/>
              <a:cs typeface="+mn-cs"/>
            </a:endParaRPr>
          </a:p>
          <a:p>
            <a:pPr defTabSz="784225" eaLnBrk="0" hangingPunct="0"/>
            <a:r>
              <a:rPr lang="de-DE" altLang="en-US" sz="800">
                <a:solidFill>
                  <a:srgbClr val="5F5F5F"/>
                </a:solidFill>
                <a:latin typeface="Arial" charset="0"/>
                <a:cs typeface="+mn-cs"/>
              </a:rPr>
              <a:t>© Copyright Allianz </a:t>
            </a:r>
            <a:fld id="{1E238CDA-D83B-42D7-B720-7C6603CB2243}" type="datetime1">
              <a:rPr lang="de-DE" altLang="en-US" sz="800">
                <a:solidFill>
                  <a:srgbClr val="5F5F5F"/>
                </a:solidFill>
                <a:latin typeface="Arial" charset="0"/>
                <a:cs typeface="+mn-cs"/>
              </a:rPr>
              <a:pPr defTabSz="784225" eaLnBrk="0" hangingPunct="0"/>
              <a:t>04/11/14</a:t>
            </a:fld>
            <a:endParaRPr lang="de-DE" altLang="en-US" sz="800">
              <a:solidFill>
                <a:srgbClr val="5F5F5F"/>
              </a:solidFill>
              <a:latin typeface="Arial" charset="0"/>
              <a:cs typeface="+mn-cs"/>
            </a:endParaRPr>
          </a:p>
        </p:txBody>
      </p:sp>
      <p:pic>
        <p:nvPicPr>
          <p:cNvPr id="278532" name="Picture 4" descr="Mol Comfort PTI6_17_2013_000177A_Kand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29175"/>
            <a:ext cx="91440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726604"/>
      </p:ext>
    </p:extLst>
  </p:cSld>
  <p:clrMapOvr>
    <a:masterClrMapping/>
  </p:clrMapOvr>
  <p:transition xmlns:p14="http://schemas.microsoft.com/office/powerpoint/2010/main" spd="slow">
    <p:blind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Title 1"/>
          <p:cNvSpPr>
            <a:spLocks noGrp="1"/>
          </p:cNvSpPr>
          <p:nvPr>
            <p:ph type="title" idx="4294967295"/>
          </p:nvPr>
        </p:nvSpPr>
        <p:spPr>
          <a:xfrm>
            <a:off x="2860675" y="204788"/>
            <a:ext cx="4503738" cy="554037"/>
          </a:xfrm>
        </p:spPr>
        <p:txBody>
          <a:bodyPr/>
          <a:lstStyle/>
          <a:p>
            <a:pPr algn="ctr"/>
            <a:r>
              <a:rPr lang="en-GB" altLang="en-US" sz="3600" b="1" smtClean="0"/>
              <a:t>Other Aspects</a:t>
            </a:r>
          </a:p>
        </p:txBody>
      </p:sp>
      <p:sp>
        <p:nvSpPr>
          <p:cNvPr id="279554" name="Content Placeholder 2"/>
          <p:cNvSpPr>
            <a:spLocks noGrp="1"/>
          </p:cNvSpPr>
          <p:nvPr>
            <p:ph idx="4294967295"/>
          </p:nvPr>
        </p:nvSpPr>
        <p:spPr>
          <a:xfrm>
            <a:off x="3649663" y="955675"/>
            <a:ext cx="5287962" cy="5313363"/>
          </a:xfrm>
        </p:spPr>
        <p:txBody>
          <a:bodyPr/>
          <a:lstStyle/>
          <a:p>
            <a:pPr lvl="2">
              <a:buFont typeface="Arial" charset="0"/>
              <a:buChar char="•"/>
            </a:pPr>
            <a:r>
              <a:rPr lang="en-GB" altLang="en-US" sz="3200" smtClean="0">
                <a:solidFill>
                  <a:srgbClr val="00B050"/>
                </a:solidFill>
              </a:rPr>
              <a:t>	Regular Reviews</a:t>
            </a:r>
          </a:p>
          <a:p>
            <a:pPr lvl="3"/>
            <a:r>
              <a:rPr lang="en-GB" altLang="en-US" sz="2400" smtClean="0">
                <a:solidFill>
                  <a:schemeClr val="accent1"/>
                </a:solidFill>
              </a:rPr>
              <a:t>All Claims</a:t>
            </a:r>
          </a:p>
          <a:p>
            <a:pPr lvl="3"/>
            <a:r>
              <a:rPr lang="en-GB" altLang="en-US" sz="2400" smtClean="0">
                <a:solidFill>
                  <a:schemeClr val="accent1"/>
                </a:solidFill>
              </a:rPr>
              <a:t>Large Claims &gt; € 500 k our share</a:t>
            </a:r>
          </a:p>
          <a:p>
            <a:pPr lvl="3"/>
            <a:r>
              <a:rPr lang="en-GB" altLang="en-US" sz="2400" smtClean="0">
                <a:solidFill>
                  <a:schemeClr val="accent1"/>
                </a:solidFill>
              </a:rPr>
              <a:t>Non Movement Reports/Aged O/S</a:t>
            </a:r>
          </a:p>
          <a:p>
            <a:pPr lvl="3"/>
            <a:endParaRPr lang="en-GB" altLang="en-US" sz="1000" smtClean="0">
              <a:solidFill>
                <a:schemeClr val="accent1"/>
              </a:solidFill>
            </a:endParaRPr>
          </a:p>
          <a:p>
            <a:r>
              <a:rPr lang="en-GB" altLang="en-US" smtClean="0"/>
              <a:t>	</a:t>
            </a:r>
            <a:r>
              <a:rPr lang="en-GB" altLang="en-US" sz="3200" smtClean="0">
                <a:solidFill>
                  <a:srgbClr val="00B050"/>
                </a:solidFill>
              </a:rPr>
              <a:t>Potential Recoveries</a:t>
            </a:r>
          </a:p>
          <a:p>
            <a:pPr lvl="3"/>
            <a:r>
              <a:rPr lang="en-GB" altLang="en-US" sz="2400" smtClean="0">
                <a:solidFill>
                  <a:schemeClr val="accent1"/>
                </a:solidFill>
              </a:rPr>
              <a:t>Not taken into Account</a:t>
            </a:r>
          </a:p>
          <a:p>
            <a:pPr lvl="2">
              <a:buFont typeface="Arial" charset="0"/>
              <a:buChar char="•"/>
            </a:pPr>
            <a:r>
              <a:rPr lang="en-GB" altLang="en-US" sz="3200" smtClean="0">
                <a:solidFill>
                  <a:srgbClr val="00B050"/>
                </a:solidFill>
              </a:rPr>
              <a:t>Internal/External Auditors</a:t>
            </a:r>
          </a:p>
          <a:p>
            <a:pPr lvl="2">
              <a:buFont typeface="Arial" charset="0"/>
              <a:buChar char="•"/>
            </a:pPr>
            <a:r>
              <a:rPr lang="en-GB" altLang="en-US" sz="3200" smtClean="0">
                <a:solidFill>
                  <a:srgbClr val="00B050"/>
                </a:solidFill>
              </a:rPr>
              <a:t>Senior Management</a:t>
            </a:r>
          </a:p>
          <a:p>
            <a:pPr lvl="2">
              <a:buFont typeface="Arial" charset="0"/>
              <a:buChar char="•"/>
            </a:pPr>
            <a:r>
              <a:rPr lang="en-GB" altLang="en-US" sz="3200" smtClean="0">
                <a:solidFill>
                  <a:srgbClr val="00B050"/>
                </a:solidFill>
              </a:rPr>
              <a:t>Underwriters </a:t>
            </a:r>
          </a:p>
          <a:p>
            <a:endParaRPr lang="en-GB" altLang="en-US" smtClean="0"/>
          </a:p>
        </p:txBody>
      </p:sp>
      <p:sp>
        <p:nvSpPr>
          <p:cNvPr id="279555" name="Date Placeholder 3"/>
          <p:cNvSpPr txBox="1">
            <a:spLocks noGrp="1"/>
          </p:cNvSpPr>
          <p:nvPr/>
        </p:nvSpPr>
        <p:spPr bwMode="gray">
          <a:xfrm>
            <a:off x="460375" y="6445250"/>
            <a:ext cx="16144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84225" eaLnBrk="0" hangingPunct="0"/>
            <a:endParaRPr lang="en-US" altLang="en-US" sz="800">
              <a:solidFill>
                <a:srgbClr val="5F5F5F"/>
              </a:solidFill>
              <a:latin typeface="Arial" charset="0"/>
              <a:cs typeface="+mn-cs"/>
            </a:endParaRPr>
          </a:p>
          <a:p>
            <a:pPr defTabSz="784225" eaLnBrk="0" hangingPunct="0"/>
            <a:r>
              <a:rPr lang="de-DE" altLang="en-US" sz="800">
                <a:solidFill>
                  <a:srgbClr val="5F5F5F"/>
                </a:solidFill>
                <a:latin typeface="Arial" charset="0"/>
                <a:cs typeface="+mn-cs"/>
              </a:rPr>
              <a:t>© Copyright Allianz </a:t>
            </a:r>
            <a:fld id="{097B2460-2E5B-4C4E-A56C-1D6B8DB75D79}" type="datetime1">
              <a:rPr lang="de-DE" altLang="en-US" sz="800">
                <a:solidFill>
                  <a:srgbClr val="5F5F5F"/>
                </a:solidFill>
                <a:latin typeface="Arial" charset="0"/>
                <a:cs typeface="+mn-cs"/>
              </a:rPr>
              <a:pPr defTabSz="784225" eaLnBrk="0" hangingPunct="0"/>
              <a:t>04/11/14</a:t>
            </a:fld>
            <a:endParaRPr lang="de-DE" altLang="en-US" sz="800">
              <a:solidFill>
                <a:srgbClr val="5F5F5F"/>
              </a:solidFill>
              <a:latin typeface="Arial" charset="0"/>
              <a:cs typeface="+mn-cs"/>
            </a:endParaRPr>
          </a:p>
        </p:txBody>
      </p:sp>
      <p:pic>
        <p:nvPicPr>
          <p:cNvPr id="279556" name="Picture 4" descr="Tanker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8813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7076001"/>
      </p:ext>
    </p:extLst>
  </p:cSld>
  <p:clrMapOvr>
    <a:masterClrMapping/>
  </p:clrMapOvr>
  <p:transition xmlns:p14="http://schemas.microsoft.com/office/powerpoint/2010/main" spd="slow">
    <p:push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Title 1"/>
          <p:cNvSpPr>
            <a:spLocks noGrp="1"/>
          </p:cNvSpPr>
          <p:nvPr>
            <p:ph type="title" idx="4294967295"/>
          </p:nvPr>
        </p:nvSpPr>
        <p:spPr>
          <a:xfrm>
            <a:off x="463550" y="271463"/>
            <a:ext cx="7985125" cy="554037"/>
          </a:xfrm>
        </p:spPr>
        <p:txBody>
          <a:bodyPr/>
          <a:lstStyle/>
          <a:p>
            <a:pPr algn="ctr"/>
            <a:r>
              <a:rPr lang="en-GB" altLang="en-US" sz="3600" b="1" smtClean="0"/>
              <a:t>Summary</a:t>
            </a:r>
          </a:p>
        </p:txBody>
      </p:sp>
      <p:sp>
        <p:nvSpPr>
          <p:cNvPr id="280578" name="Content Placeholder 2"/>
          <p:cNvSpPr>
            <a:spLocks noGrp="1"/>
          </p:cNvSpPr>
          <p:nvPr>
            <p:ph idx="4294967295"/>
          </p:nvPr>
        </p:nvSpPr>
        <p:spPr>
          <a:xfrm>
            <a:off x="620713" y="990600"/>
            <a:ext cx="8053387" cy="3325813"/>
          </a:xfrm>
        </p:spPr>
        <p:txBody>
          <a:bodyPr/>
          <a:lstStyle/>
          <a:p>
            <a:pPr marL="342900" indent="-342900">
              <a:buFontTx/>
              <a:buChar char="•"/>
            </a:pPr>
            <a:r>
              <a:rPr lang="en-GB" sz="2400" smtClean="0"/>
              <a:t>Reserve for all components of claim</a:t>
            </a:r>
          </a:p>
          <a:p>
            <a:pPr marL="342900" indent="-342900">
              <a:buFontTx/>
              <a:buChar char="•"/>
            </a:pPr>
            <a:r>
              <a:rPr lang="en-GB" sz="2400" smtClean="0"/>
              <a:t>Set reserve as soon as is reasonable</a:t>
            </a:r>
          </a:p>
          <a:p>
            <a:pPr marL="342900" indent="-342900">
              <a:buFontTx/>
              <a:buChar char="•"/>
            </a:pPr>
            <a:r>
              <a:rPr lang="en-GB" sz="2400" smtClean="0"/>
              <a:t>Most Likely Outcome</a:t>
            </a:r>
          </a:p>
          <a:p>
            <a:pPr marL="342900" indent="-342900">
              <a:buFontTx/>
              <a:buChar char="•"/>
            </a:pPr>
            <a:r>
              <a:rPr lang="en-GB" sz="2400" smtClean="0"/>
              <a:t>Keep Reserve up to date/Regular Reviews</a:t>
            </a:r>
          </a:p>
          <a:p>
            <a:pPr marL="342900" indent="-342900">
              <a:buFontTx/>
              <a:buChar char="•"/>
            </a:pPr>
            <a:r>
              <a:rPr lang="en-GB" sz="2400" smtClean="0"/>
              <a:t>Follow up with Surveyors and Adjuster to maintain accurate reserve</a:t>
            </a:r>
          </a:p>
          <a:p>
            <a:pPr marL="342900" indent="-342900">
              <a:buFontTx/>
              <a:buChar char="•"/>
            </a:pPr>
            <a:r>
              <a:rPr lang="en-GB" sz="2400" smtClean="0"/>
              <a:t>Potential Recoveries not taken into account </a:t>
            </a:r>
            <a:endParaRPr lang="en-GB" smtClean="0"/>
          </a:p>
        </p:txBody>
      </p:sp>
      <p:sp>
        <p:nvSpPr>
          <p:cNvPr id="280579" name="Date Placeholder 3"/>
          <p:cNvSpPr txBox="1">
            <a:spLocks noGrp="1"/>
          </p:cNvSpPr>
          <p:nvPr/>
        </p:nvSpPr>
        <p:spPr bwMode="gray">
          <a:xfrm>
            <a:off x="460375" y="6445250"/>
            <a:ext cx="16144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84225" eaLnBrk="0" hangingPunct="0"/>
            <a:endParaRPr lang="en-US" altLang="en-US" sz="800">
              <a:solidFill>
                <a:srgbClr val="5F5F5F"/>
              </a:solidFill>
              <a:latin typeface="Arial" charset="0"/>
              <a:cs typeface="+mn-cs"/>
            </a:endParaRPr>
          </a:p>
          <a:p>
            <a:pPr defTabSz="784225" eaLnBrk="0" hangingPunct="0"/>
            <a:r>
              <a:rPr lang="de-DE" altLang="en-US" sz="800">
                <a:solidFill>
                  <a:srgbClr val="5F5F5F"/>
                </a:solidFill>
                <a:latin typeface="Arial" charset="0"/>
                <a:cs typeface="+mn-cs"/>
              </a:rPr>
              <a:t>© Copyright Allianz </a:t>
            </a:r>
            <a:fld id="{00425D32-5939-4C16-B1BE-B09A0EA31891}" type="datetime1">
              <a:rPr lang="de-DE" altLang="en-US" sz="800">
                <a:solidFill>
                  <a:srgbClr val="5F5F5F"/>
                </a:solidFill>
                <a:latin typeface="Arial" charset="0"/>
                <a:cs typeface="+mn-cs"/>
              </a:rPr>
              <a:pPr defTabSz="784225" eaLnBrk="0" hangingPunct="0"/>
              <a:t>04/11/14</a:t>
            </a:fld>
            <a:endParaRPr lang="de-DE" altLang="en-US" sz="800">
              <a:solidFill>
                <a:srgbClr val="5F5F5F"/>
              </a:solidFill>
              <a:latin typeface="Arial" charset="0"/>
              <a:cs typeface="+mn-cs"/>
            </a:endParaRPr>
          </a:p>
        </p:txBody>
      </p:sp>
      <p:pic>
        <p:nvPicPr>
          <p:cNvPr id="280580" name="Picture 3" descr="Sinking loop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46575"/>
            <a:ext cx="9144000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4692249"/>
      </p:ext>
    </p:extLst>
  </p:cSld>
  <p:clrMapOvr>
    <a:masterClrMapping/>
  </p:clrMapOvr>
  <p:transition xmlns:p14="http://schemas.microsoft.com/office/powerpoint/2010/main" spd="slow">
    <p:pull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/>
          </p:cNvSpPr>
          <p:nvPr>
            <p:ph type="ctrTitle" idx="4294967295"/>
          </p:nvPr>
        </p:nvSpPr>
        <p:spPr>
          <a:xfrm>
            <a:off x="509588" y="365125"/>
            <a:ext cx="7310437" cy="133985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3300" smtClean="0"/>
              <a:t>Reserving - an art or science? A US perspective</a:t>
            </a:r>
            <a:endParaRPr lang="en-GB" sz="3300" smtClean="0"/>
          </a:p>
        </p:txBody>
      </p:sp>
      <p:sp>
        <p:nvSpPr>
          <p:cNvPr id="281603" name="Rectangle 3"/>
          <p:cNvSpPr>
            <a:spLocks noGrp="1"/>
          </p:cNvSpPr>
          <p:nvPr>
            <p:ph type="subTitle" idx="4294967295"/>
          </p:nvPr>
        </p:nvSpPr>
        <p:spPr>
          <a:xfrm>
            <a:off x="509588" y="3257550"/>
            <a:ext cx="3656012" cy="276225"/>
          </a:xfrm>
        </p:spPr>
        <p:txBody>
          <a:bodyPr/>
          <a:lstStyle/>
          <a:p>
            <a:pPr marL="0" indent="0" eaLnBrk="1" hangingPunct="1">
              <a:spcAft>
                <a:spcPct val="0"/>
              </a:spcAft>
              <a:buFont typeface="Arial" charset="0"/>
              <a:buNone/>
            </a:pPr>
            <a:r>
              <a:rPr lang="en-GB" sz="2400" smtClean="0">
                <a:solidFill>
                  <a:srgbClr val="E87722"/>
                </a:solidFill>
              </a:rPr>
              <a:t>Aspen Insurance</a:t>
            </a:r>
          </a:p>
        </p:txBody>
      </p:sp>
      <p:sp>
        <p:nvSpPr>
          <p:cNvPr id="281604" name="Rectangle 7"/>
          <p:cNvSpPr txBox="1">
            <a:spLocks noGrp="1" noChangeArrowheads="1"/>
          </p:cNvSpPr>
          <p:nvPr/>
        </p:nvSpPr>
        <p:spPr bwMode="auto">
          <a:xfrm>
            <a:off x="509588" y="2944813"/>
            <a:ext cx="3632200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457200"/>
            <a:r>
              <a:rPr lang="en-GB" sz="1600">
                <a:solidFill>
                  <a:srgbClr val="000000"/>
                </a:solidFill>
                <a:latin typeface="Arial" charset="0"/>
              </a:rPr>
              <a:t>Presented by Jonathan O’Hara</a:t>
            </a:r>
          </a:p>
        </p:txBody>
      </p:sp>
      <p:sp>
        <p:nvSpPr>
          <p:cNvPr id="281605" name="Text Placeholder 8"/>
          <p:cNvSpPr>
            <a:spLocks/>
          </p:cNvSpPr>
          <p:nvPr/>
        </p:nvSpPr>
        <p:spPr bwMode="auto">
          <a:xfrm>
            <a:off x="520700" y="4319588"/>
            <a:ext cx="4051300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457200">
              <a:buClr>
                <a:srgbClr val="8C8279"/>
              </a:buClr>
            </a:pPr>
            <a:endParaRPr lang="en-GB" sz="1200">
              <a:solidFill>
                <a:srgbClr val="000000"/>
              </a:solidFill>
              <a:latin typeface="Arial" charset="0"/>
            </a:endParaRPr>
          </a:p>
          <a:p>
            <a:pPr defTabSz="457200">
              <a:buClr>
                <a:srgbClr val="8C8279"/>
              </a:buClr>
            </a:pPr>
            <a:r>
              <a:rPr lang="en-GB" sz="1200">
                <a:solidFill>
                  <a:srgbClr val="000000"/>
                </a:solidFill>
                <a:latin typeface="Arial" charset="0"/>
              </a:rPr>
              <a:t>Aspen Insurance Holdings Limited</a:t>
            </a:r>
          </a:p>
        </p:txBody>
      </p:sp>
    </p:spTree>
    <p:extLst>
      <p:ext uri="{BB962C8B-B14F-4D97-AF65-F5344CB8AC3E}">
        <p14:creationId xmlns:p14="http://schemas.microsoft.com/office/powerpoint/2010/main" val="3808886653"/>
      </p:ext>
    </p:extLst>
  </p:cSld>
  <p:clrMapOvr>
    <a:masterClrMapping/>
  </p:clrMapOvr>
  <p:transition xmlns:p14="http://schemas.microsoft.com/office/powerpoint/2010/main" spd="slow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/>
          </p:cNvSpPr>
          <p:nvPr>
            <p:ph type="title"/>
          </p:nvPr>
        </p:nvSpPr>
        <p:spPr>
          <a:xfrm>
            <a:off x="0" y="500063"/>
            <a:ext cx="9144000" cy="1030287"/>
          </a:xfrm>
        </p:spPr>
        <p:txBody>
          <a:bodyPr/>
          <a:lstStyle/>
          <a:p>
            <a:pPr algn="ctr"/>
            <a:r>
              <a:rPr lang="en-US" sz="3600" b="1" smtClean="0"/>
              <a:t>WHY?</a:t>
            </a:r>
          </a:p>
        </p:txBody>
      </p:sp>
      <p:sp>
        <p:nvSpPr>
          <p:cNvPr id="160770" name="Rectangle 3"/>
          <p:cNvSpPr>
            <a:spLocks noGrp="1"/>
          </p:cNvSpPr>
          <p:nvPr>
            <p:ph type="body" idx="1"/>
          </p:nvPr>
        </p:nvSpPr>
        <p:spPr>
          <a:xfrm>
            <a:off x="0" y="1452563"/>
            <a:ext cx="9144000" cy="146685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400" smtClean="0"/>
              <a:t>Why do we need them?</a:t>
            </a:r>
          </a:p>
          <a:p>
            <a:pPr algn="ctr"/>
            <a:endParaRPr lang="en-US" sz="800" smtClean="0"/>
          </a:p>
          <a:p>
            <a:pPr algn="ctr">
              <a:buFontTx/>
              <a:buNone/>
            </a:pPr>
            <a:r>
              <a:rPr lang="en-US" sz="2400" smtClean="0"/>
              <a:t>Why is an accurate reserve important?</a:t>
            </a:r>
          </a:p>
          <a:p>
            <a:pPr algn="ctr"/>
            <a:endParaRPr lang="en-US" smtClean="0"/>
          </a:p>
        </p:txBody>
      </p:sp>
      <p:pic>
        <p:nvPicPr>
          <p:cNvPr id="160771" name="Picture 4" descr="PICT00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67013"/>
            <a:ext cx="9144000" cy="409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8886001"/>
      </p:ext>
    </p:extLst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68375" y="855663"/>
            <a:ext cx="7653338" cy="5249862"/>
          </a:xfrm>
        </p:spPr>
        <p:txBody>
          <a:bodyPr/>
          <a:lstStyle/>
          <a:p>
            <a:pPr eaLnBrk="1" hangingPunct="1"/>
            <a:endParaRPr lang="en-US" altLang="en-US" sz="1700" smtClean="0"/>
          </a:p>
          <a:p>
            <a:pPr eaLnBrk="1" hangingPunct="1"/>
            <a:endParaRPr lang="en-US" altLang="en-US" sz="1600" smtClean="0"/>
          </a:p>
          <a:p>
            <a:pPr eaLnBrk="1" hangingPunct="1"/>
            <a:r>
              <a:rPr lang="en-US" altLang="en-US" sz="1600" smtClean="0"/>
              <a:t> 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77938" y="855663"/>
            <a:ext cx="7232650" cy="6794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57200" rtl="0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2pPr>
            <a:lvl3pPr algn="l" defTabSz="457200" rtl="0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3pPr>
            <a:lvl4pPr algn="l" defTabSz="457200" rtl="0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4pPr>
            <a:lvl5pPr algn="l" defTabSz="457200" rtl="0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5pPr>
            <a:lvl6pPr marL="457200" algn="l" defTabSz="457200" rtl="0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6pPr>
            <a:lvl7pPr marL="914400" algn="l" defTabSz="457200" rtl="0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7pPr>
            <a:lvl8pPr marL="1371600" algn="l" defTabSz="457200" rtl="0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8pPr>
            <a:lvl9pPr marL="1828800" algn="l" defTabSz="457200" rtl="0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n-US" sz="2200" kern="0" dirty="0" smtClean="0">
                <a:solidFill>
                  <a:srgbClr val="E87722"/>
                </a:solidFill>
              </a:rPr>
              <a:t>Reserving – a battle between claims, actuarial and underwriting?</a:t>
            </a:r>
            <a:endParaRPr lang="en-GB" sz="2200" kern="0" dirty="0">
              <a:solidFill>
                <a:srgbClr val="E87722"/>
              </a:solidFill>
            </a:endParaRPr>
          </a:p>
        </p:txBody>
      </p:sp>
      <p:pic>
        <p:nvPicPr>
          <p:cNvPr id="28365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7938" y="1455738"/>
            <a:ext cx="6499225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963431"/>
      </p:ext>
    </p:extLst>
  </p:cSld>
  <p:clrMapOvr>
    <a:masterClrMapping/>
  </p:clrMapOvr>
  <p:transition xmlns:p14="http://schemas.microsoft.com/office/powerpoint/2010/main" spd="slow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Footer Placeholder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smtClean="0"/>
              <a:t>AHL: NYSE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1FD9F5-A375-4217-AAEA-B0B6795FF784}" type="slidenum">
              <a:rPr lang="en-GB" smtClean="0"/>
              <a:pPr>
                <a:defRPr/>
              </a:pPr>
              <a:t>81</a:t>
            </a:fld>
            <a:endParaRPr lang="en-GB"/>
          </a:p>
        </p:txBody>
      </p:sp>
      <p:sp>
        <p:nvSpPr>
          <p:cNvPr id="284675" name="Rectangle 3"/>
          <p:cNvSpPr>
            <a:spLocks noChangeArrowheads="1"/>
          </p:cNvSpPr>
          <p:nvPr/>
        </p:nvSpPr>
        <p:spPr bwMode="auto">
          <a:xfrm>
            <a:off x="433388" y="933450"/>
            <a:ext cx="858202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GB" sz="2800" b="1">
                <a:solidFill>
                  <a:srgbClr val="000000"/>
                </a:solidFill>
                <a:latin typeface="Arial" charset="0"/>
              </a:rPr>
              <a:t>General </a:t>
            </a:r>
            <a:r>
              <a:rPr lang="en-US" altLang="en-US" sz="28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migration of Blue Water to London Market with few US based interests remaining</a:t>
            </a:r>
            <a:endParaRPr lang="en-GB" sz="2800" b="1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buFont typeface="Arial" charset="0"/>
              <a:buChar char="•"/>
            </a:pPr>
            <a:endParaRPr lang="en-GB" sz="2800" b="1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2800" b="1">
                <a:solidFill>
                  <a:srgbClr val="000000"/>
                </a:solidFill>
                <a:latin typeface="Arial" charset="0"/>
              </a:rPr>
              <a:t>US </a:t>
            </a:r>
            <a:r>
              <a:rPr lang="en-US" altLang="en-US" sz="2800" b="1">
                <a:solidFill>
                  <a:srgbClr val="000000"/>
                </a:solidFill>
                <a:latin typeface="Arial" charset="0"/>
              </a:rPr>
              <a:t>Market primarily Brown Water</a:t>
            </a:r>
            <a:endParaRPr lang="en-US" altLang="en-US" sz="2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8467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63900"/>
            <a:ext cx="9144000" cy="35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4888004"/>
      </p:ext>
    </p:extLst>
  </p:cSld>
  <p:clrMapOvr>
    <a:masterClrMapping/>
  </p:clrMapOvr>
  <p:transition xmlns:p14="http://schemas.microsoft.com/office/powerpoint/2010/main" spd="slow">
    <p:split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Footer Placeholder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smtClean="0"/>
              <a:t>AHL: NYSE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A8E232-2159-4C0E-B356-23DE991CA846}" type="slidenum">
              <a:rPr lang="en-GB" smtClean="0"/>
              <a:pPr>
                <a:defRPr/>
              </a:pPr>
              <a:t>82</a:t>
            </a:fld>
            <a:endParaRPr lang="en-GB"/>
          </a:p>
        </p:txBody>
      </p:sp>
      <p:sp>
        <p:nvSpPr>
          <p:cNvPr id="285699" name="Rectangle 3"/>
          <p:cNvSpPr>
            <a:spLocks noChangeArrowheads="1"/>
          </p:cNvSpPr>
          <p:nvPr/>
        </p:nvSpPr>
        <p:spPr bwMode="auto">
          <a:xfrm>
            <a:off x="815975" y="766763"/>
            <a:ext cx="7620000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1" indent="-342900">
              <a:buFont typeface="Arial" charset="0"/>
              <a:buChar char="•"/>
            </a:pPr>
            <a:r>
              <a:rPr lang="en-US" altLang="en-US" sz="28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Policies generally smaller exposures and carried by one or two insurers rather than subscription based</a:t>
            </a:r>
          </a:p>
          <a:p>
            <a:pPr marL="342900" indent="-342900">
              <a:buFont typeface="Arial" charset="0"/>
              <a:buChar char="•"/>
            </a:pPr>
            <a:endParaRPr lang="en-GB" sz="2800" b="1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altLang="en-US" sz="28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Hull and P&amp;I typically form part of a package written by the same underwriter</a:t>
            </a:r>
            <a:endParaRPr lang="en-US" altLang="en-US" sz="280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28570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65550"/>
            <a:ext cx="9144000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058252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Footer Placeholder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smtClean="0"/>
              <a:t>AHL: NYSE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635F69D-F1CA-440E-ADAB-0DE596E4181D}" type="slidenum">
              <a:rPr lang="en-GB" smtClean="0"/>
              <a:pPr>
                <a:defRPr/>
              </a:pPr>
              <a:t>83</a:t>
            </a:fld>
            <a:endParaRPr lang="en-GB"/>
          </a:p>
        </p:txBody>
      </p:sp>
      <p:sp>
        <p:nvSpPr>
          <p:cNvPr id="286723" name="Rectangle 3"/>
          <p:cNvSpPr>
            <a:spLocks noChangeArrowheads="1"/>
          </p:cNvSpPr>
          <p:nvPr/>
        </p:nvSpPr>
        <p:spPr bwMode="auto">
          <a:xfrm>
            <a:off x="0" y="736600"/>
            <a:ext cx="91440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algn="ctr"/>
            <a:r>
              <a:rPr lang="en-US" sz="3200" b="1">
                <a:solidFill>
                  <a:srgbClr val="000000"/>
                </a:solidFill>
                <a:latin typeface="Arial" charset="0"/>
              </a:rPr>
              <a:t>Typical Hull Losses</a:t>
            </a:r>
          </a:p>
        </p:txBody>
      </p:sp>
      <p:pic>
        <p:nvPicPr>
          <p:cNvPr id="2867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54225"/>
            <a:ext cx="9170988" cy="480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2289112"/>
      </p:ext>
    </p:extLst>
  </p:cSld>
  <p:clrMapOvr>
    <a:masterClrMapping/>
  </p:clrMapOvr>
  <p:transition xmlns:p14="http://schemas.microsoft.com/office/powerpoint/2010/main" spd="slow">
    <p:push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Footer Placeholder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smtClean="0"/>
              <a:t>AHL: NYSE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D1A8A6D-85E3-453D-82AE-94D8ABB6069D}" type="slidenum">
              <a:rPr lang="en-GB" smtClean="0"/>
              <a:pPr>
                <a:defRPr/>
              </a:pPr>
              <a:t>84</a:t>
            </a:fld>
            <a:endParaRPr lang="en-GB"/>
          </a:p>
        </p:txBody>
      </p:sp>
      <p:sp>
        <p:nvSpPr>
          <p:cNvPr id="287747" name="Rectangle 3"/>
          <p:cNvSpPr>
            <a:spLocks noChangeArrowheads="1"/>
          </p:cNvSpPr>
          <p:nvPr/>
        </p:nvSpPr>
        <p:spPr bwMode="auto">
          <a:xfrm>
            <a:off x="304800" y="942975"/>
            <a:ext cx="8534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algn="ctr"/>
            <a:r>
              <a:rPr lang="en-US" sz="3200" b="1">
                <a:solidFill>
                  <a:srgbClr val="000000"/>
                </a:solidFill>
                <a:latin typeface="Arial" charset="0"/>
              </a:rPr>
              <a:t>Typical (non personal injury) P&amp;I losses</a:t>
            </a:r>
          </a:p>
        </p:txBody>
      </p:sp>
      <p:pic>
        <p:nvPicPr>
          <p:cNvPr id="28774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38363"/>
            <a:ext cx="9144000" cy="471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0193641"/>
      </p:ext>
    </p:extLst>
  </p:cSld>
  <p:clrMapOvr>
    <a:masterClrMapping/>
  </p:clrMapOvr>
  <p:transition xmlns:p14="http://schemas.microsoft.com/office/powerpoint/2010/main" spd="slow">
    <p:blind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Footer Placeholder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smtClean="0"/>
              <a:t>AHL: NYSE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E9F48D-FB19-411F-BCCF-6D7AD40ECE42}" type="slidenum">
              <a:rPr lang="en-GB" smtClean="0"/>
              <a:pPr>
                <a:defRPr/>
              </a:pPr>
              <a:t>85</a:t>
            </a:fld>
            <a:endParaRPr lang="en-GB"/>
          </a:p>
        </p:txBody>
      </p:sp>
      <p:sp>
        <p:nvSpPr>
          <p:cNvPr id="288771" name="Rectangle 3"/>
          <p:cNvSpPr>
            <a:spLocks noChangeArrowheads="1"/>
          </p:cNvSpPr>
          <p:nvPr/>
        </p:nvSpPr>
        <p:spPr bwMode="auto">
          <a:xfrm>
            <a:off x="806450" y="903288"/>
            <a:ext cx="7610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algn="ctr"/>
            <a:r>
              <a:rPr lang="en-US" sz="3200" b="1">
                <a:solidFill>
                  <a:srgbClr val="000000"/>
                </a:solidFill>
                <a:latin typeface="Arial" charset="0"/>
              </a:rPr>
              <a:t>Claims risks of package policy covering both Hull and P&amp;I</a:t>
            </a:r>
          </a:p>
        </p:txBody>
      </p:sp>
      <p:pic>
        <p:nvPicPr>
          <p:cNvPr id="28877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03513"/>
            <a:ext cx="9144000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298317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Rectangle 5"/>
          <p:cNvSpPr>
            <a:spLocks noGrp="1"/>
          </p:cNvSpPr>
          <p:nvPr>
            <p:ph type="title" idx="4294967295"/>
          </p:nvPr>
        </p:nvSpPr>
        <p:spPr>
          <a:xfrm>
            <a:off x="6557963" y="5764213"/>
            <a:ext cx="2117725" cy="504825"/>
          </a:xfrm>
        </p:spPr>
        <p:txBody>
          <a:bodyPr/>
          <a:lstStyle/>
          <a:p>
            <a:pPr eaLnBrk="1" hangingPunct="1">
              <a:lnSpc>
                <a:spcPts val="3800"/>
              </a:lnSpc>
            </a:pPr>
            <a:r>
              <a:rPr lang="en-GB" sz="3300" smtClean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747612659"/>
      </p:ext>
    </p:extLst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pPr eaLnBrk="1" hangingPunct="1"/>
            <a:r>
              <a:rPr lang="en-US" b="1" smtClean="0"/>
              <a:t>Questions &amp; Discussion</a:t>
            </a:r>
          </a:p>
        </p:txBody>
      </p:sp>
      <p:sp>
        <p:nvSpPr>
          <p:cNvPr id="2918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91843" name="Picture 4" descr="Container loss 3766090-3x2-940x6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66825"/>
            <a:ext cx="91440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1179803"/>
      </p:ext>
    </p:extLst>
  </p:cSld>
  <p:clrMapOvr>
    <a:masterClrMapping/>
  </p:clrMapOvr>
  <p:transition xmlns:p14="http://schemas.microsoft.com/office/powerpoint/2010/main" spd="slow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Rectangle 3"/>
          <p:cNvSpPr>
            <a:spLocks noChangeArrowheads="1"/>
          </p:cNvSpPr>
          <p:nvPr/>
        </p:nvSpPr>
        <p:spPr bwMode="auto">
          <a:xfrm>
            <a:off x="1081088" y="352425"/>
            <a:ext cx="708025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0000"/>
                </a:solidFill>
                <a:latin typeface="Arial" charset="0"/>
                <a:cs typeface="+mn-cs"/>
              </a:rPr>
              <a:t>When you are following an overseas market does the leader provide documentation to support the reserve? </a:t>
            </a:r>
          </a:p>
          <a:p>
            <a:pPr>
              <a:lnSpc>
                <a:spcPct val="150000"/>
              </a:lnSpc>
            </a:pPr>
            <a:endParaRPr lang="en-US" sz="800" b="1">
              <a:solidFill>
                <a:srgbClr val="000000"/>
              </a:solidFill>
              <a:latin typeface="Arial" charset="0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0000"/>
                </a:solidFill>
                <a:latin typeface="Arial" charset="0"/>
                <a:cs typeface="+mn-cs"/>
              </a:rPr>
              <a:t>If the Leader is asked for documentation for a reserve is it forthcoming?</a:t>
            </a: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292866" name="Picture 2" descr="Container loss damag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60825"/>
            <a:ext cx="9144000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8233817"/>
      </p:ext>
    </p:extLst>
  </p:cSld>
  <p:clrMapOvr>
    <a:masterClrMapping/>
  </p:clrMapOvr>
  <p:transition xmlns:p14="http://schemas.microsoft.com/office/powerpoint/2010/main" spd="slow">
    <p:cover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Rectangle 4"/>
          <p:cNvSpPr>
            <a:spLocks noChangeArrowheads="1"/>
          </p:cNvSpPr>
          <p:nvPr/>
        </p:nvSpPr>
        <p:spPr bwMode="auto">
          <a:xfrm>
            <a:off x="904875" y="339725"/>
            <a:ext cx="7383463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000000"/>
                </a:solidFill>
                <a:latin typeface="Arial" charset="0"/>
                <a:cs typeface="+mn-cs"/>
              </a:rPr>
              <a:t>With the pressure to post a timely reserve and/or get an idea of the size of a loss should the surveyor give underwriters an early estimate before he has all the facts/details or should he wait until he is more confident in the reserve?</a:t>
            </a:r>
          </a:p>
        </p:txBody>
      </p:sp>
      <p:pic>
        <p:nvPicPr>
          <p:cNvPr id="293890" name="Picture 2" descr="Container loss HD%20Fortune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19600"/>
            <a:ext cx="9144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929353"/>
      </p:ext>
    </p:extLst>
  </p:cSld>
  <p:clrMapOvr>
    <a:masterClrMapping/>
  </p:clrMapOvr>
  <p:transition xmlns:p14="http://schemas.microsoft.com/office/powerpoint/2010/main" spd="slow">
    <p:spli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/>
          <p:cNvSpPr>
            <a:spLocks noGrp="1"/>
          </p:cNvSpPr>
          <p:nvPr>
            <p:ph type="title"/>
          </p:nvPr>
        </p:nvSpPr>
        <p:spPr>
          <a:xfrm>
            <a:off x="560388" y="549275"/>
            <a:ext cx="8135937" cy="1030288"/>
          </a:xfrm>
        </p:spPr>
        <p:txBody>
          <a:bodyPr/>
          <a:lstStyle/>
          <a:p>
            <a:pPr algn="ctr"/>
            <a:r>
              <a:rPr lang="en-US" sz="3200" b="1" smtClean="0"/>
              <a:t>Reserving its all about the numbers.</a:t>
            </a:r>
          </a:p>
        </p:txBody>
      </p:sp>
      <p:pic>
        <p:nvPicPr>
          <p:cNvPr id="161794" name="Picture 3" descr="Sinking loop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11313"/>
            <a:ext cx="9144000" cy="524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5067680"/>
      </p:ext>
    </p:extLst>
  </p:cSld>
  <p:clrMapOvr>
    <a:masterClrMapping/>
  </p:clrMapOvr>
  <p:transition xmlns:p14="http://schemas.microsoft.com/office/powerpoint/2010/main" spd="slow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Rectangle 3"/>
          <p:cNvSpPr>
            <a:spLocks noChangeArrowheads="1"/>
          </p:cNvSpPr>
          <p:nvPr/>
        </p:nvSpPr>
        <p:spPr bwMode="auto">
          <a:xfrm>
            <a:off x="1090613" y="203200"/>
            <a:ext cx="707072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>
                <a:solidFill>
                  <a:srgbClr val="000000"/>
                </a:solidFill>
                <a:latin typeface="Arial" charset="0"/>
                <a:cs typeface="+mn-cs"/>
              </a:rPr>
              <a:t>Do you feel the average adjuster has a responsibility to provide updated information to underwriters to help them keep accurate reserves?</a:t>
            </a:r>
          </a:p>
        </p:txBody>
      </p:sp>
      <p:pic>
        <p:nvPicPr>
          <p:cNvPr id="294914" name="Picture 2" descr="Container ship untitled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57525"/>
            <a:ext cx="914400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6697546"/>
      </p:ext>
    </p:extLst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25" y="-39688"/>
            <a:ext cx="9191625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5938" name="Rectangle 4"/>
          <p:cNvSpPr>
            <a:spLocks noChangeArrowheads="1"/>
          </p:cNvSpPr>
          <p:nvPr/>
        </p:nvSpPr>
        <p:spPr bwMode="auto">
          <a:xfrm>
            <a:off x="0" y="5151438"/>
            <a:ext cx="914400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0000"/>
                </a:solidFill>
                <a:latin typeface="Arial" charset="0"/>
                <a:cs typeface="+mn-cs"/>
              </a:rPr>
              <a:t>As an agent of the assured what is the brokers role in the reserving process?</a:t>
            </a:r>
          </a:p>
        </p:txBody>
      </p:sp>
    </p:spTree>
    <p:extLst>
      <p:ext uri="{BB962C8B-B14F-4D97-AF65-F5344CB8AC3E}">
        <p14:creationId xmlns:p14="http://schemas.microsoft.com/office/powerpoint/2010/main" val="3260770272"/>
      </p:ext>
    </p:extLst>
  </p:cSld>
  <p:clrMapOvr>
    <a:masterClrMapping/>
  </p:clrMapOvr>
  <p:transition xmlns:p14="http://schemas.microsoft.com/office/powerpoint/2010/main" spd="slow">
    <p:blind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823913"/>
            <a:ext cx="9144000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5400" b="1" kern="0" dirty="0">
                <a:solidFill>
                  <a:srgbClr val="000000"/>
                </a:solidFill>
                <a:latin typeface="Arial"/>
                <a:cs typeface="+mn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97574379"/>
      </p:ext>
    </p:extLst>
  </p:cSld>
  <p:clrMapOvr>
    <a:masterClrMapping/>
  </p:clrMapOvr>
  <p:transition xmlns:p14="http://schemas.microsoft.com/office/powerpoint/2010/main" spd="slow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AE6F2518-B084-4896-AF52-66CC2144AA26}"/>
    </a:ext>
  </a:extLst>
</a:theme>
</file>

<file path=ppt/theme/theme10.xml><?xml version="1.0" encoding="utf-8"?>
<a:theme xmlns:a="http://schemas.openxmlformats.org/drawingml/2006/main" name="1_Legal text - Divider">
  <a:themeElements>
    <a:clrScheme name="1_Legal text - Divider 1">
      <a:dk1>
        <a:srgbClr val="000000"/>
      </a:dk1>
      <a:lt1>
        <a:srgbClr val="FFFFFF"/>
      </a:lt1>
      <a:dk2>
        <a:srgbClr val="87B9C7"/>
      </a:dk2>
      <a:lt2>
        <a:srgbClr val="8C8279"/>
      </a:lt2>
      <a:accent1>
        <a:srgbClr val="007398"/>
      </a:accent1>
      <a:accent2>
        <a:srgbClr val="658D1B"/>
      </a:accent2>
      <a:accent3>
        <a:srgbClr val="FFFFFF"/>
      </a:accent3>
      <a:accent4>
        <a:srgbClr val="000000"/>
      </a:accent4>
      <a:accent5>
        <a:srgbClr val="AABCCA"/>
      </a:accent5>
      <a:accent6>
        <a:srgbClr val="5B7F17"/>
      </a:accent6>
      <a:hlink>
        <a:srgbClr val="6D2077"/>
      </a:hlink>
      <a:folHlink>
        <a:srgbClr val="B690BB"/>
      </a:folHlink>
    </a:clrScheme>
    <a:fontScheme name="1_Legal text - Divider">
      <a:majorFont>
        <a:latin typeface="Arial Narrow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Legal text - Divider 1">
        <a:dk1>
          <a:srgbClr val="000000"/>
        </a:dk1>
        <a:lt1>
          <a:srgbClr val="FFFFFF"/>
        </a:lt1>
        <a:dk2>
          <a:srgbClr val="87B9C7"/>
        </a:dk2>
        <a:lt2>
          <a:srgbClr val="8C8279"/>
        </a:lt2>
        <a:accent1>
          <a:srgbClr val="007398"/>
        </a:accent1>
        <a:accent2>
          <a:srgbClr val="658D1B"/>
        </a:accent2>
        <a:accent3>
          <a:srgbClr val="FFFFFF"/>
        </a:accent3>
        <a:accent4>
          <a:srgbClr val="000000"/>
        </a:accent4>
        <a:accent5>
          <a:srgbClr val="AABCCA"/>
        </a:accent5>
        <a:accent6>
          <a:srgbClr val="5B7F17"/>
        </a:accent6>
        <a:hlink>
          <a:srgbClr val="6D2077"/>
        </a:hlink>
        <a:folHlink>
          <a:srgbClr val="B690B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">
  <a:themeElements>
    <a:clrScheme name="1_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PPT_AllianzSE_Master_engl">
  <a:themeElements>
    <a:clrScheme name="1_PPT_AllianzSE_Master_engl 1">
      <a:dk1>
        <a:srgbClr val="000000"/>
      </a:dk1>
      <a:lt1>
        <a:srgbClr val="FFFFFF"/>
      </a:lt1>
      <a:dk2>
        <a:srgbClr val="D2D2D2"/>
      </a:dk2>
      <a:lt2>
        <a:srgbClr val="5F5F5F"/>
      </a:lt2>
      <a:accent1>
        <a:srgbClr val="113388"/>
      </a:accent1>
      <a:accent2>
        <a:srgbClr val="426BB3"/>
      </a:accent2>
      <a:accent3>
        <a:srgbClr val="FFFFFF"/>
      </a:accent3>
      <a:accent4>
        <a:srgbClr val="000000"/>
      </a:accent4>
      <a:accent5>
        <a:srgbClr val="AAADC3"/>
      </a:accent5>
      <a:accent6>
        <a:srgbClr val="3B60A2"/>
      </a:accent6>
      <a:hlink>
        <a:srgbClr val="819CCC"/>
      </a:hlink>
      <a:folHlink>
        <a:srgbClr val="C6CEE2"/>
      </a:folHlink>
    </a:clrScheme>
    <a:fontScheme name="1_PPT_AllianzSE_Master_eng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PT_AllianzSE_Master_engl 1">
        <a:dk1>
          <a:srgbClr val="000000"/>
        </a:dk1>
        <a:lt1>
          <a:srgbClr val="FFFFFF"/>
        </a:lt1>
        <a:dk2>
          <a:srgbClr val="D2D2D2"/>
        </a:dk2>
        <a:lt2>
          <a:srgbClr val="5F5F5F"/>
        </a:lt2>
        <a:accent1>
          <a:srgbClr val="113388"/>
        </a:accent1>
        <a:accent2>
          <a:srgbClr val="426BB3"/>
        </a:accent2>
        <a:accent3>
          <a:srgbClr val="FFFFFF"/>
        </a:accent3>
        <a:accent4>
          <a:srgbClr val="000000"/>
        </a:accent4>
        <a:accent5>
          <a:srgbClr val="AAADC3"/>
        </a:accent5>
        <a:accent6>
          <a:srgbClr val="3B60A2"/>
        </a:accent6>
        <a:hlink>
          <a:srgbClr val="819CCC"/>
        </a:hlink>
        <a:folHlink>
          <a:srgbClr val="C6CEE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PT_AllianzSE_Master_engl">
  <a:themeElements>
    <a:clrScheme name="PPT_AllianzSE_Master_engl 1">
      <a:dk1>
        <a:srgbClr val="000000"/>
      </a:dk1>
      <a:lt1>
        <a:srgbClr val="FFFFFF"/>
      </a:lt1>
      <a:dk2>
        <a:srgbClr val="D2D2D2"/>
      </a:dk2>
      <a:lt2>
        <a:srgbClr val="5F5F5F"/>
      </a:lt2>
      <a:accent1>
        <a:srgbClr val="113388"/>
      </a:accent1>
      <a:accent2>
        <a:srgbClr val="426BB3"/>
      </a:accent2>
      <a:accent3>
        <a:srgbClr val="FFFFFF"/>
      </a:accent3>
      <a:accent4>
        <a:srgbClr val="000000"/>
      </a:accent4>
      <a:accent5>
        <a:srgbClr val="AAADC3"/>
      </a:accent5>
      <a:accent6>
        <a:srgbClr val="3B60A2"/>
      </a:accent6>
      <a:hlink>
        <a:srgbClr val="819CCC"/>
      </a:hlink>
      <a:folHlink>
        <a:srgbClr val="C6CEE2"/>
      </a:folHlink>
    </a:clrScheme>
    <a:fontScheme name="PPT_AllianzSE_Master_eng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T_AllianzSE_Master_engl 1">
        <a:dk1>
          <a:srgbClr val="000000"/>
        </a:dk1>
        <a:lt1>
          <a:srgbClr val="FFFFFF"/>
        </a:lt1>
        <a:dk2>
          <a:srgbClr val="D2D2D2"/>
        </a:dk2>
        <a:lt2>
          <a:srgbClr val="5F5F5F"/>
        </a:lt2>
        <a:accent1>
          <a:srgbClr val="113388"/>
        </a:accent1>
        <a:accent2>
          <a:srgbClr val="426BB3"/>
        </a:accent2>
        <a:accent3>
          <a:srgbClr val="FFFFFF"/>
        </a:accent3>
        <a:accent4>
          <a:srgbClr val="000000"/>
        </a:accent4>
        <a:accent5>
          <a:srgbClr val="AAADC3"/>
        </a:accent5>
        <a:accent6>
          <a:srgbClr val="3B60A2"/>
        </a:accent6>
        <a:hlink>
          <a:srgbClr val="819CCC"/>
        </a:hlink>
        <a:folHlink>
          <a:srgbClr val="C6CEE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Casualty Claims LunchLearn">
  <a:themeElements>
    <a:clrScheme name="Casualty Claims LunchLearn 1">
      <a:dk1>
        <a:srgbClr val="000000"/>
      </a:dk1>
      <a:lt1>
        <a:srgbClr val="FFFFFF"/>
      </a:lt1>
      <a:dk2>
        <a:srgbClr val="87B9C7"/>
      </a:dk2>
      <a:lt2>
        <a:srgbClr val="8C8279"/>
      </a:lt2>
      <a:accent1>
        <a:srgbClr val="007398"/>
      </a:accent1>
      <a:accent2>
        <a:srgbClr val="658D1B"/>
      </a:accent2>
      <a:accent3>
        <a:srgbClr val="FFFFFF"/>
      </a:accent3>
      <a:accent4>
        <a:srgbClr val="000000"/>
      </a:accent4>
      <a:accent5>
        <a:srgbClr val="AABCCA"/>
      </a:accent5>
      <a:accent6>
        <a:srgbClr val="5B7F17"/>
      </a:accent6>
      <a:hlink>
        <a:srgbClr val="6D2077"/>
      </a:hlink>
      <a:folHlink>
        <a:srgbClr val="B690BB"/>
      </a:folHlink>
    </a:clrScheme>
    <a:fontScheme name="Casualty Claims LunchLearn">
      <a:majorFont>
        <a:latin typeface="Arial Narrow"/>
        <a:ea typeface="ＭＳ Ｐゴシック"/>
        <a:cs typeface="Arial Narrow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sualty Claims LunchLearn 1">
        <a:dk1>
          <a:srgbClr val="000000"/>
        </a:dk1>
        <a:lt1>
          <a:srgbClr val="FFFFFF"/>
        </a:lt1>
        <a:dk2>
          <a:srgbClr val="87B9C7"/>
        </a:dk2>
        <a:lt2>
          <a:srgbClr val="8C8279"/>
        </a:lt2>
        <a:accent1>
          <a:srgbClr val="007398"/>
        </a:accent1>
        <a:accent2>
          <a:srgbClr val="658D1B"/>
        </a:accent2>
        <a:accent3>
          <a:srgbClr val="FFFFFF"/>
        </a:accent3>
        <a:accent4>
          <a:srgbClr val="000000"/>
        </a:accent4>
        <a:accent5>
          <a:srgbClr val="AABCCA"/>
        </a:accent5>
        <a:accent6>
          <a:srgbClr val="5B7F17"/>
        </a:accent6>
        <a:hlink>
          <a:srgbClr val="6D2077"/>
        </a:hlink>
        <a:folHlink>
          <a:srgbClr val="B690B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Legal text - Divider">
  <a:themeElements>
    <a:clrScheme name="Legal text - Divider 1">
      <a:dk1>
        <a:srgbClr val="000000"/>
      </a:dk1>
      <a:lt1>
        <a:srgbClr val="FFFFFF"/>
      </a:lt1>
      <a:dk2>
        <a:srgbClr val="87B9C7"/>
      </a:dk2>
      <a:lt2>
        <a:srgbClr val="8C8279"/>
      </a:lt2>
      <a:accent1>
        <a:srgbClr val="007398"/>
      </a:accent1>
      <a:accent2>
        <a:srgbClr val="658D1B"/>
      </a:accent2>
      <a:accent3>
        <a:srgbClr val="FFFFFF"/>
      </a:accent3>
      <a:accent4>
        <a:srgbClr val="000000"/>
      </a:accent4>
      <a:accent5>
        <a:srgbClr val="AABCCA"/>
      </a:accent5>
      <a:accent6>
        <a:srgbClr val="5B7F17"/>
      </a:accent6>
      <a:hlink>
        <a:srgbClr val="6D2077"/>
      </a:hlink>
      <a:folHlink>
        <a:srgbClr val="B690BB"/>
      </a:folHlink>
    </a:clrScheme>
    <a:fontScheme name="Legal text - Divider">
      <a:majorFont>
        <a:latin typeface="Arial Narrow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egal text - Divider 1">
        <a:dk1>
          <a:srgbClr val="000000"/>
        </a:dk1>
        <a:lt1>
          <a:srgbClr val="FFFFFF"/>
        </a:lt1>
        <a:dk2>
          <a:srgbClr val="87B9C7"/>
        </a:dk2>
        <a:lt2>
          <a:srgbClr val="8C8279"/>
        </a:lt2>
        <a:accent1>
          <a:srgbClr val="007398"/>
        </a:accent1>
        <a:accent2>
          <a:srgbClr val="658D1B"/>
        </a:accent2>
        <a:accent3>
          <a:srgbClr val="FFFFFF"/>
        </a:accent3>
        <a:accent4>
          <a:srgbClr val="000000"/>
        </a:accent4>
        <a:accent5>
          <a:srgbClr val="AABCCA"/>
        </a:accent5>
        <a:accent6>
          <a:srgbClr val="5B7F17"/>
        </a:accent6>
        <a:hlink>
          <a:srgbClr val="6D2077"/>
        </a:hlink>
        <a:folHlink>
          <a:srgbClr val="B690B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3078</Words>
  <Application>Microsoft Macintosh PowerPoint</Application>
  <PresentationFormat>Presentazione su schermo (4:3)</PresentationFormat>
  <Paragraphs>584</Paragraphs>
  <Slides>92</Slides>
  <Notes>51</Notes>
  <HiddenSlides>0</HiddenSlides>
  <MMClips>1</MMClips>
  <ScaleCrop>false</ScaleCrop>
  <HeadingPairs>
    <vt:vector size="4" baseType="variant">
      <vt:variant>
        <vt:lpstr>Tema</vt:lpstr>
      </vt:variant>
      <vt:variant>
        <vt:i4>13</vt:i4>
      </vt:variant>
      <vt:variant>
        <vt:lpstr>Titoli diapositive</vt:lpstr>
      </vt:variant>
      <vt:variant>
        <vt:i4>92</vt:i4>
      </vt:variant>
    </vt:vector>
  </HeadingPairs>
  <TitlesOfParts>
    <vt:vector size="105" baseType="lpstr">
      <vt:lpstr>1_Office Theme</vt:lpstr>
      <vt:lpstr>2_Office Theme</vt:lpstr>
      <vt:lpstr>3_Office Theme</vt:lpstr>
      <vt:lpstr>1_Blank</vt:lpstr>
      <vt:lpstr>Blank</vt:lpstr>
      <vt:lpstr>1_PPT_AllianzSE_Master_engl</vt:lpstr>
      <vt:lpstr>PPT_AllianzSE_Master_engl</vt:lpstr>
      <vt:lpstr>Casualty Claims LunchLearn</vt:lpstr>
      <vt:lpstr>Legal text - Divider</vt:lpstr>
      <vt:lpstr>1_Legal text - Divider</vt:lpstr>
      <vt:lpstr>Default Design</vt:lpstr>
      <vt:lpstr>1_Default Design</vt:lpstr>
      <vt:lpstr>5_Office Theme</vt:lpstr>
      <vt:lpstr>Presentazione di PowerPoint</vt:lpstr>
      <vt:lpstr>IMCC 2014</vt:lpstr>
      <vt:lpstr>WHO?</vt:lpstr>
      <vt:lpstr>WHAT?</vt:lpstr>
      <vt:lpstr>WHERE?</vt:lpstr>
      <vt:lpstr>WHEN?</vt:lpstr>
      <vt:lpstr>Presentazione di PowerPoint</vt:lpstr>
      <vt:lpstr>WHY?</vt:lpstr>
      <vt:lpstr>Reserving its all about the numbers.</vt:lpstr>
      <vt:lpstr>Presentazione di PowerPoint</vt:lpstr>
      <vt:lpstr>HOW?</vt:lpstr>
      <vt:lpstr>IMCC – Dublin 2014</vt:lpstr>
      <vt:lpstr>Challenges for Owners after Casualty</vt:lpstr>
      <vt:lpstr>Challenges for Owners after Casualty</vt:lpstr>
      <vt:lpstr>Demands of a Surveyor - Beginning</vt:lpstr>
      <vt:lpstr>Demands of a Surveyor - Beginning</vt:lpstr>
      <vt:lpstr>Demands of a Surveyor - Subsequent</vt:lpstr>
      <vt:lpstr>Demands of a Surveyor - Subsequent</vt:lpstr>
      <vt:lpstr>Types of Evidence Required  </vt:lpstr>
      <vt:lpstr>Presentazione di PowerPoint</vt:lpstr>
      <vt:lpstr>Demands of a Surveyor  – Keeping Independent</vt:lpstr>
      <vt:lpstr>Assisting Factors for the Surveyor</vt:lpstr>
      <vt:lpstr>Assisting Factors for the Surveyor</vt:lpstr>
      <vt:lpstr>Presentazione di PowerPoint</vt:lpstr>
      <vt:lpstr>Presentazione di PowerPoint</vt:lpstr>
      <vt:lpstr>Quotations - General</vt:lpstr>
      <vt:lpstr>Quotations - General</vt:lpstr>
      <vt:lpstr>Quotations - General</vt:lpstr>
      <vt:lpstr>Quotations - Discount</vt:lpstr>
      <vt:lpstr>Quotations – Negotiations</vt:lpstr>
      <vt:lpstr>Quotations – Other Challenges</vt:lpstr>
      <vt:lpstr>Presentazione di PowerPoint</vt:lpstr>
      <vt:lpstr>Quotations – Large Steel Repairs</vt:lpstr>
      <vt:lpstr>Quotations - Large Steel Repairs</vt:lpstr>
      <vt:lpstr>Quotations - Large Steel Repairs</vt:lpstr>
      <vt:lpstr>Quotations - Large Steel Repairs</vt:lpstr>
      <vt:lpstr>Repair Period</vt:lpstr>
      <vt:lpstr>Repair Period</vt:lpstr>
      <vt:lpstr>Repair Period</vt:lpstr>
      <vt:lpstr>Repair Period</vt:lpstr>
      <vt:lpstr>Presentazione di PowerPoint</vt:lpstr>
      <vt:lpstr>Repair Period</vt:lpstr>
      <vt:lpstr>Presentazione di PowerPoint</vt:lpstr>
      <vt:lpstr>Presentazione di PowerPoint</vt:lpstr>
      <vt:lpstr>Presentazione di PowerPoint</vt:lpstr>
      <vt:lpstr>Typical Scenario</vt:lpstr>
      <vt:lpstr>Typical Scenario</vt:lpstr>
      <vt:lpstr>Typical Scenario</vt:lpstr>
      <vt:lpstr>Presentazione di PowerPoint</vt:lpstr>
      <vt:lpstr>Presentazione di PowerPoint</vt:lpstr>
      <vt:lpstr>Presentazione di PowerPoint</vt:lpstr>
      <vt:lpstr>Hull Distortion and Special Tools</vt:lpstr>
      <vt:lpstr>Presentazione di PowerPoint</vt:lpstr>
      <vt:lpstr>Presentazione di PowerPoint</vt:lpstr>
      <vt:lpstr>Aftermath – Review and Reserve</vt:lpstr>
      <vt:lpstr>Key Points</vt:lpstr>
      <vt:lpstr> Claims Reserving The Broker’s Perspective  </vt:lpstr>
      <vt:lpstr>The Broker’s Role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Allianz Global Corporate &amp; Specialty SE  London Hull &amp; Machinery Reserving Philosophy</vt:lpstr>
      <vt:lpstr>Presentazione di PowerPoint</vt:lpstr>
      <vt:lpstr>AGCS London Hull &amp; Machinery Reserving Philosophy</vt:lpstr>
      <vt:lpstr>Claims Handler checks claim against policy </vt:lpstr>
      <vt:lpstr>Presentazione di PowerPoint</vt:lpstr>
      <vt:lpstr>Presentazione di PowerPoint</vt:lpstr>
      <vt:lpstr>Restrictions to setting accurate reserves (up to 2008)</vt:lpstr>
      <vt:lpstr>Most Likely Outcome</vt:lpstr>
      <vt:lpstr>Heads of Claim</vt:lpstr>
      <vt:lpstr>Heads of Claim – Part 2</vt:lpstr>
      <vt:lpstr>Presentazione di PowerPoint</vt:lpstr>
      <vt:lpstr>Presentazione di PowerPoint</vt:lpstr>
      <vt:lpstr>Increased Accuracy in Reserve Setting</vt:lpstr>
      <vt:lpstr>Other Aspects</vt:lpstr>
      <vt:lpstr>Summary</vt:lpstr>
      <vt:lpstr>Reserving - an art or science? A US perspective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THANK YOU</vt:lpstr>
      <vt:lpstr>Questions &amp; Discussion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Additional Perils</dc:title>
  <dc:creator>Charlotte Warr</dc:creator>
  <cp:lastModifiedBy>Pernilla</cp:lastModifiedBy>
  <cp:revision>18</cp:revision>
  <dcterms:created xsi:type="dcterms:W3CDTF">2011-09-16T02:30:20Z</dcterms:created>
  <dcterms:modified xsi:type="dcterms:W3CDTF">2014-11-04T20:01:01Z</dcterms:modified>
</cp:coreProperties>
</file>