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806" r:id="rId3"/>
    <p:sldMasterId id="2147483820" r:id="rId4"/>
    <p:sldMasterId id="2147483832" r:id="rId5"/>
  </p:sldMasterIdLst>
  <p:notesMasterIdLst>
    <p:notesMasterId r:id="rId48"/>
  </p:notesMasterIdLst>
  <p:sldIdLst>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6" d="100"/>
          <a:sy n="76" d="100"/>
        </p:scale>
        <p:origin x="-3392" y="-10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CD11DC-37D0-4ACF-B053-4664D64532B6}" type="datetimeFigureOut">
              <a:rPr lang="en-IE" smtClean="0"/>
              <a:t>04/11/14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0A9BF-FCE0-4E3B-9CE2-F18D9454383F}" type="slidenum">
              <a:rPr lang="en-IE" smtClean="0"/>
              <a:t>‹n.›</a:t>
            </a:fld>
            <a:endParaRPr lang="en-IE"/>
          </a:p>
        </p:txBody>
      </p:sp>
    </p:spTree>
    <p:extLst>
      <p:ext uri="{BB962C8B-B14F-4D97-AF65-F5344CB8AC3E}">
        <p14:creationId xmlns:p14="http://schemas.microsoft.com/office/powerpoint/2010/main" val="238663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652542F-E689-40BF-9F07-B819EF7AF4CD}" type="slidenum">
              <a:rPr lang="en-IE" smtClean="0">
                <a:solidFill>
                  <a:prstClr val="black"/>
                </a:solidFill>
              </a:rPr>
              <a:pPr/>
              <a:t>27</a:t>
            </a:fld>
            <a:endParaRPr lang="en-IE" dirty="0">
              <a:solidFill>
                <a:prstClr val="black"/>
              </a:solidFill>
            </a:endParaRPr>
          </a:p>
        </p:txBody>
      </p:sp>
    </p:spTree>
    <p:extLst>
      <p:ext uri="{BB962C8B-B14F-4D97-AF65-F5344CB8AC3E}">
        <p14:creationId xmlns:p14="http://schemas.microsoft.com/office/powerpoint/2010/main" val="17156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027" indent="-357027">
              <a:lnSpc>
                <a:spcPct val="115000"/>
              </a:lnSpc>
              <a:buFont typeface="Symbol"/>
              <a:buChar cha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82814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027" indent="-357027">
              <a:lnSpc>
                <a:spcPct val="115000"/>
              </a:lnSpc>
              <a:buFont typeface="Symbol"/>
              <a:buChar cha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011447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027" indent="-357027">
              <a:lnSpc>
                <a:spcPct val="115000"/>
              </a:lnSpc>
              <a:buFont typeface="Symbol"/>
              <a:buChar cha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01144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138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027" indent="-357027">
              <a:lnSpc>
                <a:spcPct val="115000"/>
              </a:lnSpc>
              <a:buFont typeface="Symbol"/>
              <a:buChar cha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9883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027" indent="-357027">
              <a:lnSpc>
                <a:spcPct val="115000"/>
              </a:lnSpc>
              <a:buFont typeface="Symbol"/>
              <a:buChar cha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82814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027" indent="-357027">
              <a:lnSpc>
                <a:spcPct val="115000"/>
              </a:lnSpc>
              <a:buFont typeface="Symbol"/>
              <a:buChar cha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82814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027" indent="-357027">
              <a:lnSpc>
                <a:spcPct val="115000"/>
              </a:lnSpc>
              <a:buFont typeface="Symbol"/>
              <a:buChar cha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82814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027" indent="-357027">
              <a:lnSpc>
                <a:spcPct val="115000"/>
              </a:lnSpc>
              <a:buFont typeface="Symbol"/>
              <a:buChar cha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2814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027" indent="-357027">
              <a:lnSpc>
                <a:spcPct val="115000"/>
              </a:lnSpc>
              <a:buFont typeface="Symbol"/>
              <a:buChar char=""/>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fld id="{BA0B0E97-F48C-4C0D-898A-96F6DAFDF6E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82814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9F0D402-E7A4-487F-8606-F892AB75C673}" type="slidenum">
              <a:rPr lang="en-IE" smtClean="0">
                <a:solidFill>
                  <a:prstClr val="black"/>
                </a:solidFill>
              </a:rPr>
              <a:pPr/>
              <a:t>37</a:t>
            </a:fld>
            <a:endParaRPr lang="en-IE" dirty="0">
              <a:solidFill>
                <a:prstClr val="black"/>
              </a:solidFill>
            </a:endParaRPr>
          </a:p>
        </p:txBody>
      </p:sp>
    </p:spTree>
    <p:extLst>
      <p:ext uri="{BB962C8B-B14F-4D97-AF65-F5344CB8AC3E}">
        <p14:creationId xmlns:p14="http://schemas.microsoft.com/office/powerpoint/2010/main" val="124693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9.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GB"/>
              <a:t>AHL: NYSE</a:t>
            </a:r>
          </a:p>
        </p:txBody>
      </p:sp>
      <p:sp>
        <p:nvSpPr>
          <p:cNvPr id="5" name="Slide Number Placeholder 5"/>
          <p:cNvSpPr>
            <a:spLocks noGrp="1"/>
          </p:cNvSpPr>
          <p:nvPr>
            <p:ph type="sldNum" sz="quarter" idx="11"/>
          </p:nvPr>
        </p:nvSpPr>
        <p:spPr/>
        <p:txBody>
          <a:bodyPr/>
          <a:lstStyle>
            <a:lvl1pPr>
              <a:defRPr/>
            </a:lvl1pPr>
          </a:lstStyle>
          <a:p>
            <a:pPr>
              <a:defRPr/>
            </a:pPr>
            <a:fld id="{65B19392-93B1-4048-AAE2-384239A885E9}" type="slidenum">
              <a:rPr lang="en-GB"/>
              <a:pPr>
                <a:defRPr/>
              </a:pPr>
              <a:t>‹n.›</a:t>
            </a:fld>
            <a:endParaRPr lang="en-GB"/>
          </a:p>
        </p:txBody>
      </p:sp>
    </p:spTree>
    <p:extLst>
      <p:ext uri="{BB962C8B-B14F-4D97-AF65-F5344CB8AC3E}">
        <p14:creationId xmlns:p14="http://schemas.microsoft.com/office/powerpoint/2010/main" val="245410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GB"/>
              <a:t>AHL: NYSE</a:t>
            </a:r>
          </a:p>
        </p:txBody>
      </p:sp>
      <p:sp>
        <p:nvSpPr>
          <p:cNvPr id="5" name="Slide Number Placeholder 5"/>
          <p:cNvSpPr>
            <a:spLocks noGrp="1"/>
          </p:cNvSpPr>
          <p:nvPr>
            <p:ph type="sldNum" sz="quarter" idx="11"/>
          </p:nvPr>
        </p:nvSpPr>
        <p:spPr/>
        <p:txBody>
          <a:bodyPr/>
          <a:lstStyle>
            <a:lvl1pPr>
              <a:defRPr/>
            </a:lvl1pPr>
          </a:lstStyle>
          <a:p>
            <a:pPr>
              <a:defRPr/>
            </a:pPr>
            <a:fld id="{804633BA-38A4-4EDE-94D2-26E8B97FA7C6}" type="slidenum">
              <a:rPr lang="en-GB"/>
              <a:pPr>
                <a:defRPr/>
              </a:pPr>
              <a:t>‹n.›</a:t>
            </a:fld>
            <a:endParaRPr lang="en-GB"/>
          </a:p>
        </p:txBody>
      </p:sp>
    </p:spTree>
    <p:extLst>
      <p:ext uri="{BB962C8B-B14F-4D97-AF65-F5344CB8AC3E}">
        <p14:creationId xmlns:p14="http://schemas.microsoft.com/office/powerpoint/2010/main" val="200021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5738" y="679450"/>
            <a:ext cx="1974850" cy="5483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679450"/>
            <a:ext cx="5775325" cy="548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GB"/>
              <a:t>AHL: NYSE</a:t>
            </a:r>
          </a:p>
        </p:txBody>
      </p:sp>
      <p:sp>
        <p:nvSpPr>
          <p:cNvPr id="5" name="Slide Number Placeholder 5"/>
          <p:cNvSpPr>
            <a:spLocks noGrp="1"/>
          </p:cNvSpPr>
          <p:nvPr>
            <p:ph type="sldNum" sz="quarter" idx="11"/>
          </p:nvPr>
        </p:nvSpPr>
        <p:spPr/>
        <p:txBody>
          <a:bodyPr/>
          <a:lstStyle>
            <a:lvl1pPr>
              <a:defRPr/>
            </a:lvl1pPr>
          </a:lstStyle>
          <a:p>
            <a:pPr>
              <a:defRPr/>
            </a:pPr>
            <a:fld id="{4C284EF7-3CC9-4964-AD39-BB91493A53D4}" type="slidenum">
              <a:rPr lang="en-GB"/>
              <a:pPr>
                <a:defRPr/>
              </a:pPr>
              <a:t>‹n.›</a:t>
            </a:fld>
            <a:endParaRPr lang="en-GB"/>
          </a:p>
        </p:txBody>
      </p:sp>
    </p:spTree>
    <p:extLst>
      <p:ext uri="{BB962C8B-B14F-4D97-AF65-F5344CB8AC3E}">
        <p14:creationId xmlns:p14="http://schemas.microsoft.com/office/powerpoint/2010/main" val="26139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41057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65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23278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528763"/>
            <a:ext cx="3875087" cy="463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5500" y="1528763"/>
            <a:ext cx="3875088" cy="463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867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996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913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94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294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GB"/>
              <a:t>AHL: NYSE</a:t>
            </a:r>
          </a:p>
        </p:txBody>
      </p:sp>
      <p:sp>
        <p:nvSpPr>
          <p:cNvPr id="5" name="Slide Number Placeholder 5"/>
          <p:cNvSpPr>
            <a:spLocks noGrp="1"/>
          </p:cNvSpPr>
          <p:nvPr>
            <p:ph type="sldNum" sz="quarter" idx="11"/>
          </p:nvPr>
        </p:nvSpPr>
        <p:spPr/>
        <p:txBody>
          <a:bodyPr/>
          <a:lstStyle>
            <a:lvl1pPr>
              <a:defRPr/>
            </a:lvl1pPr>
          </a:lstStyle>
          <a:p>
            <a:pPr>
              <a:defRPr/>
            </a:pPr>
            <a:fld id="{CAD32EFE-D8A5-47E3-83DA-01D84FC69E07}" type="slidenum">
              <a:rPr lang="en-GB"/>
              <a:pPr>
                <a:defRPr/>
              </a:pPr>
              <a:t>‹n.›</a:t>
            </a:fld>
            <a:endParaRPr lang="en-GB"/>
          </a:p>
        </p:txBody>
      </p:sp>
    </p:spTree>
    <p:extLst>
      <p:ext uri="{BB962C8B-B14F-4D97-AF65-F5344CB8AC3E}">
        <p14:creationId xmlns:p14="http://schemas.microsoft.com/office/powerpoint/2010/main" val="4064570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434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022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5738" y="679450"/>
            <a:ext cx="1974850" cy="5483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679450"/>
            <a:ext cx="5775325" cy="548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171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482" t="1504" b="1"/>
          <a:stretch/>
        </p:blipFill>
        <p:spPr>
          <a:xfrm>
            <a:off x="-1" y="-2"/>
            <a:ext cx="9144000" cy="4749691"/>
          </a:xfrm>
          <a:prstGeom prst="rect">
            <a:avLst/>
          </a:prstGeom>
        </p:spPr>
      </p:pic>
      <p:sp>
        <p:nvSpPr>
          <p:cNvPr id="2" name="Title 1"/>
          <p:cNvSpPr>
            <a:spLocks noGrp="1"/>
          </p:cNvSpPr>
          <p:nvPr>
            <p:ph type="ctrTitle"/>
          </p:nvPr>
        </p:nvSpPr>
        <p:spPr>
          <a:xfrm>
            <a:off x="544514" y="902521"/>
            <a:ext cx="5618781" cy="378279"/>
          </a:xfrm>
        </p:spPr>
        <p:txBody>
          <a:bodyPr anchor="b" anchorCtr="0"/>
          <a:lstStyle>
            <a:lvl1pPr algn="l">
              <a:defRPr>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544513" y="1281544"/>
            <a:ext cx="5619600" cy="270168"/>
          </a:xfrm>
        </p:spPr>
        <p:txBody>
          <a:bodyPr/>
          <a:lstStyle>
            <a:lvl1pPr marL="0" indent="0" algn="l">
              <a:lnSpc>
                <a:spcPct val="100000"/>
              </a:lnSpc>
              <a:buNone/>
              <a:defRPr sz="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5" name="TextBox 4"/>
          <p:cNvSpPr txBox="1"/>
          <p:nvPr userDrawn="1"/>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7450" y="5137151"/>
            <a:ext cx="1306800" cy="827436"/>
          </a:xfrm>
          <a:prstGeom prst="rect">
            <a:avLst/>
          </a:prstGeom>
        </p:spPr>
      </p:pic>
    </p:spTree>
    <p:extLst>
      <p:ext uri="{BB962C8B-B14F-4D97-AF65-F5344CB8AC3E}">
        <p14:creationId xmlns:p14="http://schemas.microsoft.com/office/powerpoint/2010/main" val="1115892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544514" y="5018391"/>
            <a:ext cx="5618781" cy="378279"/>
          </a:xfrm>
        </p:spPr>
        <p:txBody>
          <a:bodyPr anchor="b" anchorCtr="0"/>
          <a:lstStyle>
            <a:lvl1pPr algn="l">
              <a:defRPr/>
            </a:lvl1pPr>
          </a:lstStyle>
          <a:p>
            <a:r>
              <a:rPr lang="en-US" smtClean="0"/>
              <a:t>Click to edit Master title style</a:t>
            </a:r>
            <a:endParaRPr lang="en-GB"/>
          </a:p>
        </p:txBody>
      </p:sp>
      <p:sp>
        <p:nvSpPr>
          <p:cNvPr id="3" name="Subtitle 2"/>
          <p:cNvSpPr>
            <a:spLocks noGrp="1"/>
          </p:cNvSpPr>
          <p:nvPr>
            <p:ph type="subTitle" idx="1"/>
          </p:nvPr>
        </p:nvSpPr>
        <p:spPr>
          <a:xfrm>
            <a:off x="544513" y="5397415"/>
            <a:ext cx="5619600" cy="270168"/>
          </a:xfrm>
        </p:spPr>
        <p:txBody>
          <a:bodyPr/>
          <a:lstStyle>
            <a:lvl1pPr marL="0" indent="0" algn="l">
              <a:lnSpc>
                <a:spcPct val="100000"/>
              </a:lnSpc>
              <a:buNone/>
              <a:defRPr sz="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5" name="TextBox 4"/>
          <p:cNvSpPr txBox="1"/>
          <p:nvPr userDrawn="1"/>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7450" y="5137151"/>
            <a:ext cx="1306800" cy="827436"/>
          </a:xfrm>
          <a:prstGeom prst="rect">
            <a:avLst/>
          </a:prstGeom>
        </p:spPr>
      </p:pic>
      <p:pic>
        <p:nvPicPr>
          <p:cNvPr id="10" name="Picture 9" descr="NEW_illustration1-ppt.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4805031"/>
          </a:xfrm>
          <a:prstGeom prst="rect">
            <a:avLst/>
          </a:prstGeom>
        </p:spPr>
      </p:pic>
    </p:spTree>
    <p:extLst>
      <p:ext uri="{BB962C8B-B14F-4D97-AF65-F5344CB8AC3E}">
        <p14:creationId xmlns:p14="http://schemas.microsoft.com/office/powerpoint/2010/main" val="2054040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2" name="Title 1"/>
          <p:cNvSpPr>
            <a:spLocks noGrp="1"/>
          </p:cNvSpPr>
          <p:nvPr>
            <p:ph type="ctrTitle"/>
          </p:nvPr>
        </p:nvSpPr>
        <p:spPr>
          <a:xfrm>
            <a:off x="544514" y="5018391"/>
            <a:ext cx="5618781" cy="378279"/>
          </a:xfrm>
        </p:spPr>
        <p:txBody>
          <a:bodyPr anchor="b" anchorCtr="0"/>
          <a:lstStyle>
            <a:lvl1pPr algn="l">
              <a:defRPr/>
            </a:lvl1pPr>
          </a:lstStyle>
          <a:p>
            <a:r>
              <a:rPr lang="en-US" smtClean="0"/>
              <a:t>Click to edit Master title style</a:t>
            </a:r>
            <a:endParaRPr lang="en-GB"/>
          </a:p>
        </p:txBody>
      </p:sp>
      <p:sp>
        <p:nvSpPr>
          <p:cNvPr id="3" name="Subtitle 2"/>
          <p:cNvSpPr>
            <a:spLocks noGrp="1"/>
          </p:cNvSpPr>
          <p:nvPr>
            <p:ph type="subTitle" idx="1"/>
          </p:nvPr>
        </p:nvSpPr>
        <p:spPr>
          <a:xfrm>
            <a:off x="544513" y="5397415"/>
            <a:ext cx="5619600" cy="270168"/>
          </a:xfrm>
        </p:spPr>
        <p:txBody>
          <a:bodyPr/>
          <a:lstStyle>
            <a:lvl1pPr marL="0" indent="0" algn="l">
              <a:lnSpc>
                <a:spcPct val="100000"/>
              </a:lnSpc>
              <a:buNone/>
              <a:defRPr sz="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5" name="TextBox 4"/>
          <p:cNvSpPr txBox="1"/>
          <p:nvPr userDrawn="1"/>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7450" y="5137151"/>
            <a:ext cx="1306800" cy="82743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9144000" cy="4821767"/>
          </a:xfrm>
          <a:prstGeom prst="rect">
            <a:avLst/>
          </a:prstGeom>
        </p:spPr>
      </p:pic>
    </p:spTree>
    <p:extLst>
      <p:ext uri="{BB962C8B-B14F-4D97-AF65-F5344CB8AC3E}">
        <p14:creationId xmlns:p14="http://schemas.microsoft.com/office/powerpoint/2010/main" val="2139634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544514" y="5018391"/>
            <a:ext cx="5618781" cy="378279"/>
          </a:xfrm>
        </p:spPr>
        <p:txBody>
          <a:bodyPr anchor="b" anchorCtr="0"/>
          <a:lstStyle>
            <a:lvl1pPr algn="l">
              <a:defRPr/>
            </a:lvl1pPr>
          </a:lstStyle>
          <a:p>
            <a:r>
              <a:rPr lang="en-US" smtClean="0"/>
              <a:t>Click to edit Master title style</a:t>
            </a:r>
            <a:endParaRPr lang="en-GB"/>
          </a:p>
        </p:txBody>
      </p:sp>
      <p:sp>
        <p:nvSpPr>
          <p:cNvPr id="3" name="Subtitle 2"/>
          <p:cNvSpPr>
            <a:spLocks noGrp="1"/>
          </p:cNvSpPr>
          <p:nvPr>
            <p:ph type="subTitle" idx="1"/>
          </p:nvPr>
        </p:nvSpPr>
        <p:spPr>
          <a:xfrm>
            <a:off x="544513" y="5397415"/>
            <a:ext cx="5619600" cy="270168"/>
          </a:xfrm>
        </p:spPr>
        <p:txBody>
          <a:bodyPr/>
          <a:lstStyle>
            <a:lvl1pPr marL="0" indent="0" algn="l">
              <a:lnSpc>
                <a:spcPct val="100000"/>
              </a:lnSpc>
              <a:buNone/>
              <a:defRPr sz="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5" name="TextBox 4"/>
          <p:cNvSpPr txBox="1"/>
          <p:nvPr userDrawn="1"/>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7450" y="5137151"/>
            <a:ext cx="1306800" cy="82743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4821767"/>
          </a:xfrm>
          <a:prstGeom prst="rect">
            <a:avLst/>
          </a:prstGeom>
        </p:spPr>
      </p:pic>
    </p:spTree>
    <p:extLst>
      <p:ext uri="{BB962C8B-B14F-4D97-AF65-F5344CB8AC3E}">
        <p14:creationId xmlns:p14="http://schemas.microsoft.com/office/powerpoint/2010/main" val="2391397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v5">
    <p:spTree>
      <p:nvGrpSpPr>
        <p:cNvPr id="1" name=""/>
        <p:cNvGrpSpPr/>
        <p:nvPr/>
      </p:nvGrpSpPr>
      <p:grpSpPr>
        <a:xfrm>
          <a:off x="0" y="0"/>
          <a:ext cx="0" cy="0"/>
          <a:chOff x="0" y="0"/>
          <a:chExt cx="0" cy="0"/>
        </a:xfrm>
      </p:grpSpPr>
      <p:sp>
        <p:nvSpPr>
          <p:cNvPr id="2" name="Title 1"/>
          <p:cNvSpPr>
            <a:spLocks noGrp="1"/>
          </p:cNvSpPr>
          <p:nvPr>
            <p:ph type="ctrTitle"/>
          </p:nvPr>
        </p:nvSpPr>
        <p:spPr>
          <a:xfrm>
            <a:off x="544514" y="5018391"/>
            <a:ext cx="5618781" cy="378279"/>
          </a:xfrm>
        </p:spPr>
        <p:txBody>
          <a:bodyPr anchor="b" anchorCtr="0"/>
          <a:lstStyle>
            <a:lvl1pPr algn="l">
              <a:defRPr/>
            </a:lvl1pPr>
          </a:lstStyle>
          <a:p>
            <a:r>
              <a:rPr lang="en-US" smtClean="0"/>
              <a:t>Click to edit Master title style</a:t>
            </a:r>
            <a:endParaRPr lang="en-GB"/>
          </a:p>
        </p:txBody>
      </p:sp>
      <p:sp>
        <p:nvSpPr>
          <p:cNvPr id="3" name="Subtitle 2"/>
          <p:cNvSpPr>
            <a:spLocks noGrp="1"/>
          </p:cNvSpPr>
          <p:nvPr>
            <p:ph type="subTitle" idx="1"/>
          </p:nvPr>
        </p:nvSpPr>
        <p:spPr>
          <a:xfrm>
            <a:off x="544513" y="5397415"/>
            <a:ext cx="5619600" cy="270168"/>
          </a:xfrm>
        </p:spPr>
        <p:txBody>
          <a:bodyPr/>
          <a:lstStyle>
            <a:lvl1pPr marL="0" indent="0" algn="l">
              <a:lnSpc>
                <a:spcPct val="100000"/>
              </a:lnSpc>
              <a:buNone/>
              <a:defRPr sz="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5" name="TextBox 4"/>
          <p:cNvSpPr txBox="1"/>
          <p:nvPr userDrawn="1"/>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7450" y="5137151"/>
            <a:ext cx="1306800" cy="827436"/>
          </a:xfrm>
          <a:prstGeom prst="rect">
            <a:avLst/>
          </a:prstGeom>
        </p:spPr>
      </p:pic>
      <p:pic>
        <p:nvPicPr>
          <p:cNvPr id="4" name="Picture 3" descr="NEW_illustration2-ppt.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4824724"/>
          </a:xfrm>
          <a:prstGeom prst="rect">
            <a:avLst/>
          </a:prstGeom>
        </p:spPr>
      </p:pic>
    </p:spTree>
    <p:extLst>
      <p:ext uri="{BB962C8B-B14F-4D97-AF65-F5344CB8AC3E}">
        <p14:creationId xmlns:p14="http://schemas.microsoft.com/office/powerpoint/2010/main" val="2003431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44513" y="1860065"/>
            <a:ext cx="8059738" cy="4036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Tree>
    <p:extLst>
      <p:ext uri="{BB962C8B-B14F-4D97-AF65-F5344CB8AC3E}">
        <p14:creationId xmlns:p14="http://schemas.microsoft.com/office/powerpoint/2010/main" val="3413801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mp; Sma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40" baseline="0"/>
            </a:lvl1pPr>
          </a:lstStyle>
          <a:p>
            <a:r>
              <a:rPr lang="en-US" smtClean="0"/>
              <a:t>Click to edit Master title style</a:t>
            </a:r>
            <a:endParaRPr lang="en-GB"/>
          </a:p>
        </p:txBody>
      </p:sp>
      <p:sp>
        <p:nvSpPr>
          <p:cNvPr id="3" name="Content Placeholder 2"/>
          <p:cNvSpPr>
            <a:spLocks noGrp="1"/>
          </p:cNvSpPr>
          <p:nvPr>
            <p:ph idx="1"/>
          </p:nvPr>
        </p:nvSpPr>
        <p:spPr>
          <a:xfrm>
            <a:off x="544513" y="1860063"/>
            <a:ext cx="4823134" cy="4036969"/>
          </a:xfrm>
        </p:spPr>
        <p:txBody>
          <a:bodyPr/>
          <a:lstStyle>
            <a:lvl1pPr marL="149225" indent="-149225">
              <a:lnSpc>
                <a:spcPts val="1440"/>
              </a:lnSpc>
              <a:spcBef>
                <a:spcPts val="689"/>
              </a:spcBef>
              <a:buClr>
                <a:schemeClr val="tx1"/>
              </a:buClr>
              <a:buFont typeface="Symbol" pitchFamily="18" charset="2"/>
              <a:buChar char="·"/>
              <a:defRPr sz="1200"/>
            </a:lvl1pPr>
            <a:lvl2pPr marL="277200" indent="-111600">
              <a:lnSpc>
                <a:spcPts val="1200"/>
              </a:lnSpc>
              <a:buFont typeface="Symbol" pitchFamily="18" charset="2"/>
              <a:buChar char="-"/>
              <a:defRPr sz="1000"/>
            </a:lvl2pPr>
            <a:lvl3pPr marL="392400" indent="-1044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5" name="Picture Placeholder 4"/>
          <p:cNvSpPr>
            <a:spLocks noGrp="1"/>
          </p:cNvSpPr>
          <p:nvPr>
            <p:ph type="pic" sz="quarter" idx="13" hasCustomPrompt="1"/>
          </p:nvPr>
        </p:nvSpPr>
        <p:spPr>
          <a:xfrm>
            <a:off x="6282250" y="1892220"/>
            <a:ext cx="2322000" cy="2496000"/>
          </a:xfrm>
          <a:solidFill>
            <a:srgbClr val="BDBCBC"/>
          </a:solidFill>
        </p:spPr>
        <p:txBody>
          <a:bodyPr tIns="540000" anchor="t" anchorCtr="0"/>
          <a:lstStyle>
            <a:lvl1pPr algn="ctr">
              <a:defRPr sz="800">
                <a:solidFill>
                  <a:schemeClr val="bg1"/>
                </a:solidFill>
              </a:defRPr>
            </a:lvl1pPr>
          </a:lstStyle>
          <a:p>
            <a:r>
              <a:rPr lang="en-GB" dirty="0" smtClean="0"/>
              <a:t>Insert image</a:t>
            </a:r>
            <a:endParaRPr lang="en-GB" dirty="0"/>
          </a:p>
        </p:txBody>
      </p:sp>
    </p:spTree>
    <p:extLst>
      <p:ext uri="{BB962C8B-B14F-4D97-AF65-F5344CB8AC3E}">
        <p14:creationId xmlns:p14="http://schemas.microsoft.com/office/powerpoint/2010/main" val="304428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GB"/>
              <a:t>AHL: NYSE</a:t>
            </a:r>
          </a:p>
        </p:txBody>
      </p:sp>
      <p:sp>
        <p:nvSpPr>
          <p:cNvPr id="5" name="Slide Number Placeholder 5"/>
          <p:cNvSpPr>
            <a:spLocks noGrp="1"/>
          </p:cNvSpPr>
          <p:nvPr>
            <p:ph type="sldNum" sz="quarter" idx="11"/>
          </p:nvPr>
        </p:nvSpPr>
        <p:spPr/>
        <p:txBody>
          <a:bodyPr/>
          <a:lstStyle>
            <a:lvl1pPr>
              <a:defRPr/>
            </a:lvl1pPr>
          </a:lstStyle>
          <a:p>
            <a:pPr>
              <a:defRPr/>
            </a:pPr>
            <a:fld id="{B76D0CF0-EFA7-4469-8771-F5F2D3D20C17}" type="slidenum">
              <a:rPr lang="en-GB"/>
              <a:pPr>
                <a:defRPr/>
              </a:pPr>
              <a:t>‹n.›</a:t>
            </a:fld>
            <a:endParaRPr lang="en-GB"/>
          </a:p>
        </p:txBody>
      </p:sp>
    </p:spTree>
    <p:extLst>
      <p:ext uri="{BB962C8B-B14F-4D97-AF65-F5344CB8AC3E}">
        <p14:creationId xmlns:p14="http://schemas.microsoft.com/office/powerpoint/2010/main" val="419798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Content &amp; Large Imag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544513" y="1456792"/>
            <a:ext cx="4320000" cy="4800000"/>
          </a:xfrm>
          <a:solidFill>
            <a:srgbClr val="BDBCBC"/>
          </a:solidFill>
        </p:spPr>
        <p:txBody>
          <a:bodyPr tIns="540000" anchor="t" anchorCtr="0"/>
          <a:lstStyle>
            <a:lvl1pPr algn="ctr">
              <a:defRPr sz="800">
                <a:solidFill>
                  <a:schemeClr val="bg1"/>
                </a:solidFill>
              </a:defRPr>
            </a:lvl1pPr>
          </a:lstStyle>
          <a:p>
            <a:r>
              <a:rPr lang="en-GB" dirty="0" smtClean="0"/>
              <a:t>Insert image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272645" y="1860063"/>
            <a:ext cx="3331606" cy="4036969"/>
          </a:xfrm>
        </p:spPr>
        <p:txBody>
          <a:bodyPr/>
          <a:lstStyle>
            <a:lvl1pPr marL="149225" indent="-149225">
              <a:lnSpc>
                <a:spcPts val="1440"/>
              </a:lnSpc>
              <a:spcBef>
                <a:spcPts val="689"/>
              </a:spcBef>
              <a:buClr>
                <a:schemeClr val="tx1"/>
              </a:buClr>
              <a:buFont typeface="Symbol" pitchFamily="18" charset="2"/>
              <a:buChar char="·"/>
              <a:defRPr sz="1200"/>
            </a:lvl1pPr>
            <a:lvl2pPr marL="277200" indent="-111600">
              <a:lnSpc>
                <a:spcPts val="1200"/>
              </a:lnSpc>
              <a:buFont typeface="Symbol" pitchFamily="18" charset="2"/>
              <a:buChar char="-"/>
              <a:defRPr sz="1000"/>
            </a:lvl2pPr>
            <a:lvl3pPr marL="392400" indent="-1044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8" name="TextBox 7"/>
          <p:cNvSpPr txBox="1"/>
          <p:nvPr userDrawn="1"/>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3050" y="728215"/>
            <a:ext cx="961200" cy="456783"/>
          </a:xfrm>
          <a:prstGeom prst="rect">
            <a:avLst/>
          </a:prstGeom>
        </p:spPr>
      </p:pic>
      <p:cxnSp>
        <p:nvCxnSpPr>
          <p:cNvPr id="7" name="Straight Connector 6"/>
          <p:cNvCxnSpPr/>
          <p:nvPr userDrawn="1"/>
        </p:nvCxnSpPr>
        <p:spPr>
          <a:xfrm>
            <a:off x="0" y="1438039"/>
            <a:ext cx="86042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770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mp; Large Imag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544513" y="1456792"/>
            <a:ext cx="8059737" cy="4800000"/>
          </a:xfrm>
          <a:solidFill>
            <a:srgbClr val="BDBCBC"/>
          </a:solidFill>
        </p:spPr>
        <p:txBody>
          <a:bodyPr tIns="540000" anchor="t" anchorCtr="0"/>
          <a:lstStyle>
            <a:lvl1pPr algn="ctr">
              <a:defRPr sz="800">
                <a:solidFill>
                  <a:schemeClr val="bg1"/>
                </a:solidFill>
              </a:defRPr>
            </a:lvl1pPr>
          </a:lstStyle>
          <a:p>
            <a:r>
              <a:rPr lang="en-GB" dirty="0" smtClean="0"/>
              <a:t>Insert image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8" name="TextBox 7"/>
          <p:cNvSpPr txBox="1"/>
          <p:nvPr userDrawn="1"/>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3050" y="728215"/>
            <a:ext cx="961200" cy="456783"/>
          </a:xfrm>
          <a:prstGeom prst="rect">
            <a:avLst/>
          </a:prstGeom>
        </p:spPr>
      </p:pic>
      <p:cxnSp>
        <p:nvCxnSpPr>
          <p:cNvPr id="7" name="Straight Connector 6"/>
          <p:cNvCxnSpPr/>
          <p:nvPr userDrawn="1"/>
        </p:nvCxnSpPr>
        <p:spPr>
          <a:xfrm>
            <a:off x="0" y="1438039"/>
            <a:ext cx="86042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53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604250" cy="4328584"/>
          </a:xfrm>
          <a:prstGeom prst="rect">
            <a:avLst/>
          </a:prstGeom>
        </p:spPr>
      </p:pic>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5" name="TextBox 4"/>
          <p:cNvSpPr txBox="1"/>
          <p:nvPr userDrawn="1"/>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sp>
        <p:nvSpPr>
          <p:cNvPr id="9" name="Content Placeholder 8"/>
          <p:cNvSpPr>
            <a:spLocks noGrp="1"/>
          </p:cNvSpPr>
          <p:nvPr>
            <p:ph sz="quarter" idx="13"/>
          </p:nvPr>
        </p:nvSpPr>
        <p:spPr>
          <a:xfrm>
            <a:off x="544513" y="673078"/>
            <a:ext cx="4603440" cy="474871"/>
          </a:xfrm>
        </p:spPr>
        <p:txBody>
          <a:bodyPr/>
          <a:lstStyle>
            <a:lvl1pPr marL="0" indent="0">
              <a:buFont typeface="+mj-lt"/>
              <a:buNone/>
              <a:defRPr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198592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
        <p:nvSpPr>
          <p:cNvPr id="5" name="TextBox 4"/>
          <p:cNvSpPr txBox="1"/>
          <p:nvPr userDrawn="1"/>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4763" y="2344573"/>
            <a:ext cx="3024000" cy="1914727"/>
          </a:xfrm>
          <a:prstGeom prst="rect">
            <a:avLst/>
          </a:prstGeom>
        </p:spPr>
      </p:pic>
    </p:spTree>
    <p:extLst>
      <p:ext uri="{BB962C8B-B14F-4D97-AF65-F5344CB8AC3E}">
        <p14:creationId xmlns:p14="http://schemas.microsoft.com/office/powerpoint/2010/main" val="618565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Tree>
    <p:extLst>
      <p:ext uri="{BB962C8B-B14F-4D97-AF65-F5344CB8AC3E}">
        <p14:creationId xmlns:p14="http://schemas.microsoft.com/office/powerpoint/2010/main" val="2979919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‹n.›</a:t>
            </a:fld>
            <a:endParaRPr lang="en-GB" dirty="0">
              <a:solidFill>
                <a:srgbClr val="425968"/>
              </a:solidFill>
            </a:endParaRPr>
          </a:p>
        </p:txBody>
      </p:sp>
    </p:spTree>
    <p:extLst>
      <p:ext uri="{BB962C8B-B14F-4D97-AF65-F5344CB8AC3E}">
        <p14:creationId xmlns:p14="http://schemas.microsoft.com/office/powerpoint/2010/main" val="1194712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8723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7722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5226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01510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13" y="1528763"/>
            <a:ext cx="3875087" cy="463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5500" y="1528763"/>
            <a:ext cx="3875088" cy="463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GB"/>
              <a:t>AHL: NYSE</a:t>
            </a:r>
          </a:p>
        </p:txBody>
      </p:sp>
      <p:sp>
        <p:nvSpPr>
          <p:cNvPr id="6" name="Slide Number Placeholder 5"/>
          <p:cNvSpPr>
            <a:spLocks noGrp="1"/>
          </p:cNvSpPr>
          <p:nvPr>
            <p:ph type="sldNum" sz="quarter" idx="11"/>
          </p:nvPr>
        </p:nvSpPr>
        <p:spPr/>
        <p:txBody>
          <a:bodyPr/>
          <a:lstStyle>
            <a:lvl1pPr>
              <a:defRPr/>
            </a:lvl1pPr>
          </a:lstStyle>
          <a:p>
            <a:pPr>
              <a:defRPr/>
            </a:pPr>
            <a:fld id="{11A5F7B8-EE5F-4CB8-90E1-C568D1A9F95A}" type="slidenum">
              <a:rPr lang="en-GB"/>
              <a:pPr>
                <a:defRPr/>
              </a:pPr>
              <a:t>‹n.›</a:t>
            </a:fld>
            <a:endParaRPr lang="en-GB"/>
          </a:p>
        </p:txBody>
      </p:sp>
    </p:spTree>
    <p:extLst>
      <p:ext uri="{BB962C8B-B14F-4D97-AF65-F5344CB8AC3E}">
        <p14:creationId xmlns:p14="http://schemas.microsoft.com/office/powerpoint/2010/main" val="2423749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0330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8302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412557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3296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9477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10739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15B3192-6463-C247-9935-19A1C8E29493}" type="datetimeFigureOut">
              <a:rPr lang="en-US" smtClean="0">
                <a:solidFill>
                  <a:prstClr val="black">
                    <a:tint val="75000"/>
                  </a:prstClr>
                </a:solidFill>
              </a:rPr>
              <a:pPr/>
              <a:t>04/11/14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05329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04248" y="6453336"/>
            <a:ext cx="2133600" cy="365125"/>
          </a:xfrm>
        </p:spPr>
        <p:txBody>
          <a:bodyPr/>
          <a:lstStyle>
            <a:lvl1pPr algn="r">
              <a:defRPr/>
            </a:lvl1pPr>
          </a:lstStyle>
          <a:p>
            <a:fld id="{66BD5226-F152-4FE8-B88F-D1A4C009D63D}" type="slidenum">
              <a:rPr lang="en-IE" smtClean="0">
                <a:solidFill>
                  <a:prstClr val="black">
                    <a:tint val="75000"/>
                  </a:prstClr>
                </a:solidFill>
              </a:rPr>
              <a:pPr/>
              <a:t>‹n.›</a:t>
            </a:fld>
            <a:endParaRPr lang="en-IE" dirty="0">
              <a:solidFill>
                <a:prstClr val="black">
                  <a:tint val="75000"/>
                </a:prstClr>
              </a:solidFill>
            </a:endParaRPr>
          </a:p>
        </p:txBody>
      </p:sp>
      <p:sp>
        <p:nvSpPr>
          <p:cNvPr id="3" name="Title Placeholder 2"/>
          <p:cNvSpPr>
            <a:spLocks noGrp="1"/>
          </p:cNvSpPr>
          <p:nvPr>
            <p:ph type="title"/>
          </p:nvPr>
        </p:nvSpPr>
        <p:spPr>
          <a:xfrm>
            <a:off x="251520" y="234386"/>
            <a:ext cx="8638480" cy="606798"/>
          </a:xfrm>
          <a:prstGeom prst="rect">
            <a:avLst/>
          </a:prstGeom>
        </p:spPr>
        <p:txBody>
          <a:bodyPr vert="horz" lIns="91440" tIns="45720" rIns="91440" bIns="45720" rtlCol="0" anchor="ctr">
            <a:normAutofit/>
          </a:bodyPr>
          <a:lstStyle/>
          <a:p>
            <a:r>
              <a:rPr lang="en-US" dirty="0" smtClean="0"/>
              <a:t>Title</a:t>
            </a:r>
            <a:endParaRPr lang="en-US" dirty="0"/>
          </a:p>
        </p:txBody>
      </p:sp>
    </p:spTree>
    <p:extLst>
      <p:ext uri="{BB962C8B-B14F-4D97-AF65-F5344CB8AC3E}">
        <p14:creationId xmlns:p14="http://schemas.microsoft.com/office/powerpoint/2010/main" val="342552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51520" y="1485106"/>
            <a:ext cx="4104456" cy="4248150"/>
          </a:xfrm>
          <a:prstGeom prst="rect">
            <a:avLst/>
          </a:prstGeom>
          <a:solidFill>
            <a:schemeClr val="bg1">
              <a:lumMod val="85000"/>
            </a:schemeClr>
          </a:solidFill>
          <a:ln w="19050">
            <a:solidFill>
              <a:schemeClr val="tx2">
                <a:lumMod val="75000"/>
              </a:schemeClr>
            </a:solidFill>
          </a:ln>
        </p:spPr>
        <p:txBody>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87205" y="1485106"/>
            <a:ext cx="4104456" cy="4248150"/>
          </a:xfrm>
          <a:prstGeom prst="rect">
            <a:avLst/>
          </a:prstGeom>
          <a:solidFill>
            <a:schemeClr val="bg1">
              <a:lumMod val="85000"/>
            </a:schemeClr>
          </a:solidFill>
          <a:ln w="19050">
            <a:solidFill>
              <a:schemeClr val="tx2">
                <a:lumMod val="75000"/>
              </a:schemeClr>
            </a:solidFill>
          </a:ln>
        </p:spPr>
        <p:txBody>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hasCustomPrompt="1"/>
          </p:nvPr>
        </p:nvSpPr>
        <p:spPr>
          <a:xfrm>
            <a:off x="250825" y="1183354"/>
            <a:ext cx="4105275" cy="301752"/>
          </a:xfrm>
          <a:prstGeom prst="rect">
            <a:avLst/>
          </a:prstGeom>
          <a:solidFill>
            <a:schemeClr val="tx2">
              <a:lumMod val="75000"/>
            </a:schemeClr>
          </a:solidFill>
          <a:ln w="19050">
            <a:solidFill>
              <a:schemeClr val="tx2">
                <a:lumMod val="75000"/>
              </a:schemeClr>
            </a:solidFill>
          </a:ln>
        </p:spPr>
        <p:txBody>
          <a:bodyPr anchor="ctr"/>
          <a:lstStyle>
            <a:lvl1pPr marL="0" indent="0" algn="ctr">
              <a:buNone/>
              <a:defRPr sz="1400" b="1">
                <a:solidFill>
                  <a:schemeClr val="bg1"/>
                </a:solidFill>
              </a:defRPr>
            </a:lvl1pPr>
          </a:lstStyle>
          <a:p>
            <a:pPr lvl="0"/>
            <a:r>
              <a:rPr lang="en-US" sz="1400" b="1" dirty="0" smtClean="0"/>
              <a:t>Title</a:t>
            </a:r>
            <a:endParaRPr lang="en-US" dirty="0"/>
          </a:p>
        </p:txBody>
      </p:sp>
      <p:sp>
        <p:nvSpPr>
          <p:cNvPr id="10" name="Text Placeholder 7"/>
          <p:cNvSpPr>
            <a:spLocks noGrp="1"/>
          </p:cNvSpPr>
          <p:nvPr>
            <p:ph type="body" sz="quarter" idx="14" hasCustomPrompt="1"/>
          </p:nvPr>
        </p:nvSpPr>
        <p:spPr>
          <a:xfrm>
            <a:off x="4787205" y="1183354"/>
            <a:ext cx="4105275" cy="301752"/>
          </a:xfrm>
          <a:prstGeom prst="rect">
            <a:avLst/>
          </a:prstGeom>
          <a:solidFill>
            <a:schemeClr val="tx2">
              <a:lumMod val="75000"/>
            </a:schemeClr>
          </a:solidFill>
          <a:ln w="19050">
            <a:solidFill>
              <a:schemeClr val="tx2">
                <a:lumMod val="75000"/>
              </a:schemeClr>
            </a:solidFill>
          </a:ln>
        </p:spPr>
        <p:txBody>
          <a:bodyPr anchor="ctr"/>
          <a:lstStyle>
            <a:lvl1pPr marL="0" indent="0" algn="ctr">
              <a:buNone/>
              <a:defRPr sz="1400" b="1">
                <a:solidFill>
                  <a:schemeClr val="bg1"/>
                </a:solidFill>
              </a:defRPr>
            </a:lvl1pPr>
          </a:lstStyle>
          <a:p>
            <a:pPr lvl="0"/>
            <a:r>
              <a:rPr lang="en-US" sz="1400" b="1" dirty="0" smtClean="0"/>
              <a:t>Title</a:t>
            </a:r>
            <a:endParaRPr lang="en-US" dirty="0"/>
          </a:p>
        </p:txBody>
      </p:sp>
      <p:sp>
        <p:nvSpPr>
          <p:cNvPr id="7" name="Slide Number Placeholder 5"/>
          <p:cNvSpPr txBox="1">
            <a:spLocks/>
          </p:cNvSpPr>
          <p:nvPr userDrawn="1"/>
        </p:nvSpPr>
        <p:spPr>
          <a:xfrm>
            <a:off x="6804248"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66BD5226-F152-4FE8-B88F-D1A4C009D63D}" type="slidenum">
              <a:rPr lang="en-IE" smtClean="0">
                <a:solidFill>
                  <a:prstClr val="black">
                    <a:tint val="75000"/>
                  </a:prstClr>
                </a:solidFill>
              </a:rPr>
              <a:pPr fontAlgn="auto">
                <a:spcBef>
                  <a:spcPts val="0"/>
                </a:spcBef>
                <a:spcAft>
                  <a:spcPts val="0"/>
                </a:spcAft>
              </a:pPr>
              <a:t>‹n.›</a:t>
            </a:fld>
            <a:endParaRPr lang="en-IE" dirty="0">
              <a:solidFill>
                <a:prstClr val="black">
                  <a:tint val="75000"/>
                </a:prstClr>
              </a:solidFill>
            </a:endParaRPr>
          </a:p>
        </p:txBody>
      </p:sp>
      <p:sp>
        <p:nvSpPr>
          <p:cNvPr id="9" name="Title Placeholder 2"/>
          <p:cNvSpPr>
            <a:spLocks noGrp="1"/>
          </p:cNvSpPr>
          <p:nvPr>
            <p:ph type="title"/>
          </p:nvPr>
        </p:nvSpPr>
        <p:spPr>
          <a:xfrm>
            <a:off x="251520" y="234386"/>
            <a:ext cx="8638480" cy="606798"/>
          </a:xfrm>
          <a:prstGeom prst="rect">
            <a:avLst/>
          </a:prstGeom>
        </p:spPr>
        <p:txBody>
          <a:bodyPr vert="horz" lIns="91440" tIns="45720" rIns="91440" bIns="45720" rtlCol="0" anchor="ctr">
            <a:normAutofit/>
          </a:bodyPr>
          <a:lstStyle/>
          <a:p>
            <a:r>
              <a:rPr lang="en-US" dirty="0" smtClean="0"/>
              <a:t>Title</a:t>
            </a:r>
            <a:endParaRPr lang="en-US" dirty="0"/>
          </a:p>
        </p:txBody>
      </p:sp>
    </p:spTree>
    <p:extLst>
      <p:ext uri="{BB962C8B-B14F-4D97-AF65-F5344CB8AC3E}">
        <p14:creationId xmlns:p14="http://schemas.microsoft.com/office/powerpoint/2010/main" val="1270850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76256" y="6381328"/>
            <a:ext cx="2133600" cy="365125"/>
          </a:xfrm>
        </p:spPr>
        <p:txBody>
          <a:bodyPr/>
          <a:lstStyle/>
          <a:p>
            <a:pPr algn="r"/>
            <a:fld id="{66BD5226-F152-4FE8-B88F-D1A4C009D63D}" type="slidenum">
              <a:rPr lang="en-IE" smtClean="0">
                <a:solidFill>
                  <a:prstClr val="black">
                    <a:tint val="75000"/>
                  </a:prstClr>
                </a:solidFill>
              </a:rPr>
              <a:pPr algn="r"/>
              <a:t>‹n.›</a:t>
            </a:fld>
            <a:endParaRPr lang="en-IE" dirty="0">
              <a:solidFill>
                <a:prstClr val="black">
                  <a:tint val="75000"/>
                </a:prstClr>
              </a:solidFill>
            </a:endParaRPr>
          </a:p>
        </p:txBody>
      </p:sp>
    </p:spTree>
    <p:extLst>
      <p:ext uri="{BB962C8B-B14F-4D97-AF65-F5344CB8AC3E}">
        <p14:creationId xmlns:p14="http://schemas.microsoft.com/office/powerpoint/2010/main" val="252677709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GB"/>
              <a:t>AHL: NYSE</a:t>
            </a:r>
          </a:p>
        </p:txBody>
      </p:sp>
      <p:sp>
        <p:nvSpPr>
          <p:cNvPr id="8" name="Slide Number Placeholder 5"/>
          <p:cNvSpPr>
            <a:spLocks noGrp="1"/>
          </p:cNvSpPr>
          <p:nvPr>
            <p:ph type="sldNum" sz="quarter" idx="11"/>
          </p:nvPr>
        </p:nvSpPr>
        <p:spPr/>
        <p:txBody>
          <a:bodyPr/>
          <a:lstStyle>
            <a:lvl1pPr>
              <a:defRPr/>
            </a:lvl1pPr>
          </a:lstStyle>
          <a:p>
            <a:pPr>
              <a:defRPr/>
            </a:pPr>
            <a:fld id="{58AAD9B7-A296-46E0-AAAC-564820A0B58E}" type="slidenum">
              <a:rPr lang="en-GB"/>
              <a:pPr>
                <a:defRPr/>
              </a:pPr>
              <a:t>‹n.›</a:t>
            </a:fld>
            <a:endParaRPr lang="en-GB"/>
          </a:p>
        </p:txBody>
      </p:sp>
    </p:spTree>
    <p:extLst>
      <p:ext uri="{BB962C8B-B14F-4D97-AF65-F5344CB8AC3E}">
        <p14:creationId xmlns:p14="http://schemas.microsoft.com/office/powerpoint/2010/main" val="1970224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5B3192-6463-C247-9935-19A1C8E29493}" type="datetimeFigureOut">
              <a:rPr lang="en-US" smtClean="0">
                <a:solidFill>
                  <a:prstClr val="black"/>
                </a:solidFill>
                <a:latin typeface="Calibri"/>
                <a:cs typeface="+mn-cs"/>
              </a:rPr>
              <a:pPr fontAlgn="auto">
                <a:spcBef>
                  <a:spcPts val="0"/>
                </a:spcBef>
                <a:spcAft>
                  <a:spcPts val="0"/>
                </a:spcAft>
              </a:pPr>
              <a:t>04/11/14</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5660F301-0FD7-774D-A6D5-A3AAC257B61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236126965"/>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76256" y="6381328"/>
            <a:ext cx="2133600" cy="365125"/>
          </a:xfrm>
        </p:spPr>
        <p:txBody>
          <a:bodyPr/>
          <a:lstStyle/>
          <a:p>
            <a:pPr algn="r"/>
            <a:fld id="{66BD5226-F152-4FE8-B88F-D1A4C009D63D}" type="slidenum">
              <a:rPr lang="en-IE" smtClean="0">
                <a:solidFill>
                  <a:prstClr val="black">
                    <a:tint val="75000"/>
                  </a:prstClr>
                </a:solidFill>
              </a:rPr>
              <a:pPr algn="r"/>
              <a:t>‹n.›</a:t>
            </a:fld>
            <a:endParaRPr lang="en-IE" dirty="0">
              <a:solidFill>
                <a:prstClr val="black">
                  <a:tint val="75000"/>
                </a:prstClr>
              </a:solidFill>
            </a:endParaRPr>
          </a:p>
        </p:txBody>
      </p:sp>
    </p:spTree>
    <p:extLst>
      <p:ext uri="{BB962C8B-B14F-4D97-AF65-F5344CB8AC3E}">
        <p14:creationId xmlns:p14="http://schemas.microsoft.com/office/powerpoint/2010/main" val="2641311312"/>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76256" y="6381328"/>
            <a:ext cx="2133600" cy="365125"/>
          </a:xfrm>
        </p:spPr>
        <p:txBody>
          <a:bodyPr/>
          <a:lstStyle/>
          <a:p>
            <a:pPr algn="r"/>
            <a:fld id="{66BD5226-F152-4FE8-B88F-D1A4C009D63D}" type="slidenum">
              <a:rPr lang="en-IE" smtClean="0">
                <a:solidFill>
                  <a:prstClr val="black">
                    <a:tint val="75000"/>
                  </a:prstClr>
                </a:solidFill>
              </a:rPr>
              <a:pPr algn="r"/>
              <a:t>‹n.›</a:t>
            </a:fld>
            <a:endParaRPr lang="en-IE" dirty="0">
              <a:solidFill>
                <a:prstClr val="black">
                  <a:tint val="75000"/>
                </a:prstClr>
              </a:solidFill>
            </a:endParaRPr>
          </a:p>
        </p:txBody>
      </p:sp>
    </p:spTree>
    <p:extLst>
      <p:ext uri="{BB962C8B-B14F-4D97-AF65-F5344CB8AC3E}">
        <p14:creationId xmlns:p14="http://schemas.microsoft.com/office/powerpoint/2010/main" val="17489396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GB"/>
              <a:t>AHL: NYSE</a:t>
            </a:r>
          </a:p>
        </p:txBody>
      </p:sp>
      <p:sp>
        <p:nvSpPr>
          <p:cNvPr id="4" name="Slide Number Placeholder 5"/>
          <p:cNvSpPr>
            <a:spLocks noGrp="1"/>
          </p:cNvSpPr>
          <p:nvPr>
            <p:ph type="sldNum" sz="quarter" idx="11"/>
          </p:nvPr>
        </p:nvSpPr>
        <p:spPr/>
        <p:txBody>
          <a:bodyPr/>
          <a:lstStyle>
            <a:lvl1pPr>
              <a:defRPr/>
            </a:lvl1pPr>
          </a:lstStyle>
          <a:p>
            <a:pPr>
              <a:defRPr/>
            </a:pPr>
            <a:fld id="{097D4ABB-7C56-4587-9BA3-3A86E25C5796}" type="slidenum">
              <a:rPr lang="en-GB"/>
              <a:pPr>
                <a:defRPr/>
              </a:pPr>
              <a:t>‹n.›</a:t>
            </a:fld>
            <a:endParaRPr lang="en-GB"/>
          </a:p>
        </p:txBody>
      </p:sp>
    </p:spTree>
    <p:extLst>
      <p:ext uri="{BB962C8B-B14F-4D97-AF65-F5344CB8AC3E}">
        <p14:creationId xmlns:p14="http://schemas.microsoft.com/office/powerpoint/2010/main" val="35190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GB"/>
              <a:t>AHL: NYSE</a:t>
            </a:r>
          </a:p>
        </p:txBody>
      </p:sp>
      <p:sp>
        <p:nvSpPr>
          <p:cNvPr id="3" name="Slide Number Placeholder 5"/>
          <p:cNvSpPr>
            <a:spLocks noGrp="1"/>
          </p:cNvSpPr>
          <p:nvPr>
            <p:ph type="sldNum" sz="quarter" idx="11"/>
          </p:nvPr>
        </p:nvSpPr>
        <p:spPr/>
        <p:txBody>
          <a:bodyPr/>
          <a:lstStyle>
            <a:lvl1pPr>
              <a:defRPr/>
            </a:lvl1pPr>
          </a:lstStyle>
          <a:p>
            <a:pPr>
              <a:defRPr/>
            </a:pPr>
            <a:fld id="{E6BB2844-A231-45DC-B89A-0C5E6574A8C1}" type="slidenum">
              <a:rPr lang="en-GB"/>
              <a:pPr>
                <a:defRPr/>
              </a:pPr>
              <a:t>‹n.›</a:t>
            </a:fld>
            <a:endParaRPr lang="en-GB"/>
          </a:p>
        </p:txBody>
      </p:sp>
    </p:spTree>
    <p:extLst>
      <p:ext uri="{BB962C8B-B14F-4D97-AF65-F5344CB8AC3E}">
        <p14:creationId xmlns:p14="http://schemas.microsoft.com/office/powerpoint/2010/main" val="44008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a:t>AHL: NYSE</a:t>
            </a:r>
          </a:p>
        </p:txBody>
      </p:sp>
      <p:sp>
        <p:nvSpPr>
          <p:cNvPr id="6" name="Slide Number Placeholder 5"/>
          <p:cNvSpPr>
            <a:spLocks noGrp="1"/>
          </p:cNvSpPr>
          <p:nvPr>
            <p:ph type="sldNum" sz="quarter" idx="11"/>
          </p:nvPr>
        </p:nvSpPr>
        <p:spPr/>
        <p:txBody>
          <a:bodyPr/>
          <a:lstStyle>
            <a:lvl1pPr>
              <a:defRPr/>
            </a:lvl1pPr>
          </a:lstStyle>
          <a:p>
            <a:pPr>
              <a:defRPr/>
            </a:pPr>
            <a:fld id="{15F1229E-2925-49BF-9C56-80EFBB24D285}" type="slidenum">
              <a:rPr lang="en-GB"/>
              <a:pPr>
                <a:defRPr/>
              </a:pPr>
              <a:t>‹n.›</a:t>
            </a:fld>
            <a:endParaRPr lang="en-GB"/>
          </a:p>
        </p:txBody>
      </p:sp>
    </p:spTree>
    <p:extLst>
      <p:ext uri="{BB962C8B-B14F-4D97-AF65-F5344CB8AC3E}">
        <p14:creationId xmlns:p14="http://schemas.microsoft.com/office/powerpoint/2010/main" val="336959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a:t>AHL: NYSE</a:t>
            </a:r>
          </a:p>
        </p:txBody>
      </p:sp>
      <p:sp>
        <p:nvSpPr>
          <p:cNvPr id="6" name="Slide Number Placeholder 5"/>
          <p:cNvSpPr>
            <a:spLocks noGrp="1"/>
          </p:cNvSpPr>
          <p:nvPr>
            <p:ph type="sldNum" sz="quarter" idx="11"/>
          </p:nvPr>
        </p:nvSpPr>
        <p:spPr/>
        <p:txBody>
          <a:bodyPr/>
          <a:lstStyle>
            <a:lvl1pPr>
              <a:defRPr/>
            </a:lvl1pPr>
          </a:lstStyle>
          <a:p>
            <a:pPr>
              <a:defRPr/>
            </a:pPr>
            <a:fld id="{0BFF481D-49B3-4BCA-BC27-A3C03FB5AE0A}" type="slidenum">
              <a:rPr lang="en-GB"/>
              <a:pPr>
                <a:defRPr/>
              </a:pPr>
              <a:t>‹n.›</a:t>
            </a:fld>
            <a:endParaRPr lang="en-GB"/>
          </a:p>
        </p:txBody>
      </p:sp>
    </p:spTree>
    <p:extLst>
      <p:ext uri="{BB962C8B-B14F-4D97-AF65-F5344CB8AC3E}">
        <p14:creationId xmlns:p14="http://schemas.microsoft.com/office/powerpoint/2010/main" val="3577240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theme" Target="../theme/theme3.xml"/><Relationship Id="rId15"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theme" Target="../theme/theme5.xml"/><Relationship Id="rId8" Type="http://schemas.openxmlformats.org/officeDocument/2006/relationships/image" Target="../media/image12.jpeg"/><Relationship Id="rId9" Type="http://schemas.openxmlformats.org/officeDocument/2006/relationships/image" Target="../media/image13.png"/><Relationship Id="rId1" Type="http://schemas.openxmlformats.org/officeDocument/2006/relationships/slideLayout" Target="../slideLayouts/slideLayout47.xml"/><Relationship Id="rId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9330" name="Straight Connector 8"/>
          <p:cNvCxnSpPr>
            <a:cxnSpLocks noChangeShapeType="1"/>
          </p:cNvCxnSpPr>
          <p:nvPr/>
        </p:nvCxnSpPr>
        <p:spPr bwMode="auto">
          <a:xfrm>
            <a:off x="506413" y="6446838"/>
            <a:ext cx="0" cy="93662"/>
          </a:xfrm>
          <a:prstGeom prst="line">
            <a:avLst/>
          </a:prstGeom>
          <a:noFill/>
          <a:ln w="38100">
            <a:solidFill>
              <a:srgbClr val="E87722"/>
            </a:solidFill>
            <a:round/>
            <a:headEnd/>
            <a:tailEnd/>
          </a:ln>
        </p:spPr>
      </p:cxnSp>
      <p:sp>
        <p:nvSpPr>
          <p:cNvPr id="99331" name="Title Placeholder 1"/>
          <p:cNvSpPr>
            <a:spLocks noGrp="1"/>
          </p:cNvSpPr>
          <p:nvPr>
            <p:ph type="title"/>
          </p:nvPr>
        </p:nvSpPr>
        <p:spPr bwMode="auto">
          <a:xfrm>
            <a:off x="608013" y="679450"/>
            <a:ext cx="7902575" cy="8556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99332" name="Text Placeholder 2"/>
          <p:cNvSpPr>
            <a:spLocks noGrp="1"/>
          </p:cNvSpPr>
          <p:nvPr>
            <p:ph type="body" idx="1"/>
          </p:nvPr>
        </p:nvSpPr>
        <p:spPr bwMode="auto">
          <a:xfrm>
            <a:off x="608013" y="1528763"/>
            <a:ext cx="7902575" cy="46339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 name="Footer Placeholder 4"/>
          <p:cNvSpPr>
            <a:spLocks noGrp="1"/>
          </p:cNvSpPr>
          <p:nvPr>
            <p:ph type="ftr" sz="quarter" idx="3"/>
          </p:nvPr>
        </p:nvSpPr>
        <p:spPr>
          <a:xfrm>
            <a:off x="615950" y="6419850"/>
            <a:ext cx="7735888" cy="230188"/>
          </a:xfrm>
          <a:prstGeom prst="rect">
            <a:avLst/>
          </a:prstGeom>
        </p:spPr>
        <p:txBody>
          <a:bodyPr vert="horz" wrap="square" lIns="0" tIns="0" rIns="0" bIns="0" numCol="1" anchor="t" anchorCtr="0" compatLnSpc="1">
            <a:prstTxWarp prst="textNoShape">
              <a:avLst/>
            </a:prstTxWarp>
          </a:bodyPr>
          <a:lstStyle>
            <a:lvl1pPr>
              <a:defRPr sz="1000">
                <a:solidFill>
                  <a:srgbClr val="808080"/>
                </a:solidFill>
                <a:ea typeface="+mn-ea"/>
                <a:cs typeface="Arial" charset="0"/>
              </a:defRPr>
            </a:lvl1pPr>
          </a:lstStyle>
          <a:p>
            <a:pPr>
              <a:defRPr/>
            </a:pPr>
            <a:r>
              <a:rPr lang="en-GB">
                <a:latin typeface="Arial" charset="0"/>
              </a:rPr>
              <a:t>AHL: NYSE</a:t>
            </a:r>
          </a:p>
        </p:txBody>
      </p:sp>
      <p:sp>
        <p:nvSpPr>
          <p:cNvPr id="6" name="Slide Number Placeholder 5"/>
          <p:cNvSpPr>
            <a:spLocks noGrp="1"/>
          </p:cNvSpPr>
          <p:nvPr>
            <p:ph type="sldNum" sz="quarter" idx="4"/>
          </p:nvPr>
        </p:nvSpPr>
        <p:spPr>
          <a:xfrm>
            <a:off x="8510588" y="6418263"/>
            <a:ext cx="347662" cy="230187"/>
          </a:xfrm>
          <a:prstGeom prst="rect">
            <a:avLst/>
          </a:prstGeom>
        </p:spPr>
        <p:txBody>
          <a:bodyPr vert="horz" wrap="square" lIns="0" tIns="0" rIns="0" bIns="0" numCol="1" anchor="t" anchorCtr="0" compatLnSpc="1">
            <a:prstTxWarp prst="textNoShape">
              <a:avLst/>
            </a:prstTxWarp>
          </a:bodyPr>
          <a:lstStyle>
            <a:lvl1pPr algn="r">
              <a:defRPr sz="1000">
                <a:solidFill>
                  <a:srgbClr val="808080"/>
                </a:solidFill>
                <a:latin typeface="+mj-lt"/>
                <a:ea typeface="+mn-ea"/>
                <a:cs typeface="+mn-cs"/>
              </a:defRPr>
            </a:lvl1pPr>
          </a:lstStyle>
          <a:p>
            <a:pPr>
              <a:defRPr/>
            </a:pPr>
            <a:fld id="{30B549D2-EF1E-4503-9ECC-71F6FEC73FED}" type="slidenum">
              <a:rPr lang="en-GB"/>
              <a:pPr>
                <a:defRPr/>
              </a:pPr>
              <a:t>‹n.›</a:t>
            </a:fld>
            <a:endParaRPr lang="en-GB"/>
          </a:p>
        </p:txBody>
      </p:sp>
      <p:pic>
        <p:nvPicPr>
          <p:cNvPr id="99335" name="Picture 7" descr="insurance_logo.png"/>
          <p:cNvPicPr>
            <a:picLocks noChangeAspect="1"/>
          </p:cNvPicPr>
          <p:nvPr/>
        </p:nvPicPr>
        <p:blipFill>
          <a:blip r:embed="rId13"/>
          <a:srcRect/>
          <a:stretch>
            <a:fillRect/>
          </a:stretch>
        </p:blipFill>
        <p:spPr bwMode="auto">
          <a:xfrm>
            <a:off x="284163" y="279400"/>
            <a:ext cx="444500" cy="344488"/>
          </a:xfrm>
          <a:prstGeom prst="rect">
            <a:avLst/>
          </a:prstGeom>
          <a:noFill/>
          <a:ln w="9525">
            <a:noFill/>
            <a:miter lim="800000"/>
            <a:headEnd/>
            <a:tailEnd/>
          </a:ln>
        </p:spPr>
      </p:pic>
    </p:spTree>
    <p:extLst>
      <p:ext uri="{BB962C8B-B14F-4D97-AF65-F5344CB8AC3E}">
        <p14:creationId xmlns:p14="http://schemas.microsoft.com/office/powerpoint/2010/main" val="25140418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xmlns:p14="http://schemas.microsoft.com/office/powerpoint/2010/main">
    <p:fade/>
  </p:transition>
  <p:hf hdr="0"/>
  <p:txStyles>
    <p:titleStyle>
      <a:lvl1pPr algn="l" defTabSz="457200" rtl="0" eaLnBrk="0" fontAlgn="base" hangingPunct="0">
        <a:lnSpc>
          <a:spcPts val="2200"/>
        </a:lnSpc>
        <a:spcBef>
          <a:spcPct val="0"/>
        </a:spcBef>
        <a:spcAft>
          <a:spcPct val="0"/>
        </a:spcAft>
        <a:defRPr sz="2000">
          <a:solidFill>
            <a:schemeClr val="tx1"/>
          </a:solidFill>
          <a:latin typeface="+mj-lt"/>
          <a:ea typeface="+mj-ea"/>
          <a:cs typeface="+mj-cs"/>
        </a:defRPr>
      </a:lvl1pPr>
      <a:lvl2pPr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2pPr>
      <a:lvl3pPr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3pPr>
      <a:lvl4pPr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4pPr>
      <a:lvl5pPr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5pPr>
      <a:lvl6pPr marL="457200"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6pPr>
      <a:lvl7pPr marL="914400"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7pPr>
      <a:lvl8pPr marL="1371600"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8pPr>
      <a:lvl9pPr marL="1828800"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9pPr>
    </p:titleStyle>
    <p:bodyStyle>
      <a:lvl1pPr algn="l" defTabSz="457200" rtl="0" eaLnBrk="0" fontAlgn="base" hangingPunct="0">
        <a:spcBef>
          <a:spcPct val="0"/>
        </a:spcBef>
        <a:spcAft>
          <a:spcPts val="800"/>
        </a:spcAft>
        <a:buClr>
          <a:schemeClr val="accent1"/>
        </a:buClr>
        <a:buFont typeface="Arial" charset="0"/>
        <a:defRPr sz="2000" i="1">
          <a:solidFill>
            <a:schemeClr val="tx1"/>
          </a:solidFill>
          <a:latin typeface="+mn-lt"/>
          <a:ea typeface="+mn-ea"/>
          <a:cs typeface="+mn-cs"/>
        </a:defRPr>
      </a:lvl1pPr>
      <a:lvl2pPr marL="539750" indent="-360363"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2pPr>
      <a:lvl3pPr marL="887413" indent="-1682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3pPr>
      <a:lvl4pPr marL="1247775"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4pPr>
      <a:lvl5pPr marL="16081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5pPr>
      <a:lvl6pPr marL="20653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6pPr>
      <a:lvl7pPr marL="25225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7pPr>
      <a:lvl8pPr marL="29797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8pPr>
      <a:lvl9pPr marL="34369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1618" name="Picture 5" descr="ins-crop.jpg"/>
          <p:cNvPicPr>
            <a:picLocks noChangeAspect="1"/>
          </p:cNvPicPr>
          <p:nvPr userDrawn="1"/>
        </p:nvPicPr>
        <p:blipFill>
          <a:blip r:embed="rId13"/>
          <a:srcRect/>
          <a:stretch>
            <a:fillRect/>
          </a:stretch>
        </p:blipFill>
        <p:spPr bwMode="auto">
          <a:xfrm>
            <a:off x="0" y="0"/>
            <a:ext cx="6488113" cy="6858000"/>
          </a:xfrm>
          <a:prstGeom prst="rect">
            <a:avLst/>
          </a:prstGeom>
          <a:noFill/>
          <a:ln w="9525">
            <a:noFill/>
            <a:miter lim="800000"/>
            <a:headEnd/>
            <a:tailEnd/>
          </a:ln>
        </p:spPr>
      </p:pic>
      <p:cxnSp>
        <p:nvCxnSpPr>
          <p:cNvPr id="111619" name="Straight Connector 7"/>
          <p:cNvCxnSpPr>
            <a:cxnSpLocks noChangeShapeType="1"/>
          </p:cNvCxnSpPr>
          <p:nvPr/>
        </p:nvCxnSpPr>
        <p:spPr bwMode="auto">
          <a:xfrm>
            <a:off x="6407150" y="5837238"/>
            <a:ext cx="0" cy="315912"/>
          </a:xfrm>
          <a:prstGeom prst="line">
            <a:avLst/>
          </a:prstGeom>
          <a:noFill/>
          <a:ln w="50800">
            <a:solidFill>
              <a:srgbClr val="E87722"/>
            </a:solidFill>
            <a:round/>
            <a:headEnd/>
            <a:tailEnd/>
          </a:ln>
        </p:spPr>
      </p:cxnSp>
      <p:sp>
        <p:nvSpPr>
          <p:cNvPr id="111620" name="Title Placeholder 1"/>
          <p:cNvSpPr>
            <a:spLocks noGrp="1"/>
          </p:cNvSpPr>
          <p:nvPr>
            <p:ph type="title"/>
          </p:nvPr>
        </p:nvSpPr>
        <p:spPr bwMode="auto">
          <a:xfrm>
            <a:off x="608013" y="679450"/>
            <a:ext cx="7902575" cy="8556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11621" name="Text Placeholder 2"/>
          <p:cNvSpPr>
            <a:spLocks noGrp="1"/>
          </p:cNvSpPr>
          <p:nvPr>
            <p:ph type="body" idx="1"/>
          </p:nvPr>
        </p:nvSpPr>
        <p:spPr bwMode="auto">
          <a:xfrm>
            <a:off x="608013" y="1528763"/>
            <a:ext cx="7902575" cy="46339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9638748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fade/>
  </p:transition>
  <p:hf hdr="0"/>
  <p:txStyles>
    <p:titleStyle>
      <a:lvl1pPr algn="l" defTabSz="457200" rtl="0" eaLnBrk="0" fontAlgn="base" hangingPunct="0">
        <a:lnSpc>
          <a:spcPts val="2200"/>
        </a:lnSpc>
        <a:spcBef>
          <a:spcPct val="0"/>
        </a:spcBef>
        <a:spcAft>
          <a:spcPct val="0"/>
        </a:spcAft>
        <a:defRPr sz="2000">
          <a:solidFill>
            <a:schemeClr val="tx1"/>
          </a:solidFill>
          <a:latin typeface="+mj-lt"/>
          <a:ea typeface="+mj-ea"/>
          <a:cs typeface="+mj-cs"/>
        </a:defRPr>
      </a:lvl1pPr>
      <a:lvl2pPr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2pPr>
      <a:lvl3pPr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3pPr>
      <a:lvl4pPr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4pPr>
      <a:lvl5pPr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5pPr>
      <a:lvl6pPr marL="457200"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6pPr>
      <a:lvl7pPr marL="914400"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7pPr>
      <a:lvl8pPr marL="1371600"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8pPr>
      <a:lvl9pPr marL="1828800" algn="l" defTabSz="457200" rtl="0" eaLnBrk="0" fontAlgn="base" hangingPunct="0">
        <a:lnSpc>
          <a:spcPts val="2200"/>
        </a:lnSpc>
        <a:spcBef>
          <a:spcPct val="0"/>
        </a:spcBef>
        <a:spcAft>
          <a:spcPct val="0"/>
        </a:spcAft>
        <a:defRPr sz="2000">
          <a:solidFill>
            <a:schemeClr val="tx1"/>
          </a:solidFill>
          <a:latin typeface="Arial Narrow" pitchFamily="34" charset="0"/>
          <a:ea typeface="ＭＳ Ｐゴシック"/>
          <a:cs typeface="ＭＳ Ｐゴシック"/>
        </a:defRPr>
      </a:lvl9pPr>
    </p:titleStyle>
    <p:bodyStyle>
      <a:lvl1pPr algn="l" defTabSz="457200" rtl="0" eaLnBrk="0" fontAlgn="base" hangingPunct="0">
        <a:spcBef>
          <a:spcPct val="0"/>
        </a:spcBef>
        <a:spcAft>
          <a:spcPts val="800"/>
        </a:spcAft>
        <a:buClr>
          <a:schemeClr val="accent1"/>
        </a:buClr>
        <a:buFont typeface="Arial" charset="0"/>
        <a:defRPr sz="2000" i="1">
          <a:solidFill>
            <a:schemeClr val="tx1"/>
          </a:solidFill>
          <a:latin typeface="+mn-lt"/>
          <a:ea typeface="+mn-ea"/>
          <a:cs typeface="+mn-cs"/>
        </a:defRPr>
      </a:lvl1pPr>
      <a:lvl2pPr marL="539750" indent="-360363"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2pPr>
      <a:lvl3pPr marL="887413" indent="-1682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3pPr>
      <a:lvl4pPr marL="1247775"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4pPr>
      <a:lvl5pPr marL="16081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5pPr>
      <a:lvl6pPr marL="20653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6pPr>
      <a:lvl7pPr marL="25225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7pPr>
      <a:lvl8pPr marL="29797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8pPr>
      <a:lvl9pPr marL="3436938" indent="-180975" algn="l" defTabSz="457200" rtl="0" eaLnBrk="0" fontAlgn="base" hangingPunct="0">
        <a:spcBef>
          <a:spcPct val="0"/>
        </a:spcBef>
        <a:spcAft>
          <a:spcPts val="800"/>
        </a:spcAft>
        <a:buClr>
          <a:srgbClr val="94A7AA"/>
        </a:buClr>
        <a:buSzPct val="100000"/>
        <a:buFont typeface="Arial Unicode MS" pitchFamily="34" charset="-128"/>
        <a:defRPr sz="2000" i="1">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4514" y="665192"/>
            <a:ext cx="4387527" cy="388905"/>
          </a:xfrm>
          <a:prstGeom prst="rect">
            <a:avLst/>
          </a:prstGeom>
        </p:spPr>
        <p:txBody>
          <a:bodyPr vert="horz" lIns="0" tIns="0" rIns="0" bIns="0" rtlCol="0" anchor="t" anchorCtr="0">
            <a:noAutofit/>
          </a:bodyPr>
          <a:lstStyle/>
          <a:p>
            <a:r>
              <a:rPr lang="en-US" smtClean="0"/>
              <a:t>Click to edit Master title style</a:t>
            </a:r>
            <a:endParaRPr lang="en-GB"/>
          </a:p>
        </p:txBody>
      </p:sp>
      <p:sp>
        <p:nvSpPr>
          <p:cNvPr id="3" name="Text Placeholder 2"/>
          <p:cNvSpPr>
            <a:spLocks noGrp="1"/>
          </p:cNvSpPr>
          <p:nvPr>
            <p:ph type="body" idx="1"/>
          </p:nvPr>
        </p:nvSpPr>
        <p:spPr>
          <a:xfrm>
            <a:off x="544513" y="1860065"/>
            <a:ext cx="8059738" cy="403696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smtClean="0"/>
              <a:t>Fourth level</a:t>
            </a:r>
            <a:endParaRPr lang="en-US" dirty="0" smtClean="0"/>
          </a:p>
        </p:txBody>
      </p:sp>
      <p:sp>
        <p:nvSpPr>
          <p:cNvPr id="6" name="Slide Number Placeholder 5"/>
          <p:cNvSpPr>
            <a:spLocks noGrp="1"/>
          </p:cNvSpPr>
          <p:nvPr>
            <p:ph type="sldNum" sz="quarter" idx="4"/>
          </p:nvPr>
        </p:nvSpPr>
        <p:spPr>
          <a:xfrm>
            <a:off x="8110847" y="6345073"/>
            <a:ext cx="493403" cy="258152"/>
          </a:xfrm>
          <a:prstGeom prst="rect">
            <a:avLst/>
          </a:prstGeom>
        </p:spPr>
        <p:txBody>
          <a:bodyPr vert="horz" lIns="0" tIns="0" rIns="0" bIns="0" rtlCol="0" anchor="b" anchorCtr="0"/>
          <a:lstStyle>
            <a:lvl1pPr algn="r">
              <a:defRPr sz="700">
                <a:solidFill>
                  <a:schemeClr val="tx1"/>
                </a:solidFill>
              </a:defRPr>
            </a:lvl1pPr>
          </a:lstStyle>
          <a:p>
            <a:pPr fontAlgn="auto">
              <a:spcBef>
                <a:spcPts val="0"/>
              </a:spcBef>
              <a:spcAft>
                <a:spcPts val="0"/>
              </a:spcAft>
            </a:pPr>
            <a:fld id="{DDBE135E-2566-4748-853C-8A3B78F0FB00}" type="slidenum">
              <a:rPr lang="en-GB" smtClean="0">
                <a:solidFill>
                  <a:srgbClr val="425968"/>
                </a:solidFill>
                <a:latin typeface="Verdana"/>
                <a:cs typeface="+mn-cs"/>
              </a:rPr>
              <a:pPr fontAlgn="auto">
                <a:spcBef>
                  <a:spcPts val="0"/>
                </a:spcBef>
                <a:spcAft>
                  <a:spcPts val="0"/>
                </a:spcAft>
              </a:pPr>
              <a:t>‹n.›</a:t>
            </a:fld>
            <a:endParaRPr lang="en-GB" dirty="0">
              <a:solidFill>
                <a:srgbClr val="425968"/>
              </a:solidFill>
              <a:latin typeface="Verdana"/>
              <a:cs typeface="+mn-cs"/>
            </a:endParaRPr>
          </a:p>
        </p:txBody>
      </p:sp>
      <p:cxnSp>
        <p:nvCxnSpPr>
          <p:cNvPr id="9" name="Straight Connector 8"/>
          <p:cNvCxnSpPr/>
          <p:nvPr/>
        </p:nvCxnSpPr>
        <p:spPr>
          <a:xfrm>
            <a:off x="0" y="1438039"/>
            <a:ext cx="86042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4514" y="6350220"/>
            <a:ext cx="1236786" cy="253005"/>
          </a:xfrm>
          <a:prstGeom prst="rect">
            <a:avLst/>
          </a:prstGeom>
          <a:noFill/>
        </p:spPr>
        <p:txBody>
          <a:bodyPr wrap="square" lIns="0" tIns="0" rIns="0" bIns="0" rtlCol="0" anchor="b" anchorCtr="0">
            <a:noAutofit/>
          </a:bodyPr>
          <a:lstStyle/>
          <a:p>
            <a:pPr fontAlgn="auto">
              <a:spcBef>
                <a:spcPts val="0"/>
              </a:spcBef>
              <a:spcAft>
                <a:spcPts val="0"/>
              </a:spcAft>
            </a:pPr>
            <a:r>
              <a:rPr lang="en-GB" sz="700" dirty="0" smtClean="0">
                <a:solidFill>
                  <a:srgbClr val="425968"/>
                </a:solidFill>
                <a:latin typeface="Arial"/>
                <a:cs typeface="Arial"/>
              </a:rPr>
              <a:t>© </a:t>
            </a:r>
            <a:r>
              <a:rPr lang="en-GB" sz="700" dirty="0" smtClean="0">
                <a:solidFill>
                  <a:srgbClr val="425968"/>
                </a:solidFill>
                <a:latin typeface="Verdana"/>
                <a:cs typeface="+mn-cs"/>
              </a:rPr>
              <a:t>Global Maritime 2014</a:t>
            </a:r>
            <a:endParaRPr lang="en-GB" sz="700" dirty="0">
              <a:solidFill>
                <a:srgbClr val="425968"/>
              </a:solidFill>
              <a:latin typeface="Verdana"/>
              <a:cs typeface="+mn-cs"/>
            </a:endParaRPr>
          </a:p>
        </p:txBody>
      </p:sp>
      <p:pic>
        <p:nvPicPr>
          <p:cNvPr id="12" name="Picture 1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43050" y="728215"/>
            <a:ext cx="961200" cy="456783"/>
          </a:xfrm>
          <a:prstGeom prst="rect">
            <a:avLst/>
          </a:prstGeom>
        </p:spPr>
      </p:pic>
    </p:spTree>
    <p:extLst>
      <p:ext uri="{BB962C8B-B14F-4D97-AF65-F5344CB8AC3E}">
        <p14:creationId xmlns:p14="http://schemas.microsoft.com/office/powerpoint/2010/main" val="35400850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ftr="0" dt="0"/>
  <p:txStyles>
    <p:titleStyle>
      <a:lvl1pPr algn="l" defTabSz="914400" rtl="0" eaLnBrk="1" latinLnBrk="0" hangingPunct="1">
        <a:spcBef>
          <a:spcPct val="0"/>
        </a:spcBef>
        <a:buNone/>
        <a:defRPr sz="1600" b="1" kern="1200" spc="-40" baseline="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buFont typeface="Arial" pitchFamily="34" charset="0"/>
        <a:buNone/>
        <a:defRPr sz="1600" kern="1200" spc="-60" baseline="0">
          <a:solidFill>
            <a:schemeClr val="tx1"/>
          </a:solidFill>
          <a:latin typeface="+mn-lt"/>
          <a:ea typeface="+mn-ea"/>
          <a:cs typeface="+mn-cs"/>
        </a:defRPr>
      </a:lvl1pPr>
      <a:lvl2pPr marL="141288" indent="-141288" algn="l" defTabSz="914400" rtl="0" eaLnBrk="1" latinLnBrk="0" hangingPunct="1">
        <a:lnSpc>
          <a:spcPts val="1440"/>
        </a:lnSpc>
        <a:spcBef>
          <a:spcPts val="689"/>
        </a:spcBef>
        <a:buClr>
          <a:schemeClr val="tx1"/>
        </a:buClr>
        <a:buFont typeface="Symbol" pitchFamily="18" charset="2"/>
        <a:buChar char="·"/>
        <a:defRPr sz="1200" kern="1200" spc="-60" baseline="0">
          <a:solidFill>
            <a:schemeClr val="tx1"/>
          </a:solidFill>
          <a:latin typeface="+mn-lt"/>
          <a:ea typeface="+mn-ea"/>
          <a:cs typeface="+mn-cs"/>
        </a:defRPr>
      </a:lvl2pPr>
      <a:lvl3pPr marL="276225" indent="-112713" algn="l" defTabSz="914400" rtl="0" eaLnBrk="1" latinLnBrk="0" hangingPunct="1">
        <a:lnSpc>
          <a:spcPts val="1200"/>
        </a:lnSpc>
        <a:spcBef>
          <a:spcPts val="689"/>
        </a:spcBef>
        <a:buClr>
          <a:schemeClr val="tx1"/>
        </a:buClr>
        <a:buFont typeface="Symbol" pitchFamily="18" charset="2"/>
        <a:buChar char="-"/>
        <a:defRPr sz="1000" kern="1200" spc="-60" baseline="0">
          <a:solidFill>
            <a:schemeClr val="tx1"/>
          </a:solidFill>
          <a:latin typeface="+mn-lt"/>
          <a:ea typeface="+mn-ea"/>
          <a:cs typeface="+mn-cs"/>
        </a:defRPr>
      </a:lvl3pPr>
      <a:lvl4pPr marL="392113" indent="-104775" algn="l" defTabSz="914400" rtl="0" eaLnBrk="1" latinLnBrk="0" hangingPunct="1">
        <a:lnSpc>
          <a:spcPts val="1200"/>
        </a:lnSpc>
        <a:spcBef>
          <a:spcPts val="689"/>
        </a:spcBef>
        <a:buClr>
          <a:schemeClr val="tx1"/>
        </a:buClr>
        <a:buFont typeface="Arial" pitchFamily="34" charset="0"/>
        <a:buChar char="•"/>
        <a:defRPr sz="1000" kern="1200" spc="-60" baseline="0">
          <a:solidFill>
            <a:schemeClr val="tx1"/>
          </a:solidFill>
          <a:latin typeface="+mn-lt"/>
          <a:ea typeface="+mn-ea"/>
          <a:cs typeface="+mn-cs"/>
        </a:defRPr>
      </a:lvl4pPr>
      <a:lvl5pPr marL="439738" indent="-14605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15B3192-6463-C247-9935-19A1C8E29493}" type="datetimeFigureOut">
              <a:rPr lang="en-US" smtClean="0">
                <a:solidFill>
                  <a:prstClr val="black">
                    <a:tint val="75000"/>
                  </a:prstClr>
                </a:solidFill>
                <a:latin typeface="Calibri"/>
                <a:cs typeface="+mn-cs"/>
              </a:rPr>
              <a:pPr defTabSz="457200" fontAlgn="auto">
                <a:spcBef>
                  <a:spcPts val="0"/>
                </a:spcBef>
                <a:spcAft>
                  <a:spcPts val="0"/>
                </a:spcAft>
              </a:pPr>
              <a:t>04/11/14</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660F301-0FD7-774D-A6D5-A3AAC257B617}" type="slidenum">
              <a:rPr lang="en-US" smtClean="0">
                <a:solidFill>
                  <a:prstClr val="black">
                    <a:tint val="75000"/>
                  </a:prstClr>
                </a:solidFill>
                <a:latin typeface="Calibri"/>
                <a:cs typeface="+mn-cs"/>
              </a:rPr>
              <a:pPr defTabSz="457200" fontAlgn="auto">
                <a:spcBef>
                  <a:spcPts val="0"/>
                </a:spcBef>
                <a:spcAft>
                  <a:spcPts val="0"/>
                </a:spcAft>
              </a:pPr>
              <a:t>‹n.›</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54092620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347864"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fld id="{66BD5226-F152-4FE8-B88F-D1A4C009D63D}" type="slidenum">
              <a:rPr lang="en-IE" smtClean="0">
                <a:solidFill>
                  <a:prstClr val="black">
                    <a:tint val="75000"/>
                  </a:prstClr>
                </a:solidFill>
                <a:latin typeface="Calibri"/>
                <a:cs typeface="+mn-cs"/>
              </a:rPr>
              <a:pPr fontAlgn="auto">
                <a:spcBef>
                  <a:spcPts val="0"/>
                </a:spcBef>
                <a:spcAft>
                  <a:spcPts val="0"/>
                </a:spcAft>
              </a:pPr>
              <a:t>‹n.›</a:t>
            </a:fld>
            <a:endParaRPr lang="en-IE" dirty="0">
              <a:solidFill>
                <a:prstClr val="black">
                  <a:tint val="75000"/>
                </a:prstClr>
              </a:solidFill>
              <a:latin typeface="Calibri"/>
              <a:cs typeface="+mn-cs"/>
            </a:endParaRPr>
          </a:p>
        </p:txBody>
      </p:sp>
      <p:pic>
        <p:nvPicPr>
          <p:cNvPr id="8" name="Picture 7" descr="DSCF5196 2.jpg"/>
          <p:cNvPicPr>
            <a:picLocks noChangeAspect="1"/>
          </p:cNvPicPr>
          <p:nvPr/>
        </p:nvPicPr>
        <p:blipFill>
          <a:blip r:embed="rId8" cstate="email">
            <a:alphaModFix amt="25000"/>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9" name="Rectangle 8"/>
          <p:cNvSpPr/>
          <p:nvPr/>
        </p:nvSpPr>
        <p:spPr>
          <a:xfrm>
            <a:off x="0" y="0"/>
            <a:ext cx="9144000" cy="6858000"/>
          </a:xfrm>
          <a:prstGeom prst="rect">
            <a:avLst/>
          </a:prstGeom>
          <a:solidFill>
            <a:schemeClr val="accent1">
              <a:lumMod val="40000"/>
              <a:lumOff val="6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Rectangle 1"/>
          <p:cNvSpPr/>
          <p:nvPr/>
        </p:nvSpPr>
        <p:spPr>
          <a:xfrm>
            <a:off x="-1" y="6098232"/>
            <a:ext cx="9143999" cy="7597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0" name="Picture 9" descr="Ardmore PORTRAIT LOGO.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7419" y="6186559"/>
            <a:ext cx="847971" cy="606798"/>
          </a:xfrm>
          <a:prstGeom prst="rect">
            <a:avLst/>
          </a:prstGeom>
        </p:spPr>
      </p:pic>
      <p:sp>
        <p:nvSpPr>
          <p:cNvPr id="12" name="Rectangle 11"/>
          <p:cNvSpPr/>
          <p:nvPr/>
        </p:nvSpPr>
        <p:spPr>
          <a:xfrm>
            <a:off x="251520" y="234386"/>
            <a:ext cx="8638480" cy="606798"/>
          </a:xfrm>
          <a:prstGeom prst="rect">
            <a:avLst/>
          </a:prstGeom>
          <a:solidFill>
            <a:schemeClr val="tx2">
              <a:lumMod val="75000"/>
            </a:schemeClr>
          </a:solid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US" sz="2000" b="1" dirty="0">
              <a:solidFill>
                <a:prstClr val="white"/>
              </a:solidFill>
            </a:endParaRPr>
          </a:p>
        </p:txBody>
      </p:sp>
      <p:sp>
        <p:nvSpPr>
          <p:cNvPr id="3" name="Title Placeholder 2"/>
          <p:cNvSpPr>
            <a:spLocks noGrp="1"/>
          </p:cNvSpPr>
          <p:nvPr>
            <p:ph type="title"/>
          </p:nvPr>
        </p:nvSpPr>
        <p:spPr>
          <a:xfrm>
            <a:off x="251520" y="234386"/>
            <a:ext cx="8638480" cy="606798"/>
          </a:xfrm>
          <a:prstGeom prst="rect">
            <a:avLst/>
          </a:prstGeom>
        </p:spPr>
        <p:txBody>
          <a:bodyPr vert="horz" lIns="91440" tIns="45720" rIns="91440" bIns="45720" rtlCol="0" anchor="ctr">
            <a:normAutofit/>
          </a:bodyPr>
          <a:lstStyle/>
          <a:p>
            <a:r>
              <a:rPr lang="en-US" dirty="0" smtClean="0"/>
              <a:t>Title</a:t>
            </a:r>
            <a:endParaRPr lang="en-US" dirty="0"/>
          </a:p>
        </p:txBody>
      </p:sp>
      <p:sp>
        <p:nvSpPr>
          <p:cNvPr id="11" name="Slide Number Placeholder 5"/>
          <p:cNvSpPr txBox="1">
            <a:spLocks/>
          </p:cNvSpPr>
          <p:nvPr/>
        </p:nvSpPr>
        <p:spPr>
          <a:xfrm>
            <a:off x="6830888" y="645333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66BD5226-F152-4FE8-B88F-D1A4C009D63D}" type="slidenum">
              <a:rPr lang="en-IE" smtClean="0">
                <a:solidFill>
                  <a:srgbClr val="1F497D">
                    <a:lumMod val="75000"/>
                  </a:srgbClr>
                </a:solidFill>
              </a:rPr>
              <a:pPr fontAlgn="auto">
                <a:spcBef>
                  <a:spcPts val="0"/>
                </a:spcBef>
                <a:spcAft>
                  <a:spcPts val="0"/>
                </a:spcAft>
              </a:pPr>
              <a:t>‹n.›</a:t>
            </a:fld>
            <a:endParaRPr lang="en-IE" dirty="0">
              <a:solidFill>
                <a:srgbClr val="1F497D">
                  <a:lumMod val="75000"/>
                </a:srgbClr>
              </a:solidFill>
            </a:endParaRPr>
          </a:p>
        </p:txBody>
      </p:sp>
      <p:cxnSp>
        <p:nvCxnSpPr>
          <p:cNvPr id="5" name="Straight Connector 4"/>
          <p:cNvCxnSpPr/>
          <p:nvPr/>
        </p:nvCxnSpPr>
        <p:spPr>
          <a:xfrm>
            <a:off x="1115616" y="6186559"/>
            <a:ext cx="0" cy="6067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6098232"/>
            <a:ext cx="9144001"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34241415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Lst>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xml"/><Relationship Id="rId3" Type="http://schemas.openxmlformats.org/officeDocument/2006/relationships/hyperlink" Target="http://www.sec.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26.jpeg"/><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28.png"/><Relationship Id="rId3"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26.jpeg"/><Relationship Id="rId10" Type="http://schemas.openxmlformats.org/officeDocument/2006/relationships/image" Target="../media/image38.png"/><Relationship Id="rId11" Type="http://schemas.openxmlformats.org/officeDocument/2006/relationships/image" Target="../media/image39.png"/><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0.png"/><Relationship Id="rId1" Type="http://schemas.openxmlformats.org/officeDocument/2006/relationships/slideLayout" Target="../slideLayouts/slideLayout37.xml"/><Relationship Id="rId2"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26.jpeg"/><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665193"/>
            <a:ext cx="6527496" cy="388905"/>
          </a:xfrm>
        </p:spPr>
        <p:txBody>
          <a:bodyPr/>
          <a:lstStyle/>
          <a:p>
            <a:r>
              <a:rPr lang="en-GB" dirty="0" err="1" smtClean="0"/>
              <a:t>IMCC</a:t>
            </a:r>
            <a:r>
              <a:rPr lang="en-GB" dirty="0" smtClean="0"/>
              <a:t> 2014 – Crew Negligence Session – MV WIMBLEDON</a:t>
            </a:r>
            <a:endParaRPr lang="en-GB"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a:t>
            </a:fld>
            <a:endParaRPr lang="en-GB" dirty="0">
              <a:solidFill>
                <a:srgbClr val="425968"/>
              </a:solidFill>
            </a:endParaRPr>
          </a:p>
        </p:txBody>
      </p:sp>
      <p:pic>
        <p:nvPicPr>
          <p:cNvPr id="5" name="Content Placeholder 4" descr="C:\Users\user\Documents\Presentations\IMCC 2014\264300.jpg"/>
          <p:cNvPicPr>
            <a:picLocks noGrp="1"/>
          </p:cNvPicPr>
          <p:nvPr>
            <p:ph idx="1"/>
          </p:nvPr>
        </p:nvPicPr>
        <p:blipFill rotWithShape="1">
          <a:blip r:embed="rId2">
            <a:extLst>
              <a:ext uri="{28A0092B-C50C-407E-A947-70E740481C1C}">
                <a14:useLocalDpi xmlns:a14="http://schemas.microsoft.com/office/drawing/2010/main" val="0"/>
              </a:ext>
            </a:extLst>
          </a:blip>
          <a:srcRect l="1" r="160" b="11966"/>
          <a:stretch/>
        </p:blipFill>
        <p:spPr bwMode="auto">
          <a:xfrm>
            <a:off x="2285502" y="1860552"/>
            <a:ext cx="4577758" cy="40364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68488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a:t>
            </a:r>
            <a:r>
              <a:rPr lang="en-GB" dirty="0" smtClean="0"/>
              <a:t>.	NATURE &amp; EXTENT OF DAMAGE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10</a:t>
            </a:fld>
            <a:endParaRPr lang="en-GB" dirty="0">
              <a:solidFill>
                <a:srgbClr val="425968"/>
              </a:solidFill>
            </a:endParaRPr>
          </a:p>
        </p:txBody>
      </p:sp>
      <p:sp>
        <p:nvSpPr>
          <p:cNvPr id="6" name="Rectangle 5"/>
          <p:cNvSpPr/>
          <p:nvPr/>
        </p:nvSpPr>
        <p:spPr>
          <a:xfrm>
            <a:off x="5319011" y="3453404"/>
            <a:ext cx="2667401" cy="1107996"/>
          </a:xfrm>
          <a:prstGeom prst="rect">
            <a:avLst/>
          </a:prstGeom>
        </p:spPr>
        <p:txBody>
          <a:bodyPr wrap="square">
            <a:spAutoFit/>
          </a:bodyPr>
          <a:lstStyle/>
          <a:p>
            <a:pPr algn="ctr" fontAlgn="auto">
              <a:lnSpc>
                <a:spcPct val="110000"/>
              </a:lnSpc>
              <a:spcAft>
                <a:spcPts val="0"/>
              </a:spcAft>
            </a:pPr>
            <a:r>
              <a:rPr lang="en-US" altLang="en-US" sz="2000" dirty="0">
                <a:solidFill>
                  <a:srgbClr val="425968"/>
                </a:solidFill>
                <a:latin typeface="Arial Narrow" panose="020B0606020202030204" pitchFamily="34" charset="0"/>
                <a:cs typeface="+mn-cs"/>
              </a:rPr>
              <a:t>No. 6 unit connecting rod deformed and bottom end bolts failed</a:t>
            </a:r>
            <a:endParaRPr lang="en-SG" altLang="en-US" sz="2000" dirty="0">
              <a:solidFill>
                <a:srgbClr val="425968"/>
              </a:solidFill>
              <a:latin typeface="Arial Narrow" panose="020B0606020202030204" pitchFamily="34" charset="0"/>
              <a:cs typeface="+mn-cs"/>
            </a:endParaRPr>
          </a:p>
        </p:txBody>
      </p:sp>
      <p:pic>
        <p:nvPicPr>
          <p:cNvPr id="8" name="Picture 2" descr="03a"/>
          <p:cNvPicPr>
            <a:picLocks noChangeAspect="1" noChangeArrowheads="1"/>
          </p:cNvPicPr>
          <p:nvPr/>
        </p:nvPicPr>
        <p:blipFill>
          <a:blip r:embed="rId2">
            <a:extLst>
              <a:ext uri="{28A0092B-C50C-407E-A947-70E740481C1C}">
                <a14:useLocalDpi xmlns:a14="http://schemas.microsoft.com/office/drawing/2010/main" val="0"/>
              </a:ext>
            </a:extLst>
          </a:blip>
          <a:srcRect l="50" r="50"/>
          <a:stretch>
            <a:fillRect/>
          </a:stretch>
        </p:blipFill>
        <p:spPr>
          <a:xfrm>
            <a:off x="650597" y="1521052"/>
            <a:ext cx="4562333" cy="4562333"/>
          </a:xfrm>
          <a:prstGeom prst="rect">
            <a:avLst/>
          </a:prstGeom>
          <a:noFill/>
        </p:spPr>
      </p:pic>
    </p:spTree>
    <p:extLst>
      <p:ext uri="{BB962C8B-B14F-4D97-AF65-F5344CB8AC3E}">
        <p14:creationId xmlns:p14="http://schemas.microsoft.com/office/powerpoint/2010/main" val="9237076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a:t>
            </a:r>
            <a:r>
              <a:rPr lang="en-GB" dirty="0" smtClean="0"/>
              <a:t>.	NATURE &amp; EXTENT OF DAMAGE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11</a:t>
            </a:fld>
            <a:endParaRPr lang="en-GB" dirty="0">
              <a:solidFill>
                <a:srgbClr val="425968"/>
              </a:solidFill>
            </a:endParaRPr>
          </a:p>
        </p:txBody>
      </p:sp>
      <p:sp>
        <p:nvSpPr>
          <p:cNvPr id="6" name="Rectangle 5"/>
          <p:cNvSpPr/>
          <p:nvPr/>
        </p:nvSpPr>
        <p:spPr>
          <a:xfrm>
            <a:off x="669189" y="3375584"/>
            <a:ext cx="2725767" cy="769441"/>
          </a:xfrm>
          <a:prstGeom prst="rect">
            <a:avLst/>
          </a:prstGeom>
        </p:spPr>
        <p:txBody>
          <a:bodyPr wrap="square">
            <a:spAutoFit/>
          </a:bodyPr>
          <a:lstStyle/>
          <a:p>
            <a:pPr algn="ctr" fontAlgn="auto">
              <a:lnSpc>
                <a:spcPct val="110000"/>
              </a:lnSpc>
              <a:spcAft>
                <a:spcPts val="0"/>
              </a:spcAft>
            </a:pPr>
            <a:r>
              <a:rPr lang="en-US" altLang="en-US" sz="2000" dirty="0">
                <a:solidFill>
                  <a:srgbClr val="425968"/>
                </a:solidFill>
                <a:latin typeface="Arial Narrow" panose="020B0606020202030204" pitchFamily="34" charset="0"/>
                <a:cs typeface="+mn-cs"/>
              </a:rPr>
              <a:t>No. 6 cylinder liner cracked in half in way of ports</a:t>
            </a:r>
            <a:endParaRPr lang="en-SG" altLang="en-US" sz="2000" dirty="0">
              <a:solidFill>
                <a:srgbClr val="425968"/>
              </a:solidFill>
              <a:latin typeface="Arial Narrow" panose="020B0606020202030204" pitchFamily="34" charset="0"/>
              <a:cs typeface="+mn-cs"/>
            </a:endParaRPr>
          </a:p>
        </p:txBody>
      </p:sp>
      <p:pic>
        <p:nvPicPr>
          <p:cNvPr id="9" name="Picture 2" descr="01a"/>
          <p:cNvPicPr>
            <a:picLocks noChangeAspect="1" noChangeArrowheads="1"/>
          </p:cNvPicPr>
          <p:nvPr/>
        </p:nvPicPr>
        <p:blipFill>
          <a:blip r:embed="rId2">
            <a:extLst>
              <a:ext uri="{28A0092B-C50C-407E-A947-70E740481C1C}">
                <a14:useLocalDpi xmlns:a14="http://schemas.microsoft.com/office/drawing/2010/main" val="0"/>
              </a:ext>
            </a:extLst>
          </a:blip>
          <a:srcRect l="50" r="50"/>
          <a:stretch>
            <a:fillRect/>
          </a:stretch>
        </p:blipFill>
        <p:spPr>
          <a:xfrm>
            <a:off x="3311480" y="1509868"/>
            <a:ext cx="4799366" cy="4799367"/>
          </a:xfrm>
          <a:prstGeom prst="rect">
            <a:avLst/>
          </a:prstGeom>
          <a:noFill/>
        </p:spPr>
      </p:pic>
    </p:spTree>
    <p:extLst>
      <p:ext uri="{BB962C8B-B14F-4D97-AF65-F5344CB8AC3E}">
        <p14:creationId xmlns:p14="http://schemas.microsoft.com/office/powerpoint/2010/main" val="37553969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a:t>
            </a:r>
            <a:r>
              <a:rPr lang="en-GB" dirty="0" smtClean="0"/>
              <a:t>.	NATURE &amp; EXTENT OF DAMAGE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12</a:t>
            </a:fld>
            <a:endParaRPr lang="en-GB" dirty="0">
              <a:solidFill>
                <a:srgbClr val="425968"/>
              </a:solidFill>
            </a:endParaRPr>
          </a:p>
        </p:txBody>
      </p:sp>
      <p:sp>
        <p:nvSpPr>
          <p:cNvPr id="6" name="Rectangle 5"/>
          <p:cNvSpPr/>
          <p:nvPr/>
        </p:nvSpPr>
        <p:spPr>
          <a:xfrm>
            <a:off x="611560" y="3375582"/>
            <a:ext cx="2402733" cy="1323439"/>
          </a:xfrm>
          <a:prstGeom prst="rect">
            <a:avLst/>
          </a:prstGeom>
        </p:spPr>
        <p:txBody>
          <a:bodyPr wrap="square">
            <a:spAutoFit/>
          </a:bodyPr>
          <a:lstStyle/>
          <a:p>
            <a:pPr algn="ctr" fontAlgn="auto">
              <a:spcBef>
                <a:spcPts val="0"/>
              </a:spcBef>
              <a:spcAft>
                <a:spcPts val="0"/>
              </a:spcAft>
            </a:pPr>
            <a:r>
              <a:rPr lang="en-US" altLang="en-US" sz="2000" dirty="0">
                <a:solidFill>
                  <a:srgbClr val="425968"/>
                </a:solidFill>
                <a:latin typeface="Arial Narrow" panose="020B0606020202030204" pitchFamily="34" charset="0"/>
                <a:cs typeface="+mn-cs"/>
              </a:rPr>
              <a:t>Main engine bedplate in way of No. 6 unit was found holed beneath floor plate level</a:t>
            </a:r>
            <a:endParaRPr lang="en-SG" altLang="en-US" sz="2000" dirty="0">
              <a:solidFill>
                <a:srgbClr val="425968"/>
              </a:solidFill>
              <a:latin typeface="Arial Narrow" panose="020B0606020202030204" pitchFamily="34" charset="0"/>
              <a:cs typeface="+mn-cs"/>
            </a:endParaRPr>
          </a:p>
        </p:txBody>
      </p:sp>
      <p:pic>
        <p:nvPicPr>
          <p:cNvPr id="7" name="Picture 2" descr="SANY2119"/>
          <p:cNvPicPr>
            <a:picLocks noChangeAspect="1" noChangeArrowheads="1"/>
          </p:cNvPicPr>
          <p:nvPr/>
        </p:nvPicPr>
        <p:blipFill>
          <a:blip r:embed="rId2">
            <a:extLst>
              <a:ext uri="{28A0092B-C50C-407E-A947-70E740481C1C}">
                <a14:useLocalDpi xmlns:a14="http://schemas.microsoft.com/office/drawing/2010/main" val="0"/>
              </a:ext>
            </a:extLst>
          </a:blip>
          <a:srcRect t="17" b="17"/>
          <a:stretch>
            <a:fillRect/>
          </a:stretch>
        </p:blipFill>
        <p:spPr>
          <a:xfrm>
            <a:off x="3294612" y="1509869"/>
            <a:ext cx="4886350" cy="4886351"/>
          </a:xfrm>
          <a:prstGeom prst="rect">
            <a:avLst/>
          </a:prstGeom>
          <a:noFill/>
        </p:spPr>
      </p:pic>
    </p:spTree>
    <p:extLst>
      <p:ext uri="{BB962C8B-B14F-4D97-AF65-F5344CB8AC3E}">
        <p14:creationId xmlns:p14="http://schemas.microsoft.com/office/powerpoint/2010/main" val="27912170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a:t>
            </a:r>
            <a:r>
              <a:rPr lang="en-GB" dirty="0" smtClean="0"/>
              <a:t>.	NATURE &amp; EXTENT OF DAMAGE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13</a:t>
            </a:fld>
            <a:endParaRPr lang="en-GB" dirty="0">
              <a:solidFill>
                <a:srgbClr val="425968"/>
              </a:solidFill>
            </a:endParaRPr>
          </a:p>
        </p:txBody>
      </p:sp>
      <p:pic>
        <p:nvPicPr>
          <p:cNvPr id="8" name="Picture 2" descr="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471063" y="1509869"/>
            <a:ext cx="4821707" cy="4821707"/>
          </a:xfrm>
          <a:prstGeom prst="rect">
            <a:avLst/>
          </a:prstGeom>
          <a:noFill/>
        </p:spPr>
      </p:pic>
      <p:sp>
        <p:nvSpPr>
          <p:cNvPr id="5" name="TextBox 4"/>
          <p:cNvSpPr txBox="1"/>
          <p:nvPr/>
        </p:nvSpPr>
        <p:spPr>
          <a:xfrm>
            <a:off x="632300" y="2425430"/>
            <a:ext cx="1750979" cy="2862322"/>
          </a:xfrm>
          <a:prstGeom prst="rect">
            <a:avLst/>
          </a:prstGeom>
          <a:noFill/>
        </p:spPr>
        <p:txBody>
          <a:bodyPr wrap="square" rtlCol="0">
            <a:spAutoFit/>
          </a:bodyPr>
          <a:lstStyle/>
          <a:p>
            <a:pPr algn="just" fontAlgn="auto">
              <a:spcBef>
                <a:spcPts val="0"/>
              </a:spcBef>
              <a:spcAft>
                <a:spcPts val="0"/>
              </a:spcAft>
            </a:pPr>
            <a:r>
              <a:rPr lang="en-US" altLang="en-US" sz="2000" dirty="0">
                <a:solidFill>
                  <a:srgbClr val="425968"/>
                </a:solidFill>
                <a:latin typeface="Arial Narrow" panose="020B0606020202030204" pitchFamily="34" charset="0"/>
                <a:cs typeface="+mn-cs"/>
              </a:rPr>
              <a:t>The crankshaft at No. 6 unit had slipped from its original position by 18 mm between the main journal and crank web</a:t>
            </a:r>
            <a:endParaRPr lang="en-SG" altLang="en-US" sz="2000" dirty="0">
              <a:solidFill>
                <a:srgbClr val="425968"/>
              </a:solidFill>
              <a:latin typeface="Arial Narrow" panose="020B0606020202030204" pitchFamily="34" charset="0"/>
              <a:cs typeface="+mn-cs"/>
            </a:endParaRPr>
          </a:p>
          <a:p>
            <a:pPr fontAlgn="auto">
              <a:spcBef>
                <a:spcPts val="0"/>
              </a:spcBef>
              <a:spcAft>
                <a:spcPts val="0"/>
              </a:spcAft>
            </a:pPr>
            <a:endParaRPr lang="en-US" sz="2000" dirty="0">
              <a:solidFill>
                <a:srgbClr val="425968"/>
              </a:solidFill>
              <a:latin typeface="Verdana"/>
              <a:cs typeface="+mn-cs"/>
            </a:endParaRPr>
          </a:p>
        </p:txBody>
      </p:sp>
    </p:spTree>
    <p:extLst>
      <p:ext uri="{BB962C8B-B14F-4D97-AF65-F5344CB8AC3E}">
        <p14:creationId xmlns:p14="http://schemas.microsoft.com/office/powerpoint/2010/main" val="28064611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CAUSE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14</a:t>
            </a:fld>
            <a:endParaRPr lang="en-GB" dirty="0">
              <a:solidFill>
                <a:srgbClr val="425968"/>
              </a:solidFill>
            </a:endParaRPr>
          </a:p>
        </p:txBody>
      </p:sp>
      <p:sp>
        <p:nvSpPr>
          <p:cNvPr id="5" name="TextBox 4"/>
          <p:cNvSpPr txBox="1"/>
          <p:nvPr/>
        </p:nvSpPr>
        <p:spPr>
          <a:xfrm>
            <a:off x="539552" y="1509870"/>
            <a:ext cx="8064697" cy="5293757"/>
          </a:xfrm>
          <a:prstGeom prst="rect">
            <a:avLst/>
          </a:prstGeom>
          <a:noFill/>
        </p:spPr>
        <p:txBody>
          <a:bodyPr wrap="square" rtlCol="0">
            <a:spAutoFit/>
          </a:bodyPr>
          <a:lstStyle/>
          <a:p>
            <a:pPr algn="just" fontAlgn="auto">
              <a:spcBef>
                <a:spcPts val="0"/>
              </a:spcBef>
              <a:spcAft>
                <a:spcPts val="0"/>
              </a:spcAft>
            </a:pPr>
            <a:r>
              <a:rPr lang="en-US" sz="2000" dirty="0">
                <a:solidFill>
                  <a:srgbClr val="425968"/>
                </a:solidFill>
                <a:latin typeface="Arial Narrow" panose="020B0606020202030204" pitchFamily="34" charset="0"/>
                <a:cs typeface="+mn-cs"/>
              </a:rPr>
              <a:t>To establish the cause of any incident we utilise the following techniques:</a:t>
            </a:r>
          </a:p>
          <a:p>
            <a:pPr marL="285750" indent="-285750" algn="just" fontAlgn="auto">
              <a:spcBef>
                <a:spcPts val="0"/>
              </a:spcBef>
              <a:spcAft>
                <a:spcPts val="0"/>
              </a:spcAft>
              <a:buFont typeface="Arial" panose="020B0604020202020204" pitchFamily="34" charset="0"/>
              <a:buChar char="•"/>
            </a:pPr>
            <a:r>
              <a:rPr lang="en-US" sz="2000" dirty="0">
                <a:solidFill>
                  <a:srgbClr val="425968"/>
                </a:solidFill>
                <a:latin typeface="Arial Narrow" panose="020B0606020202030204" pitchFamily="34" charset="0"/>
                <a:cs typeface="+mn-cs"/>
              </a:rPr>
              <a:t>Collection and review of physical evidence (as above establish nature and extent of </a:t>
            </a:r>
            <a:r>
              <a:rPr lang="en-US" sz="2000" dirty="0" smtClean="0">
                <a:solidFill>
                  <a:srgbClr val="425968"/>
                </a:solidFill>
                <a:latin typeface="Arial Narrow" panose="020B0606020202030204" pitchFamily="34" charset="0"/>
                <a:cs typeface="+mn-cs"/>
              </a:rPr>
              <a:t>damage)</a:t>
            </a:r>
          </a:p>
          <a:p>
            <a:pPr marL="285750" indent="-285750" algn="just" fontAlgn="auto">
              <a:spcBef>
                <a:spcPts val="0"/>
              </a:spcBef>
              <a:spcAft>
                <a:spcPts val="0"/>
              </a:spcAft>
              <a:buFont typeface="Arial" panose="020B0604020202020204" pitchFamily="34" charset="0"/>
              <a:buChar char="•"/>
            </a:pPr>
            <a:r>
              <a:rPr lang="en-US" sz="2000" dirty="0" smtClean="0">
                <a:solidFill>
                  <a:srgbClr val="425968"/>
                </a:solidFill>
                <a:latin typeface="Arial Narrow" panose="020B0606020202030204" pitchFamily="34" charset="0"/>
                <a:cs typeface="+mn-cs"/>
              </a:rPr>
              <a:t>Review </a:t>
            </a:r>
            <a:r>
              <a:rPr lang="en-US" sz="2000" dirty="0">
                <a:solidFill>
                  <a:srgbClr val="425968"/>
                </a:solidFill>
                <a:latin typeface="Arial Narrow" panose="020B0606020202030204" pitchFamily="34" charset="0"/>
                <a:cs typeface="+mn-cs"/>
              </a:rPr>
              <a:t>of contemporaneous documents (log books, alarm printouts </a:t>
            </a:r>
            <a:r>
              <a:rPr lang="en-US" sz="2000" dirty="0" err="1" smtClean="0">
                <a:solidFill>
                  <a:srgbClr val="425968"/>
                </a:solidFill>
                <a:latin typeface="Arial Narrow" panose="020B0606020202030204" pitchFamily="34" charset="0"/>
                <a:cs typeface="+mn-cs"/>
              </a:rPr>
              <a:t>etc</a:t>
            </a:r>
            <a:r>
              <a:rPr lang="en-US" sz="2000" dirty="0" smtClean="0">
                <a:solidFill>
                  <a:srgbClr val="425968"/>
                </a:solidFill>
                <a:latin typeface="Arial Narrow" panose="020B0606020202030204" pitchFamily="34" charset="0"/>
                <a:cs typeface="+mn-cs"/>
              </a:rPr>
              <a:t>)</a:t>
            </a:r>
          </a:p>
          <a:p>
            <a:pPr marL="285750" indent="-285750" algn="just" fontAlgn="auto">
              <a:spcBef>
                <a:spcPts val="0"/>
              </a:spcBef>
              <a:spcAft>
                <a:spcPts val="0"/>
              </a:spcAft>
              <a:buFont typeface="Arial" panose="020B0604020202020204" pitchFamily="34" charset="0"/>
              <a:buChar char="•"/>
            </a:pPr>
            <a:r>
              <a:rPr lang="en-US" sz="2000" dirty="0" smtClean="0">
                <a:solidFill>
                  <a:srgbClr val="425968"/>
                </a:solidFill>
                <a:latin typeface="Arial Narrow" panose="020B0606020202030204" pitchFamily="34" charset="0"/>
                <a:cs typeface="+mn-cs"/>
              </a:rPr>
              <a:t>Interview </a:t>
            </a:r>
            <a:r>
              <a:rPr lang="en-US" sz="2000" dirty="0">
                <a:solidFill>
                  <a:srgbClr val="425968"/>
                </a:solidFill>
                <a:latin typeface="Arial Narrow" panose="020B0606020202030204" pitchFamily="34" charset="0"/>
                <a:cs typeface="+mn-cs"/>
              </a:rPr>
              <a:t>of crew to collect contemporaneous </a:t>
            </a:r>
            <a:r>
              <a:rPr lang="en-US" sz="2000" dirty="0" smtClean="0">
                <a:solidFill>
                  <a:srgbClr val="425968"/>
                </a:solidFill>
                <a:latin typeface="Arial Narrow" panose="020B0606020202030204" pitchFamily="34" charset="0"/>
                <a:cs typeface="+mn-cs"/>
              </a:rPr>
              <a:t>accounts</a:t>
            </a:r>
          </a:p>
          <a:p>
            <a:pPr marL="285750" indent="-285750" algn="just" fontAlgn="auto">
              <a:spcBef>
                <a:spcPts val="0"/>
              </a:spcBef>
              <a:spcAft>
                <a:spcPts val="0"/>
              </a:spcAft>
              <a:buFont typeface="Arial" panose="020B0604020202020204" pitchFamily="34" charset="0"/>
              <a:buChar char="•"/>
            </a:pPr>
            <a:r>
              <a:rPr lang="en-US" sz="2000" dirty="0" smtClean="0">
                <a:solidFill>
                  <a:srgbClr val="425968"/>
                </a:solidFill>
                <a:latin typeface="Arial Narrow" panose="020B0606020202030204" pitchFamily="34" charset="0"/>
                <a:cs typeface="+mn-cs"/>
              </a:rPr>
              <a:t>Review </a:t>
            </a:r>
            <a:r>
              <a:rPr lang="en-US" sz="2000" dirty="0">
                <a:solidFill>
                  <a:srgbClr val="425968"/>
                </a:solidFill>
                <a:latin typeface="Arial Narrow" panose="020B0606020202030204" pitchFamily="34" charset="0"/>
                <a:cs typeface="+mn-cs"/>
              </a:rPr>
              <a:t>of planned maintenance if damage is in relation to </a:t>
            </a:r>
            <a:r>
              <a:rPr lang="en-US" sz="2000" dirty="0" smtClean="0">
                <a:solidFill>
                  <a:srgbClr val="425968"/>
                </a:solidFill>
                <a:latin typeface="Arial Narrow" panose="020B0606020202030204" pitchFamily="34" charset="0"/>
                <a:cs typeface="+mn-cs"/>
              </a:rPr>
              <a:t>machinery</a:t>
            </a:r>
          </a:p>
          <a:p>
            <a:pPr marL="285750" indent="-285750" algn="just" fontAlgn="auto">
              <a:spcBef>
                <a:spcPts val="0"/>
              </a:spcBef>
              <a:spcAft>
                <a:spcPts val="0"/>
              </a:spcAft>
              <a:buFont typeface="Arial" panose="020B0604020202020204" pitchFamily="34" charset="0"/>
              <a:buChar char="•"/>
            </a:pPr>
            <a:r>
              <a:rPr lang="en-US" sz="2000" dirty="0" smtClean="0">
                <a:solidFill>
                  <a:srgbClr val="425968"/>
                </a:solidFill>
                <a:latin typeface="Arial Narrow" panose="020B0606020202030204" pitchFamily="34" charset="0"/>
                <a:cs typeface="+mn-cs"/>
              </a:rPr>
              <a:t>Review </a:t>
            </a:r>
            <a:r>
              <a:rPr lang="en-US" sz="2000" dirty="0">
                <a:solidFill>
                  <a:srgbClr val="425968"/>
                </a:solidFill>
                <a:latin typeface="Arial Narrow" panose="020B0606020202030204" pitchFamily="34" charset="0"/>
                <a:cs typeface="+mn-cs"/>
              </a:rPr>
              <a:t>of other documents and information (such as lube/fuel analysis results &amp; ships certificates)</a:t>
            </a:r>
          </a:p>
          <a:p>
            <a:pPr algn="just" fontAlgn="auto">
              <a:spcBef>
                <a:spcPts val="0"/>
              </a:spcBef>
              <a:spcAft>
                <a:spcPts val="0"/>
              </a:spcAft>
            </a:pPr>
            <a:r>
              <a:rPr lang="en-US" sz="2000" dirty="0">
                <a:solidFill>
                  <a:srgbClr val="425968"/>
                </a:solidFill>
                <a:latin typeface="Arial Narrow" panose="020B0606020202030204" pitchFamily="34" charset="0"/>
                <a:cs typeface="+mn-cs"/>
              </a:rPr>
              <a:t/>
            </a:r>
            <a:br>
              <a:rPr lang="en-US" sz="2000" dirty="0">
                <a:solidFill>
                  <a:srgbClr val="425968"/>
                </a:solidFill>
                <a:latin typeface="Arial Narrow" panose="020B0606020202030204" pitchFamily="34" charset="0"/>
                <a:cs typeface="+mn-cs"/>
              </a:rPr>
            </a:br>
            <a:r>
              <a:rPr lang="en-US" sz="2000" dirty="0">
                <a:solidFill>
                  <a:srgbClr val="425968"/>
                </a:solidFill>
                <a:latin typeface="Arial Narrow" panose="020B0606020202030204" pitchFamily="34" charset="0"/>
                <a:cs typeface="+mn-cs"/>
              </a:rPr>
              <a:t>In this case the engine log book showed the vessel proceeding towards Hong Kong with the main engine operating within all the usual various but normal parameters.</a:t>
            </a:r>
          </a:p>
          <a:p>
            <a:pPr algn="just" fontAlgn="auto">
              <a:spcBef>
                <a:spcPts val="0"/>
              </a:spcBef>
              <a:spcAft>
                <a:spcPts val="0"/>
              </a:spcAft>
            </a:pPr>
            <a:r>
              <a:rPr lang="en-US" sz="2000" dirty="0">
                <a:solidFill>
                  <a:srgbClr val="425968"/>
                </a:solidFill>
                <a:latin typeface="Arial Narrow" panose="020B0606020202030204" pitchFamily="34" charset="0"/>
                <a:cs typeface="+mn-cs"/>
              </a:rPr>
              <a:t> </a:t>
            </a:r>
          </a:p>
          <a:p>
            <a:pPr algn="just" fontAlgn="auto">
              <a:spcBef>
                <a:spcPts val="0"/>
              </a:spcBef>
              <a:spcAft>
                <a:spcPts val="0"/>
              </a:spcAft>
            </a:pPr>
            <a:r>
              <a:rPr lang="en-US" sz="2000" dirty="0">
                <a:solidFill>
                  <a:srgbClr val="425968"/>
                </a:solidFill>
                <a:latin typeface="Arial Narrow" panose="020B0606020202030204" pitchFamily="34" charset="0"/>
                <a:cs typeface="+mn-cs"/>
              </a:rPr>
              <a:t>The engine room alarm printer showed that the high turbo charger exhaust gas inlet temperature alarm activated; which was closely followed high scavenge air temperatures across the engine.  The turbo charger high vibration alarm then sounded.</a:t>
            </a:r>
          </a:p>
          <a:p>
            <a:pPr fontAlgn="auto">
              <a:spcBef>
                <a:spcPts val="0"/>
              </a:spcBef>
              <a:spcAft>
                <a:spcPts val="0"/>
              </a:spcAft>
            </a:pPr>
            <a:endParaRPr lang="en-US" dirty="0">
              <a:solidFill>
                <a:srgbClr val="425968"/>
              </a:solidFill>
              <a:latin typeface="Verdana"/>
              <a:cs typeface="+mn-cs"/>
            </a:endParaRPr>
          </a:p>
        </p:txBody>
      </p:sp>
    </p:spTree>
    <p:extLst>
      <p:ext uri="{BB962C8B-B14F-4D97-AF65-F5344CB8AC3E}">
        <p14:creationId xmlns:p14="http://schemas.microsoft.com/office/powerpoint/2010/main" val="11879756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CAUSE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15</a:t>
            </a:fld>
            <a:endParaRPr lang="en-GB" dirty="0">
              <a:solidFill>
                <a:srgbClr val="425968"/>
              </a:solidFill>
            </a:endParaRPr>
          </a:p>
        </p:txBody>
      </p:sp>
      <p:sp>
        <p:nvSpPr>
          <p:cNvPr id="5" name="TextBox 4"/>
          <p:cNvSpPr txBox="1"/>
          <p:nvPr/>
        </p:nvSpPr>
        <p:spPr>
          <a:xfrm>
            <a:off x="797667" y="1509868"/>
            <a:ext cx="7806582" cy="5724644"/>
          </a:xfrm>
          <a:prstGeom prst="rect">
            <a:avLst/>
          </a:prstGeom>
          <a:noFill/>
        </p:spPr>
        <p:txBody>
          <a:bodyPr wrap="square" rtlCol="0">
            <a:spAutoFit/>
          </a:bodyPr>
          <a:lstStyle/>
          <a:p>
            <a:pPr algn="just" fontAlgn="auto">
              <a:spcBef>
                <a:spcPts val="0"/>
              </a:spcBef>
              <a:spcAft>
                <a:spcPts val="0"/>
              </a:spcAft>
            </a:pPr>
            <a:r>
              <a:rPr lang="en-US" u="sng" dirty="0">
                <a:solidFill>
                  <a:srgbClr val="425968"/>
                </a:solidFill>
                <a:latin typeface="Arial Narrow" panose="020B0606020202030204" pitchFamily="34" charset="0"/>
                <a:cs typeface="+mn-cs"/>
              </a:rPr>
              <a:t>The following was learned from my discussions with the 2nd Engineer who was in the engine room at the time of the first incident:</a:t>
            </a:r>
            <a:endParaRPr lang="en-US" dirty="0">
              <a:solidFill>
                <a:srgbClr val="425968"/>
              </a:solidFill>
              <a:latin typeface="Arial Narrow" panose="020B0606020202030204" pitchFamily="34" charset="0"/>
              <a:cs typeface="+mn-cs"/>
            </a:endParaRPr>
          </a:p>
          <a:p>
            <a:pPr algn="just" fontAlgn="auto">
              <a:spcBef>
                <a:spcPts val="0"/>
              </a:spcBef>
              <a:spcAft>
                <a:spcPts val="0"/>
              </a:spcAft>
            </a:pPr>
            <a:r>
              <a:rPr lang="en-US" dirty="0">
                <a:solidFill>
                  <a:srgbClr val="425968"/>
                </a:solidFill>
                <a:latin typeface="Arial Narrow" panose="020B0606020202030204" pitchFamily="34" charset="0"/>
                <a:cs typeface="+mn-cs"/>
              </a:rPr>
              <a:t> </a:t>
            </a:r>
          </a:p>
          <a:p>
            <a:pPr algn="just" fontAlgn="auto">
              <a:spcBef>
                <a:spcPts val="0"/>
              </a:spcBef>
              <a:spcAft>
                <a:spcPts val="0"/>
              </a:spcAft>
            </a:pPr>
            <a:r>
              <a:rPr lang="en-US" i="1" dirty="0">
                <a:solidFill>
                  <a:srgbClr val="425968"/>
                </a:solidFill>
                <a:latin typeface="Arial Narrow" panose="020B0606020202030204" pitchFamily="34" charset="0"/>
                <a:cs typeface="+mn-cs"/>
              </a:rPr>
              <a:t>The turbocharger began to surge wildly and he took the decision to stop the engine, so after informing the bridge the engine was stopped so that investigations could be carried out.  The engine and deck log books confirmed this course of events.</a:t>
            </a:r>
            <a:endParaRPr lang="en-US" dirty="0">
              <a:solidFill>
                <a:srgbClr val="425968"/>
              </a:solidFill>
              <a:latin typeface="Arial Narrow" panose="020B0606020202030204" pitchFamily="34" charset="0"/>
              <a:cs typeface="+mn-cs"/>
            </a:endParaRPr>
          </a:p>
          <a:p>
            <a:pPr algn="just" fontAlgn="auto">
              <a:spcBef>
                <a:spcPts val="0"/>
              </a:spcBef>
              <a:spcAft>
                <a:spcPts val="0"/>
              </a:spcAft>
            </a:pPr>
            <a:r>
              <a:rPr lang="en-US" i="1" dirty="0">
                <a:solidFill>
                  <a:srgbClr val="425968"/>
                </a:solidFill>
                <a:latin typeface="Arial Narrow" panose="020B0606020202030204" pitchFamily="34" charset="0"/>
                <a:cs typeface="+mn-cs"/>
              </a:rPr>
              <a:t> </a:t>
            </a:r>
            <a:endParaRPr lang="en-US" dirty="0">
              <a:solidFill>
                <a:srgbClr val="425968"/>
              </a:solidFill>
              <a:latin typeface="Arial Narrow" panose="020B0606020202030204" pitchFamily="34" charset="0"/>
              <a:cs typeface="+mn-cs"/>
            </a:endParaRPr>
          </a:p>
          <a:p>
            <a:pPr algn="just" fontAlgn="auto">
              <a:spcBef>
                <a:spcPts val="0"/>
              </a:spcBef>
              <a:spcAft>
                <a:spcPts val="0"/>
              </a:spcAft>
            </a:pPr>
            <a:r>
              <a:rPr lang="en-US" i="1" dirty="0">
                <a:solidFill>
                  <a:srgbClr val="425968"/>
                </a:solidFill>
                <a:latin typeface="Arial Narrow" panose="020B0606020202030204" pitchFamily="34" charset="0"/>
                <a:cs typeface="+mn-cs"/>
              </a:rPr>
              <a:t>It was found that the piston crown of No.3 unit had failed allowing piston cooling oil into the cylinder and causing a fire in the exhaust </a:t>
            </a:r>
            <a:r>
              <a:rPr lang="en-US" i="1" dirty="0" err="1">
                <a:solidFill>
                  <a:srgbClr val="425968"/>
                </a:solidFill>
                <a:latin typeface="Arial Narrow" panose="020B0606020202030204" pitchFamily="34" charset="0"/>
                <a:cs typeface="+mn-cs"/>
              </a:rPr>
              <a:t>trunking</a:t>
            </a:r>
            <a:r>
              <a:rPr lang="en-US" i="1" dirty="0">
                <a:solidFill>
                  <a:srgbClr val="425968"/>
                </a:solidFill>
                <a:latin typeface="Arial Narrow" panose="020B0606020202030204" pitchFamily="34" charset="0"/>
                <a:cs typeface="+mn-cs"/>
              </a:rPr>
              <a:t> of the engine.  This in turn appeared to have caused the turbo charger to </a:t>
            </a:r>
            <a:r>
              <a:rPr lang="en-US" i="1" dirty="0" err="1">
                <a:solidFill>
                  <a:srgbClr val="425968"/>
                </a:solidFill>
                <a:latin typeface="Arial Narrow" panose="020B0606020202030204" pitchFamily="34" charset="0"/>
                <a:cs typeface="+mn-cs"/>
              </a:rPr>
              <a:t>overspeed</a:t>
            </a:r>
            <a:r>
              <a:rPr lang="en-US" i="1" dirty="0">
                <a:solidFill>
                  <a:srgbClr val="425968"/>
                </a:solidFill>
                <a:latin typeface="Arial Narrow" panose="020B0606020202030204" pitchFamily="34" charset="0"/>
                <a:cs typeface="+mn-cs"/>
              </a:rPr>
              <a:t> resulting in it being destroyed.</a:t>
            </a:r>
            <a:endParaRPr lang="en-US" dirty="0">
              <a:solidFill>
                <a:srgbClr val="425968"/>
              </a:solidFill>
              <a:latin typeface="Arial Narrow" panose="020B0606020202030204" pitchFamily="34" charset="0"/>
              <a:cs typeface="+mn-cs"/>
            </a:endParaRPr>
          </a:p>
          <a:p>
            <a:pPr algn="just" fontAlgn="auto">
              <a:spcBef>
                <a:spcPts val="0"/>
              </a:spcBef>
              <a:spcAft>
                <a:spcPts val="0"/>
              </a:spcAft>
            </a:pPr>
            <a:r>
              <a:rPr lang="en-US" i="1" dirty="0">
                <a:solidFill>
                  <a:srgbClr val="425968"/>
                </a:solidFill>
                <a:latin typeface="Arial Narrow" panose="020B0606020202030204" pitchFamily="34" charset="0"/>
                <a:cs typeface="+mn-cs"/>
              </a:rPr>
              <a:t> </a:t>
            </a:r>
            <a:endParaRPr lang="en-US" dirty="0">
              <a:solidFill>
                <a:srgbClr val="425968"/>
              </a:solidFill>
              <a:latin typeface="Arial Narrow" panose="020B0606020202030204" pitchFamily="34" charset="0"/>
              <a:cs typeface="+mn-cs"/>
            </a:endParaRPr>
          </a:p>
          <a:p>
            <a:pPr algn="just" fontAlgn="auto">
              <a:spcBef>
                <a:spcPts val="0"/>
              </a:spcBef>
              <a:spcAft>
                <a:spcPts val="0"/>
              </a:spcAft>
            </a:pPr>
            <a:r>
              <a:rPr lang="en-US" i="1" dirty="0">
                <a:solidFill>
                  <a:srgbClr val="425968"/>
                </a:solidFill>
                <a:latin typeface="Arial Narrow" panose="020B0606020202030204" pitchFamily="34" charset="0"/>
                <a:cs typeface="+mn-cs"/>
              </a:rPr>
              <a:t>The piston of No.3 unit was replaced with a spare already on board and the turbocharger was blanked off to allow the vessel to proceed to Hong Kong.  Once in Hong Kong the turbo charger was rebuilt with a new rotor and casing parts delivered in Hong Kong as arranged by the technical manager with the assistance of a local turbo charger workshop.  Also in Hong Kong, No.6 piston was replaced with a spare on board as part of the new vessel management planned maintenance system.</a:t>
            </a:r>
            <a:endParaRPr lang="en-US" dirty="0">
              <a:solidFill>
                <a:srgbClr val="425968"/>
              </a:solidFill>
              <a:latin typeface="Arial Narrow" panose="020B0606020202030204" pitchFamily="34" charset="0"/>
              <a:cs typeface="+mn-cs"/>
            </a:endParaRPr>
          </a:p>
          <a:p>
            <a:pPr algn="just" fontAlgn="auto">
              <a:spcBef>
                <a:spcPts val="0"/>
              </a:spcBef>
              <a:spcAft>
                <a:spcPts val="0"/>
              </a:spcAft>
            </a:pPr>
            <a:r>
              <a:rPr lang="en-US" sz="1400" i="1" dirty="0">
                <a:solidFill>
                  <a:srgbClr val="425968"/>
                </a:solidFill>
                <a:latin typeface="Arial Narrow" panose="020B0606020202030204" pitchFamily="34" charset="0"/>
                <a:cs typeface="+mn-cs"/>
              </a:rPr>
              <a:t> </a:t>
            </a:r>
            <a:endParaRPr lang="en-US" sz="1400" dirty="0">
              <a:solidFill>
                <a:srgbClr val="425968"/>
              </a:solidFill>
              <a:latin typeface="Arial Narrow" panose="020B0606020202030204" pitchFamily="34" charset="0"/>
              <a:cs typeface="+mn-cs"/>
            </a:endParaRPr>
          </a:p>
          <a:p>
            <a:pPr fontAlgn="auto">
              <a:spcBef>
                <a:spcPts val="0"/>
              </a:spcBef>
              <a:spcAft>
                <a:spcPts val="0"/>
              </a:spcAft>
            </a:pPr>
            <a:r>
              <a:rPr lang="en-US" sz="1400" dirty="0">
                <a:solidFill>
                  <a:srgbClr val="425968"/>
                </a:solidFill>
                <a:latin typeface="Verdana"/>
                <a:cs typeface="+mn-cs"/>
              </a:rPr>
              <a:t/>
            </a:r>
            <a:br>
              <a:rPr lang="en-US" sz="1400" dirty="0">
                <a:solidFill>
                  <a:srgbClr val="425968"/>
                </a:solidFill>
                <a:latin typeface="Verdana"/>
                <a:cs typeface="+mn-cs"/>
              </a:rPr>
            </a:br>
            <a:r>
              <a:rPr lang="en-US" sz="1400" dirty="0">
                <a:solidFill>
                  <a:srgbClr val="425968"/>
                </a:solidFill>
                <a:latin typeface="Verdana"/>
                <a:cs typeface="+mn-cs"/>
              </a:rPr>
              <a:t> </a:t>
            </a:r>
          </a:p>
          <a:p>
            <a:pPr fontAlgn="auto">
              <a:spcBef>
                <a:spcPts val="0"/>
              </a:spcBef>
              <a:spcAft>
                <a:spcPts val="0"/>
              </a:spcAft>
            </a:pPr>
            <a:endParaRPr lang="en-US" dirty="0">
              <a:solidFill>
                <a:srgbClr val="425968"/>
              </a:solidFill>
              <a:latin typeface="Verdana"/>
              <a:cs typeface="+mn-cs"/>
            </a:endParaRPr>
          </a:p>
        </p:txBody>
      </p:sp>
    </p:spTree>
    <p:extLst>
      <p:ext uri="{BB962C8B-B14F-4D97-AF65-F5344CB8AC3E}">
        <p14:creationId xmlns:p14="http://schemas.microsoft.com/office/powerpoint/2010/main" val="5686611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CAUSE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16</a:t>
            </a:fld>
            <a:endParaRPr lang="en-GB" dirty="0">
              <a:solidFill>
                <a:srgbClr val="425968"/>
              </a:solidFill>
            </a:endParaRPr>
          </a:p>
        </p:txBody>
      </p:sp>
      <p:sp>
        <p:nvSpPr>
          <p:cNvPr id="5" name="TextBox 4"/>
          <p:cNvSpPr txBox="1"/>
          <p:nvPr/>
        </p:nvSpPr>
        <p:spPr>
          <a:xfrm>
            <a:off x="797667" y="1509868"/>
            <a:ext cx="7806582" cy="6278642"/>
          </a:xfrm>
          <a:prstGeom prst="rect">
            <a:avLst/>
          </a:prstGeom>
          <a:noFill/>
        </p:spPr>
        <p:txBody>
          <a:bodyPr wrap="square" rtlCol="0">
            <a:spAutoFit/>
          </a:bodyPr>
          <a:lstStyle/>
          <a:p>
            <a:pPr algn="just" fontAlgn="auto">
              <a:spcBef>
                <a:spcPts val="0"/>
              </a:spcBef>
              <a:spcAft>
                <a:spcPts val="0"/>
              </a:spcAft>
            </a:pPr>
            <a:r>
              <a:rPr lang="en-US" i="1" dirty="0">
                <a:solidFill>
                  <a:srgbClr val="425968"/>
                </a:solidFill>
                <a:latin typeface="Arial Narrow" panose="020B0606020202030204" pitchFamily="34" charset="0"/>
                <a:cs typeface="+mn-cs"/>
              </a:rPr>
              <a:t>The second engineer reported that whilst the vessel was under tow they received on board the analysis results of the contents of the cylinder lube oil storage and service tanks and that all the cylinder oil on board contained high levels of water.  When asked if it was routine on board the vessel to drain the storage and service tanks of water he replied that the tanks were fitted with drain cocks but there was not a practice on board of doing so and that no requirement was listed in the planned maintenance system</a:t>
            </a:r>
            <a:r>
              <a:rPr lang="en-US" i="1" dirty="0" smtClean="0">
                <a:solidFill>
                  <a:srgbClr val="425968"/>
                </a:solidFill>
                <a:latin typeface="Arial Narrow" panose="020B0606020202030204" pitchFamily="34" charset="0"/>
                <a:cs typeface="+mn-cs"/>
              </a:rPr>
              <a:t>.</a:t>
            </a:r>
          </a:p>
          <a:p>
            <a:pPr algn="just" fontAlgn="auto">
              <a:spcBef>
                <a:spcPts val="0"/>
              </a:spcBef>
              <a:spcAft>
                <a:spcPts val="0"/>
              </a:spcAft>
            </a:pPr>
            <a:endParaRPr lang="en-US" i="1" dirty="0">
              <a:solidFill>
                <a:srgbClr val="425968"/>
              </a:solidFill>
              <a:latin typeface="Arial Narrow" panose="020B0606020202030204" pitchFamily="34" charset="0"/>
              <a:cs typeface="+mn-cs"/>
            </a:endParaRPr>
          </a:p>
          <a:p>
            <a:pPr fontAlgn="auto">
              <a:spcBef>
                <a:spcPts val="0"/>
              </a:spcBef>
              <a:spcAft>
                <a:spcPts val="0"/>
              </a:spcAft>
            </a:pPr>
            <a:r>
              <a:rPr lang="en-US" u="sng" dirty="0">
                <a:solidFill>
                  <a:srgbClr val="425968"/>
                </a:solidFill>
                <a:latin typeface="Arial Narrow" panose="020B0606020202030204" pitchFamily="34" charset="0"/>
                <a:cs typeface="+mn-cs"/>
              </a:rPr>
              <a:t>The following was learned from my discussions with the 3</a:t>
            </a:r>
            <a:r>
              <a:rPr lang="en-US" u="sng" baseline="30000" dirty="0">
                <a:solidFill>
                  <a:srgbClr val="425968"/>
                </a:solidFill>
                <a:latin typeface="Arial Narrow" panose="020B0606020202030204" pitchFamily="34" charset="0"/>
                <a:cs typeface="+mn-cs"/>
              </a:rPr>
              <a:t>rd</a:t>
            </a:r>
            <a:r>
              <a:rPr lang="en-US" u="sng" dirty="0">
                <a:solidFill>
                  <a:srgbClr val="425968"/>
                </a:solidFill>
                <a:latin typeface="Arial Narrow" panose="020B0606020202030204" pitchFamily="34" charset="0"/>
                <a:cs typeface="+mn-cs"/>
              </a:rPr>
              <a:t> Engineer who was in the engine room at the time of the second incident</a:t>
            </a:r>
            <a:r>
              <a:rPr lang="en-US" dirty="0">
                <a:solidFill>
                  <a:srgbClr val="425968"/>
                </a:solidFill>
                <a:latin typeface="Arial Narrow" panose="020B0606020202030204" pitchFamily="34" charset="0"/>
                <a:cs typeface="+mn-cs"/>
              </a:rPr>
              <a:t>:</a:t>
            </a:r>
          </a:p>
          <a:p>
            <a:pPr fontAlgn="auto">
              <a:spcBef>
                <a:spcPts val="0"/>
              </a:spcBef>
              <a:spcAft>
                <a:spcPts val="0"/>
              </a:spcAft>
            </a:pPr>
            <a:endParaRPr lang="en-US" i="1" dirty="0" smtClean="0">
              <a:solidFill>
                <a:srgbClr val="425968"/>
              </a:solidFill>
              <a:latin typeface="Arial Narrow" panose="020B0606020202030204" pitchFamily="34" charset="0"/>
              <a:cs typeface="+mn-cs"/>
            </a:endParaRPr>
          </a:p>
          <a:p>
            <a:pPr fontAlgn="auto">
              <a:spcBef>
                <a:spcPts val="0"/>
              </a:spcBef>
              <a:spcAft>
                <a:spcPts val="0"/>
              </a:spcAft>
            </a:pPr>
            <a:r>
              <a:rPr lang="en-US" i="1" dirty="0" smtClean="0">
                <a:solidFill>
                  <a:srgbClr val="425968"/>
                </a:solidFill>
                <a:latin typeface="Arial Narrow" panose="020B0606020202030204" pitchFamily="34" charset="0"/>
                <a:cs typeface="+mn-cs"/>
              </a:rPr>
              <a:t>The </a:t>
            </a:r>
            <a:r>
              <a:rPr lang="en-US" i="1" dirty="0">
                <a:solidFill>
                  <a:srgbClr val="425968"/>
                </a:solidFill>
                <a:latin typeface="Arial Narrow" panose="020B0606020202030204" pitchFamily="34" charset="0"/>
                <a:cs typeface="+mn-cs"/>
              </a:rPr>
              <a:t>vessel departed Hong Kong with repairs complete and made way for Singapore.  During the passage to Singapore there was an explosion around the lower level of the main engine around the middle section.  The engine automatically shut down on crankcase high oil mist.  These events are confirmed in the engine log book and alarm printer</a:t>
            </a:r>
            <a:r>
              <a:rPr lang="en-US" dirty="0">
                <a:solidFill>
                  <a:srgbClr val="425968"/>
                </a:solidFill>
                <a:latin typeface="Arial Narrow" panose="020B0606020202030204" pitchFamily="34" charset="0"/>
                <a:cs typeface="+mn-cs"/>
              </a:rPr>
              <a:t>.</a:t>
            </a:r>
          </a:p>
          <a:p>
            <a:pPr fontAlgn="auto">
              <a:spcBef>
                <a:spcPts val="0"/>
              </a:spcBef>
              <a:spcAft>
                <a:spcPts val="0"/>
              </a:spcAft>
            </a:pPr>
            <a:endParaRPr lang="en-US" i="1" dirty="0" smtClean="0">
              <a:solidFill>
                <a:srgbClr val="425968"/>
              </a:solidFill>
              <a:latin typeface="Arial Narrow" panose="020B0606020202030204" pitchFamily="34" charset="0"/>
              <a:cs typeface="+mn-cs"/>
            </a:endParaRPr>
          </a:p>
          <a:p>
            <a:pPr fontAlgn="auto">
              <a:spcBef>
                <a:spcPts val="0"/>
              </a:spcBef>
              <a:spcAft>
                <a:spcPts val="0"/>
              </a:spcAft>
            </a:pPr>
            <a:r>
              <a:rPr lang="en-US" i="1" dirty="0" smtClean="0">
                <a:solidFill>
                  <a:srgbClr val="425968"/>
                </a:solidFill>
                <a:latin typeface="Arial Narrow" panose="020B0606020202030204" pitchFamily="34" charset="0"/>
                <a:cs typeface="+mn-cs"/>
              </a:rPr>
              <a:t>The </a:t>
            </a:r>
            <a:r>
              <a:rPr lang="en-US" i="1" dirty="0">
                <a:solidFill>
                  <a:srgbClr val="425968"/>
                </a:solidFill>
                <a:latin typeface="Arial Narrow" panose="020B0606020202030204" pitchFamily="34" charset="0"/>
                <a:cs typeface="+mn-cs"/>
              </a:rPr>
              <a:t>3</a:t>
            </a:r>
            <a:r>
              <a:rPr lang="en-US" i="1" baseline="30000" dirty="0">
                <a:solidFill>
                  <a:srgbClr val="425968"/>
                </a:solidFill>
                <a:latin typeface="Arial Narrow" panose="020B0606020202030204" pitchFamily="34" charset="0"/>
                <a:cs typeface="+mn-cs"/>
              </a:rPr>
              <a:t>rd</a:t>
            </a:r>
            <a:r>
              <a:rPr lang="en-US" i="1" dirty="0">
                <a:solidFill>
                  <a:srgbClr val="425968"/>
                </a:solidFill>
                <a:latin typeface="Arial Narrow" panose="020B0606020202030204" pitchFamily="34" charset="0"/>
                <a:cs typeface="+mn-cs"/>
              </a:rPr>
              <a:t> engineer confirmed that he had not been draining the cylinder lube oil tanks for water.</a:t>
            </a:r>
            <a:endParaRPr lang="en-US" dirty="0">
              <a:solidFill>
                <a:srgbClr val="425968"/>
              </a:solidFill>
              <a:latin typeface="Arial Narrow" panose="020B0606020202030204" pitchFamily="34" charset="0"/>
              <a:cs typeface="+mn-cs"/>
            </a:endParaRPr>
          </a:p>
          <a:p>
            <a:pPr fontAlgn="auto">
              <a:spcBef>
                <a:spcPts val="0"/>
              </a:spcBef>
              <a:spcAft>
                <a:spcPts val="0"/>
              </a:spcAft>
            </a:pPr>
            <a:endParaRPr lang="en-US" dirty="0" smtClean="0">
              <a:solidFill>
                <a:srgbClr val="425968"/>
              </a:solidFill>
              <a:latin typeface="Arial Narrow" panose="020B0606020202030204" pitchFamily="34" charset="0"/>
              <a:cs typeface="+mn-cs"/>
            </a:endParaRPr>
          </a:p>
          <a:p>
            <a:pPr algn="just" fontAlgn="auto">
              <a:spcBef>
                <a:spcPts val="0"/>
              </a:spcBef>
              <a:spcAft>
                <a:spcPts val="0"/>
              </a:spcAft>
            </a:pPr>
            <a:endParaRPr lang="en-US" dirty="0">
              <a:solidFill>
                <a:srgbClr val="425968"/>
              </a:solidFill>
              <a:latin typeface="Arial Narrow" panose="020B0606020202030204" pitchFamily="34" charset="0"/>
              <a:cs typeface="+mn-cs"/>
            </a:endParaRPr>
          </a:p>
          <a:p>
            <a:pPr algn="just" fontAlgn="auto">
              <a:spcBef>
                <a:spcPts val="0"/>
              </a:spcBef>
              <a:spcAft>
                <a:spcPts val="0"/>
              </a:spcAft>
            </a:pPr>
            <a:r>
              <a:rPr lang="en-US" sz="1400" i="1" dirty="0">
                <a:solidFill>
                  <a:srgbClr val="425968"/>
                </a:solidFill>
                <a:latin typeface="Arial Narrow" panose="020B0606020202030204" pitchFamily="34" charset="0"/>
                <a:cs typeface="+mn-cs"/>
              </a:rPr>
              <a:t> </a:t>
            </a:r>
            <a:endParaRPr lang="en-US" sz="1400" dirty="0">
              <a:solidFill>
                <a:srgbClr val="425968"/>
              </a:solidFill>
              <a:latin typeface="Arial Narrow" panose="020B0606020202030204" pitchFamily="34" charset="0"/>
              <a:cs typeface="+mn-cs"/>
            </a:endParaRPr>
          </a:p>
          <a:p>
            <a:pPr fontAlgn="auto">
              <a:spcBef>
                <a:spcPts val="0"/>
              </a:spcBef>
              <a:spcAft>
                <a:spcPts val="0"/>
              </a:spcAft>
            </a:pPr>
            <a:r>
              <a:rPr lang="en-US" sz="1400" dirty="0">
                <a:solidFill>
                  <a:srgbClr val="425968"/>
                </a:solidFill>
                <a:latin typeface="Verdana"/>
                <a:cs typeface="+mn-cs"/>
              </a:rPr>
              <a:t/>
            </a:r>
            <a:br>
              <a:rPr lang="en-US" sz="1400" dirty="0">
                <a:solidFill>
                  <a:srgbClr val="425968"/>
                </a:solidFill>
                <a:latin typeface="Verdana"/>
                <a:cs typeface="+mn-cs"/>
              </a:rPr>
            </a:br>
            <a:r>
              <a:rPr lang="en-US" sz="1400" dirty="0">
                <a:solidFill>
                  <a:srgbClr val="425968"/>
                </a:solidFill>
                <a:latin typeface="Verdana"/>
                <a:cs typeface="+mn-cs"/>
              </a:rPr>
              <a:t> </a:t>
            </a:r>
          </a:p>
          <a:p>
            <a:pPr fontAlgn="auto">
              <a:spcBef>
                <a:spcPts val="0"/>
              </a:spcBef>
              <a:spcAft>
                <a:spcPts val="0"/>
              </a:spcAft>
            </a:pPr>
            <a:endParaRPr lang="en-US" dirty="0">
              <a:solidFill>
                <a:srgbClr val="425968"/>
              </a:solidFill>
              <a:latin typeface="Verdana"/>
              <a:cs typeface="+mn-cs"/>
            </a:endParaRPr>
          </a:p>
        </p:txBody>
      </p:sp>
    </p:spTree>
    <p:extLst>
      <p:ext uri="{BB962C8B-B14F-4D97-AF65-F5344CB8AC3E}">
        <p14:creationId xmlns:p14="http://schemas.microsoft.com/office/powerpoint/2010/main" val="793063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CAUSE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17</a:t>
            </a:fld>
            <a:endParaRPr lang="en-GB" dirty="0">
              <a:solidFill>
                <a:srgbClr val="425968"/>
              </a:solidFill>
            </a:endParaRPr>
          </a:p>
        </p:txBody>
      </p:sp>
      <p:sp>
        <p:nvSpPr>
          <p:cNvPr id="5" name="TextBox 4"/>
          <p:cNvSpPr txBox="1"/>
          <p:nvPr/>
        </p:nvSpPr>
        <p:spPr>
          <a:xfrm>
            <a:off x="797667" y="1509868"/>
            <a:ext cx="7806582" cy="5724644"/>
          </a:xfrm>
          <a:prstGeom prst="rect">
            <a:avLst/>
          </a:prstGeom>
          <a:noFill/>
        </p:spPr>
        <p:txBody>
          <a:bodyPr wrap="square" rtlCol="0">
            <a:spAutoFit/>
          </a:bodyPr>
          <a:lstStyle/>
          <a:p>
            <a:pPr fontAlgn="auto">
              <a:spcBef>
                <a:spcPts val="0"/>
              </a:spcBef>
              <a:spcAft>
                <a:spcPts val="0"/>
              </a:spcAft>
            </a:pPr>
            <a:r>
              <a:rPr lang="en-US" sz="2000" dirty="0" smtClean="0">
                <a:solidFill>
                  <a:srgbClr val="425968"/>
                </a:solidFill>
                <a:latin typeface="Arial Narrow" panose="020B0606020202030204" pitchFamily="34" charset="0"/>
                <a:cs typeface="+mn-cs"/>
              </a:rPr>
              <a:t>Upon </a:t>
            </a:r>
            <a:r>
              <a:rPr lang="en-US" sz="2000" dirty="0">
                <a:solidFill>
                  <a:srgbClr val="425968"/>
                </a:solidFill>
                <a:latin typeface="Arial Narrow" panose="020B0606020202030204" pitchFamily="34" charset="0"/>
                <a:cs typeface="+mn-cs"/>
              </a:rPr>
              <a:t>investigation the damage recorded above was noted.  It was apparent that there had been a catastrophic seizure of No.6 unit which had resulted in the bending of the connecting rod, the damage to the crankcase, the failure of the cylinder liner and the slip in the journal to web mating of the crankshaft.  Due to the severity of the damage, the engine was deemed inoperable by the Chief Engineer and the tow of the vessel to Singapore was arranged by Owners.</a:t>
            </a:r>
          </a:p>
          <a:p>
            <a:pPr fontAlgn="auto">
              <a:spcBef>
                <a:spcPts val="0"/>
              </a:spcBef>
              <a:spcAft>
                <a:spcPts val="0"/>
              </a:spcAft>
            </a:pPr>
            <a:r>
              <a:rPr lang="en-US" sz="2000" dirty="0">
                <a:solidFill>
                  <a:srgbClr val="425968"/>
                </a:solidFill>
                <a:latin typeface="Arial Narrow" panose="020B0606020202030204" pitchFamily="34" charset="0"/>
                <a:cs typeface="+mn-cs"/>
              </a:rPr>
              <a:t> </a:t>
            </a:r>
          </a:p>
          <a:p>
            <a:pPr fontAlgn="auto">
              <a:spcBef>
                <a:spcPts val="0"/>
              </a:spcBef>
              <a:spcAft>
                <a:spcPts val="0"/>
              </a:spcAft>
            </a:pPr>
            <a:r>
              <a:rPr lang="en-US" sz="2000" dirty="0">
                <a:solidFill>
                  <a:srgbClr val="425968"/>
                </a:solidFill>
                <a:latin typeface="Arial Narrow" panose="020B0606020202030204" pitchFamily="34" charset="0"/>
                <a:cs typeface="+mn-cs"/>
              </a:rPr>
              <a:t>At this stage I asked the 3rd Engineer to take me to the Chief Engineer so that I could record his version of events.  I was informed that the Chief Engineer of the vessel at the time of the incident had been signed off the vessel today.  I asked the technical manager if I could speak with him but was informed that he no longer worked for the company.  </a:t>
            </a:r>
          </a:p>
          <a:p>
            <a:pPr fontAlgn="auto">
              <a:spcBef>
                <a:spcPts val="0"/>
              </a:spcBef>
              <a:spcAft>
                <a:spcPts val="0"/>
              </a:spcAft>
            </a:pPr>
            <a:r>
              <a:rPr lang="en-US" sz="2000" dirty="0">
                <a:solidFill>
                  <a:srgbClr val="425968"/>
                </a:solidFill>
                <a:latin typeface="Arial Narrow" panose="020B0606020202030204" pitchFamily="34" charset="0"/>
                <a:cs typeface="+mn-cs"/>
              </a:rPr>
              <a:t> </a:t>
            </a:r>
          </a:p>
          <a:p>
            <a:pPr fontAlgn="auto">
              <a:spcBef>
                <a:spcPts val="0"/>
              </a:spcBef>
              <a:spcAft>
                <a:spcPts val="0"/>
              </a:spcAft>
            </a:pPr>
            <a:endParaRPr lang="en-US" sz="2000" dirty="0" smtClean="0">
              <a:solidFill>
                <a:srgbClr val="425968"/>
              </a:solidFill>
              <a:latin typeface="Arial Narrow" panose="020B0606020202030204" pitchFamily="34" charset="0"/>
              <a:cs typeface="+mn-cs"/>
            </a:endParaRPr>
          </a:p>
          <a:p>
            <a:pPr algn="just" fontAlgn="auto">
              <a:spcBef>
                <a:spcPts val="0"/>
              </a:spcBef>
              <a:spcAft>
                <a:spcPts val="0"/>
              </a:spcAft>
            </a:pPr>
            <a:endParaRPr lang="en-US" sz="2000" dirty="0">
              <a:solidFill>
                <a:srgbClr val="425968"/>
              </a:solidFill>
              <a:latin typeface="Arial Narrow" panose="020B0606020202030204" pitchFamily="34" charset="0"/>
              <a:cs typeface="+mn-cs"/>
            </a:endParaRPr>
          </a:p>
          <a:p>
            <a:pPr algn="just" fontAlgn="auto">
              <a:spcBef>
                <a:spcPts val="0"/>
              </a:spcBef>
              <a:spcAft>
                <a:spcPts val="0"/>
              </a:spcAft>
            </a:pPr>
            <a:r>
              <a:rPr lang="en-US" sz="2000" i="1" dirty="0">
                <a:solidFill>
                  <a:srgbClr val="425968"/>
                </a:solidFill>
                <a:latin typeface="Arial Narrow" panose="020B0606020202030204" pitchFamily="34" charset="0"/>
                <a:cs typeface="+mn-cs"/>
              </a:rPr>
              <a:t> </a:t>
            </a:r>
            <a:endParaRPr lang="en-US" sz="2000" dirty="0">
              <a:solidFill>
                <a:srgbClr val="425968"/>
              </a:solidFill>
              <a:latin typeface="Arial Narrow" panose="020B0606020202030204" pitchFamily="34" charset="0"/>
              <a:cs typeface="+mn-cs"/>
            </a:endParaRPr>
          </a:p>
          <a:p>
            <a:pPr fontAlgn="auto">
              <a:spcBef>
                <a:spcPts val="0"/>
              </a:spcBef>
              <a:spcAft>
                <a:spcPts val="0"/>
              </a:spcAft>
            </a:pPr>
            <a:r>
              <a:rPr lang="en-US" sz="1400" dirty="0">
                <a:solidFill>
                  <a:srgbClr val="425968"/>
                </a:solidFill>
                <a:latin typeface="Verdana"/>
                <a:cs typeface="+mn-cs"/>
              </a:rPr>
              <a:t/>
            </a:r>
            <a:br>
              <a:rPr lang="en-US" sz="1400" dirty="0">
                <a:solidFill>
                  <a:srgbClr val="425968"/>
                </a:solidFill>
                <a:latin typeface="Verdana"/>
                <a:cs typeface="+mn-cs"/>
              </a:rPr>
            </a:br>
            <a:r>
              <a:rPr lang="en-US" sz="1400" dirty="0">
                <a:solidFill>
                  <a:srgbClr val="425968"/>
                </a:solidFill>
                <a:latin typeface="Verdana"/>
                <a:cs typeface="+mn-cs"/>
              </a:rPr>
              <a:t> </a:t>
            </a:r>
          </a:p>
          <a:p>
            <a:pPr fontAlgn="auto">
              <a:spcBef>
                <a:spcPts val="0"/>
              </a:spcBef>
              <a:spcAft>
                <a:spcPts val="0"/>
              </a:spcAft>
            </a:pPr>
            <a:endParaRPr lang="en-US" dirty="0">
              <a:solidFill>
                <a:srgbClr val="425968"/>
              </a:solidFill>
              <a:latin typeface="Verdana"/>
              <a:cs typeface="+mn-cs"/>
            </a:endParaRPr>
          </a:p>
        </p:txBody>
      </p:sp>
    </p:spTree>
    <p:extLst>
      <p:ext uri="{BB962C8B-B14F-4D97-AF65-F5344CB8AC3E}">
        <p14:creationId xmlns:p14="http://schemas.microsoft.com/office/powerpoint/2010/main" val="14377237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CAUSE</a:t>
            </a:r>
            <a:endParaRPr lang="en-GB" dirty="0"/>
          </a:p>
        </p:txBody>
      </p:sp>
      <p:sp>
        <p:nvSpPr>
          <p:cNvPr id="3" name="Content Placeholder 2"/>
          <p:cNvSpPr>
            <a:spLocks noGrp="1"/>
          </p:cNvSpPr>
          <p:nvPr>
            <p:ph idx="1"/>
          </p:nvPr>
        </p:nvSpPr>
        <p:spPr>
          <a:xfrm>
            <a:off x="544513" y="1552271"/>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18</a:t>
            </a:fld>
            <a:endParaRPr lang="en-GB" dirty="0">
              <a:solidFill>
                <a:srgbClr val="425968"/>
              </a:solidFill>
            </a:endParaRPr>
          </a:p>
        </p:txBody>
      </p:sp>
      <p:sp>
        <p:nvSpPr>
          <p:cNvPr id="5" name="TextBox 4"/>
          <p:cNvSpPr txBox="1"/>
          <p:nvPr/>
        </p:nvSpPr>
        <p:spPr>
          <a:xfrm>
            <a:off x="797667" y="1509868"/>
            <a:ext cx="7806582" cy="5724644"/>
          </a:xfrm>
          <a:prstGeom prst="rect">
            <a:avLst/>
          </a:prstGeom>
          <a:noFill/>
        </p:spPr>
        <p:txBody>
          <a:bodyPr wrap="square" rtlCol="0">
            <a:spAutoFit/>
          </a:bodyPr>
          <a:lstStyle/>
          <a:p>
            <a:pPr fontAlgn="auto">
              <a:spcBef>
                <a:spcPts val="0"/>
              </a:spcBef>
              <a:spcAft>
                <a:spcPts val="0"/>
              </a:spcAft>
            </a:pPr>
            <a:r>
              <a:rPr lang="en-US" sz="2000" dirty="0">
                <a:solidFill>
                  <a:srgbClr val="425968"/>
                </a:solidFill>
                <a:latin typeface="Arial Narrow" panose="020B0606020202030204" pitchFamily="34" charset="0"/>
                <a:cs typeface="+mn-cs"/>
              </a:rPr>
              <a:t>The planned maintenance system on board the vessel only stretched back as far as six months prior to the incident.  No records were available prior to this time as the vessel was managed by a different company and no records were handed over.  The running hours for the individual components of the main engine were therefore unknown.  The new managers had implemented a system of staggered running hours for the components and had begun overhauling all components systematically.  </a:t>
            </a:r>
          </a:p>
          <a:p>
            <a:pPr fontAlgn="auto">
              <a:spcBef>
                <a:spcPts val="0"/>
              </a:spcBef>
              <a:spcAft>
                <a:spcPts val="0"/>
              </a:spcAft>
            </a:pPr>
            <a:r>
              <a:rPr lang="en-US" sz="2000" dirty="0">
                <a:solidFill>
                  <a:srgbClr val="425968"/>
                </a:solidFill>
                <a:latin typeface="Arial Narrow" panose="020B0606020202030204" pitchFamily="34" charset="0"/>
                <a:cs typeface="+mn-cs"/>
              </a:rPr>
              <a:t> </a:t>
            </a:r>
          </a:p>
          <a:p>
            <a:pPr fontAlgn="auto">
              <a:spcBef>
                <a:spcPts val="0"/>
              </a:spcBef>
              <a:spcAft>
                <a:spcPts val="0"/>
              </a:spcAft>
            </a:pPr>
            <a:r>
              <a:rPr lang="en-US" sz="2000" dirty="0">
                <a:solidFill>
                  <a:srgbClr val="425968"/>
                </a:solidFill>
                <a:latin typeface="Arial Narrow" panose="020B0606020202030204" pitchFamily="34" charset="0"/>
                <a:cs typeface="+mn-cs"/>
              </a:rPr>
              <a:t>By the time I attended the vessel in Singapore, the engine had been stripped down and the pistons had been removed and separated from the piston rods. It was apparent that the piston crowns of No.3 and No.6 unit had high levels of manufacturing debris and </a:t>
            </a:r>
            <a:r>
              <a:rPr lang="en-US" sz="2000" dirty="0" err="1">
                <a:solidFill>
                  <a:srgbClr val="425968"/>
                </a:solidFill>
                <a:latin typeface="Arial Narrow" panose="020B0606020202030204" pitchFamily="34" charset="0"/>
                <a:cs typeface="+mn-cs"/>
              </a:rPr>
              <a:t>swarf</a:t>
            </a:r>
            <a:r>
              <a:rPr lang="en-US" sz="2000" dirty="0">
                <a:solidFill>
                  <a:srgbClr val="425968"/>
                </a:solidFill>
                <a:latin typeface="Arial Narrow" panose="020B0606020202030204" pitchFamily="34" charset="0"/>
                <a:cs typeface="+mn-cs"/>
              </a:rPr>
              <a:t> within their cooling and lubrication channels.</a:t>
            </a:r>
          </a:p>
          <a:p>
            <a:pPr fontAlgn="auto">
              <a:spcBef>
                <a:spcPts val="0"/>
              </a:spcBef>
              <a:spcAft>
                <a:spcPts val="0"/>
              </a:spcAft>
            </a:pPr>
            <a:r>
              <a:rPr lang="en-US" sz="2000" dirty="0">
                <a:solidFill>
                  <a:srgbClr val="425968"/>
                </a:solidFill>
                <a:latin typeface="Arial Narrow" panose="020B0606020202030204" pitchFamily="34" charset="0"/>
                <a:cs typeface="+mn-cs"/>
              </a:rPr>
              <a:t> </a:t>
            </a:r>
          </a:p>
          <a:p>
            <a:pPr fontAlgn="auto">
              <a:spcBef>
                <a:spcPts val="0"/>
              </a:spcBef>
              <a:spcAft>
                <a:spcPts val="0"/>
              </a:spcAft>
            </a:pPr>
            <a:endParaRPr lang="en-US" sz="2000" dirty="0" smtClean="0">
              <a:solidFill>
                <a:srgbClr val="425968"/>
              </a:solidFill>
              <a:latin typeface="Arial Narrow" panose="020B0606020202030204" pitchFamily="34" charset="0"/>
              <a:cs typeface="+mn-cs"/>
            </a:endParaRPr>
          </a:p>
          <a:p>
            <a:pPr algn="just" fontAlgn="auto">
              <a:spcBef>
                <a:spcPts val="0"/>
              </a:spcBef>
              <a:spcAft>
                <a:spcPts val="0"/>
              </a:spcAft>
            </a:pPr>
            <a:endParaRPr lang="en-US" sz="2000" dirty="0">
              <a:solidFill>
                <a:srgbClr val="425968"/>
              </a:solidFill>
              <a:latin typeface="Arial Narrow" panose="020B0606020202030204" pitchFamily="34" charset="0"/>
              <a:cs typeface="+mn-cs"/>
            </a:endParaRPr>
          </a:p>
          <a:p>
            <a:pPr algn="just" fontAlgn="auto">
              <a:spcBef>
                <a:spcPts val="0"/>
              </a:spcBef>
              <a:spcAft>
                <a:spcPts val="0"/>
              </a:spcAft>
            </a:pPr>
            <a:r>
              <a:rPr lang="en-US" sz="2000" i="1" dirty="0">
                <a:solidFill>
                  <a:srgbClr val="425968"/>
                </a:solidFill>
                <a:latin typeface="Arial Narrow" panose="020B0606020202030204" pitchFamily="34" charset="0"/>
                <a:cs typeface="+mn-cs"/>
              </a:rPr>
              <a:t> </a:t>
            </a:r>
            <a:endParaRPr lang="en-US" sz="2000" dirty="0">
              <a:solidFill>
                <a:srgbClr val="425968"/>
              </a:solidFill>
              <a:latin typeface="Arial Narrow" panose="020B0606020202030204" pitchFamily="34" charset="0"/>
              <a:cs typeface="+mn-cs"/>
            </a:endParaRPr>
          </a:p>
          <a:p>
            <a:pPr fontAlgn="auto">
              <a:spcBef>
                <a:spcPts val="0"/>
              </a:spcBef>
              <a:spcAft>
                <a:spcPts val="0"/>
              </a:spcAft>
            </a:pPr>
            <a:r>
              <a:rPr lang="en-US" sz="1400" dirty="0">
                <a:solidFill>
                  <a:srgbClr val="425968"/>
                </a:solidFill>
                <a:latin typeface="Verdana"/>
                <a:cs typeface="+mn-cs"/>
              </a:rPr>
              <a:t/>
            </a:r>
            <a:br>
              <a:rPr lang="en-US" sz="1400" dirty="0">
                <a:solidFill>
                  <a:srgbClr val="425968"/>
                </a:solidFill>
                <a:latin typeface="Verdana"/>
                <a:cs typeface="+mn-cs"/>
              </a:rPr>
            </a:br>
            <a:r>
              <a:rPr lang="en-US" sz="1400" dirty="0">
                <a:solidFill>
                  <a:srgbClr val="425968"/>
                </a:solidFill>
                <a:latin typeface="Verdana"/>
                <a:cs typeface="+mn-cs"/>
              </a:rPr>
              <a:t> </a:t>
            </a:r>
          </a:p>
          <a:p>
            <a:pPr fontAlgn="auto">
              <a:spcBef>
                <a:spcPts val="0"/>
              </a:spcBef>
              <a:spcAft>
                <a:spcPts val="0"/>
              </a:spcAft>
            </a:pPr>
            <a:endParaRPr lang="en-US" dirty="0">
              <a:solidFill>
                <a:srgbClr val="425968"/>
              </a:solidFill>
              <a:latin typeface="Verdana"/>
              <a:cs typeface="+mn-cs"/>
            </a:endParaRPr>
          </a:p>
        </p:txBody>
      </p:sp>
    </p:spTree>
    <p:extLst>
      <p:ext uri="{BB962C8B-B14F-4D97-AF65-F5344CB8AC3E}">
        <p14:creationId xmlns:p14="http://schemas.microsoft.com/office/powerpoint/2010/main" val="40650817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CAUSE</a:t>
            </a:r>
            <a:endParaRPr lang="en-GB" dirty="0"/>
          </a:p>
        </p:txBody>
      </p:sp>
      <p:sp>
        <p:nvSpPr>
          <p:cNvPr id="3" name="Content Placeholder 2"/>
          <p:cNvSpPr>
            <a:spLocks noGrp="1"/>
          </p:cNvSpPr>
          <p:nvPr>
            <p:ph idx="1"/>
          </p:nvPr>
        </p:nvSpPr>
        <p:spPr>
          <a:xfrm>
            <a:off x="544513" y="1552271"/>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19</a:t>
            </a:fld>
            <a:endParaRPr lang="en-GB" dirty="0">
              <a:solidFill>
                <a:srgbClr val="425968"/>
              </a:solidFill>
            </a:endParaRPr>
          </a:p>
        </p:txBody>
      </p:sp>
      <p:sp>
        <p:nvSpPr>
          <p:cNvPr id="5" name="TextBox 4"/>
          <p:cNvSpPr txBox="1"/>
          <p:nvPr/>
        </p:nvSpPr>
        <p:spPr>
          <a:xfrm>
            <a:off x="797667" y="1509870"/>
            <a:ext cx="7806582" cy="1661993"/>
          </a:xfrm>
          <a:prstGeom prst="rect">
            <a:avLst/>
          </a:prstGeom>
          <a:noFill/>
        </p:spPr>
        <p:txBody>
          <a:bodyPr wrap="square" rtlCol="0">
            <a:spAutoFit/>
          </a:bodyPr>
          <a:lstStyle/>
          <a:p>
            <a:pPr fontAlgn="auto">
              <a:spcBef>
                <a:spcPts val="0"/>
              </a:spcBef>
              <a:spcAft>
                <a:spcPts val="0"/>
              </a:spcAft>
            </a:pPr>
            <a:r>
              <a:rPr lang="en-US" sz="1400" dirty="0">
                <a:solidFill>
                  <a:srgbClr val="425968"/>
                </a:solidFill>
                <a:latin typeface="Arial Narrow" panose="020B0606020202030204" pitchFamily="34" charset="0"/>
                <a:cs typeface="+mn-cs"/>
              </a:rPr>
              <a:t> </a:t>
            </a:r>
          </a:p>
          <a:p>
            <a:pPr fontAlgn="auto">
              <a:spcBef>
                <a:spcPts val="0"/>
              </a:spcBef>
              <a:spcAft>
                <a:spcPts val="0"/>
              </a:spcAft>
            </a:pPr>
            <a:endParaRPr lang="en-US" sz="1400" dirty="0" smtClean="0">
              <a:solidFill>
                <a:srgbClr val="425968"/>
              </a:solidFill>
              <a:latin typeface="Arial Narrow" panose="020B0606020202030204" pitchFamily="34" charset="0"/>
              <a:cs typeface="+mn-cs"/>
            </a:endParaRPr>
          </a:p>
          <a:p>
            <a:pPr algn="just" fontAlgn="auto">
              <a:spcBef>
                <a:spcPts val="0"/>
              </a:spcBef>
              <a:spcAft>
                <a:spcPts val="0"/>
              </a:spcAft>
            </a:pPr>
            <a:endParaRPr lang="en-US" sz="1400" dirty="0">
              <a:solidFill>
                <a:srgbClr val="425968"/>
              </a:solidFill>
              <a:latin typeface="Arial Narrow" panose="020B0606020202030204" pitchFamily="34" charset="0"/>
              <a:cs typeface="+mn-cs"/>
            </a:endParaRPr>
          </a:p>
          <a:p>
            <a:pPr algn="just" fontAlgn="auto">
              <a:spcBef>
                <a:spcPts val="0"/>
              </a:spcBef>
              <a:spcAft>
                <a:spcPts val="0"/>
              </a:spcAft>
            </a:pPr>
            <a:r>
              <a:rPr lang="en-US" sz="1400" i="1" dirty="0">
                <a:solidFill>
                  <a:srgbClr val="425968"/>
                </a:solidFill>
                <a:latin typeface="Arial Narrow" panose="020B0606020202030204" pitchFamily="34" charset="0"/>
                <a:cs typeface="+mn-cs"/>
              </a:rPr>
              <a:t> </a:t>
            </a:r>
            <a:endParaRPr lang="en-US" sz="1400" dirty="0">
              <a:solidFill>
                <a:srgbClr val="425968"/>
              </a:solidFill>
              <a:latin typeface="Arial Narrow" panose="020B0606020202030204" pitchFamily="34" charset="0"/>
              <a:cs typeface="+mn-cs"/>
            </a:endParaRPr>
          </a:p>
          <a:p>
            <a:pPr fontAlgn="auto">
              <a:spcBef>
                <a:spcPts val="0"/>
              </a:spcBef>
              <a:spcAft>
                <a:spcPts val="0"/>
              </a:spcAft>
            </a:pPr>
            <a:r>
              <a:rPr lang="en-US" sz="1400" dirty="0">
                <a:solidFill>
                  <a:srgbClr val="425968"/>
                </a:solidFill>
                <a:latin typeface="Verdana"/>
                <a:cs typeface="+mn-cs"/>
              </a:rPr>
              <a:t/>
            </a:r>
            <a:br>
              <a:rPr lang="en-US" sz="1400" dirty="0">
                <a:solidFill>
                  <a:srgbClr val="425968"/>
                </a:solidFill>
                <a:latin typeface="Verdana"/>
                <a:cs typeface="+mn-cs"/>
              </a:rPr>
            </a:br>
            <a:r>
              <a:rPr lang="en-US" sz="1400" dirty="0">
                <a:solidFill>
                  <a:srgbClr val="425968"/>
                </a:solidFill>
                <a:latin typeface="Verdana"/>
                <a:cs typeface="+mn-cs"/>
              </a:rPr>
              <a:t> </a:t>
            </a:r>
          </a:p>
          <a:p>
            <a:pPr fontAlgn="auto">
              <a:spcBef>
                <a:spcPts val="0"/>
              </a:spcBef>
              <a:spcAft>
                <a:spcPts val="0"/>
              </a:spcAft>
            </a:pPr>
            <a:endParaRPr lang="en-US" dirty="0">
              <a:solidFill>
                <a:srgbClr val="425968"/>
              </a:solidFill>
              <a:latin typeface="Verdan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369" r="369"/>
          <a:stretch>
            <a:fillRect/>
          </a:stretch>
        </p:blipFill>
        <p:spPr>
          <a:xfrm>
            <a:off x="3822973" y="1563797"/>
            <a:ext cx="4781279" cy="4781279"/>
          </a:xfrm>
          <a:prstGeom prst="rect">
            <a:avLst/>
          </a:prstGeom>
          <a:noFill/>
        </p:spPr>
      </p:pic>
      <p:sp>
        <p:nvSpPr>
          <p:cNvPr id="7" name="Rectangle 6"/>
          <p:cNvSpPr/>
          <p:nvPr/>
        </p:nvSpPr>
        <p:spPr>
          <a:xfrm>
            <a:off x="274875" y="3474904"/>
            <a:ext cx="3402183" cy="1311128"/>
          </a:xfrm>
          <a:prstGeom prst="rect">
            <a:avLst/>
          </a:prstGeom>
        </p:spPr>
        <p:txBody>
          <a:bodyPr wrap="square">
            <a:spAutoFit/>
          </a:bodyPr>
          <a:lstStyle/>
          <a:p>
            <a:pPr algn="ctr" fontAlgn="auto">
              <a:lnSpc>
                <a:spcPct val="110000"/>
              </a:lnSpc>
              <a:spcAft>
                <a:spcPts val="0"/>
              </a:spcAft>
            </a:pPr>
            <a:r>
              <a:rPr lang="en-US" altLang="en-US" sz="2400" dirty="0">
                <a:solidFill>
                  <a:srgbClr val="425968"/>
                </a:solidFill>
                <a:latin typeface="Arial Narrow" panose="020B0606020202030204" pitchFamily="34" charset="0"/>
                <a:cs typeface="+mn-cs"/>
              </a:rPr>
              <a:t>Manufacturing </a:t>
            </a:r>
            <a:r>
              <a:rPr lang="en-US" altLang="en-US" sz="2400" dirty="0" err="1">
                <a:solidFill>
                  <a:srgbClr val="425968"/>
                </a:solidFill>
                <a:latin typeface="Arial Narrow" panose="020B0606020202030204" pitchFamily="34" charset="0"/>
                <a:cs typeface="+mn-cs"/>
              </a:rPr>
              <a:t>swarf</a:t>
            </a:r>
            <a:r>
              <a:rPr lang="en-US" altLang="en-US" sz="2400" dirty="0">
                <a:solidFill>
                  <a:srgbClr val="425968"/>
                </a:solidFill>
                <a:latin typeface="Arial Narrow" panose="020B0606020202030204" pitchFamily="34" charset="0"/>
                <a:cs typeface="+mn-cs"/>
              </a:rPr>
              <a:t> in piston crown cooling and lubrication channels</a:t>
            </a:r>
            <a:endParaRPr lang="en-SG" altLang="en-US" sz="2400" dirty="0">
              <a:solidFill>
                <a:srgbClr val="425968"/>
              </a:solidFill>
              <a:latin typeface="Arial Narrow" panose="020B0606020202030204" pitchFamily="34" charset="0"/>
              <a:cs typeface="+mn-cs"/>
            </a:endParaRPr>
          </a:p>
        </p:txBody>
      </p:sp>
    </p:spTree>
    <p:extLst>
      <p:ext uri="{BB962C8B-B14F-4D97-AF65-F5344CB8AC3E}">
        <p14:creationId xmlns:p14="http://schemas.microsoft.com/office/powerpoint/2010/main" val="40574638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PARTICULARS OF VESSEL</a:t>
            </a:r>
            <a:r>
              <a:rPr lang="en-US" dirty="0"/>
              <a:t/>
            </a:r>
            <a:br>
              <a:rPr lang="en-US" dirty="0"/>
            </a:br>
            <a:r>
              <a:rPr lang="en-GB" dirty="0"/>
              <a:t>	</a:t>
            </a:r>
          </a:p>
        </p:txBody>
      </p:sp>
      <p:sp>
        <p:nvSpPr>
          <p:cNvPr id="3" name="Content Placeholder 2"/>
          <p:cNvSpPr>
            <a:spLocks noGrp="1"/>
          </p:cNvSpPr>
          <p:nvPr>
            <p:ph idx="1"/>
          </p:nvPr>
        </p:nvSpPr>
        <p:spPr>
          <a:xfrm>
            <a:off x="1128172" y="1432049"/>
            <a:ext cx="6576134" cy="4036969"/>
          </a:xfrm>
        </p:spPr>
        <p:txBody>
          <a:bodyPr/>
          <a:lstStyle/>
          <a:p>
            <a:r>
              <a:rPr lang="en-GB" sz="1400" dirty="0" smtClean="0">
                <a:latin typeface="Arial Narrow" panose="020B0606020202030204" pitchFamily="34" charset="0"/>
              </a:rPr>
              <a:t>Name</a:t>
            </a:r>
            <a:r>
              <a:rPr lang="en-GB" sz="1400" dirty="0">
                <a:latin typeface="Arial Narrow" panose="020B0606020202030204" pitchFamily="34" charset="0"/>
              </a:rPr>
              <a:t>	</a:t>
            </a:r>
            <a:r>
              <a:rPr lang="en-GB" sz="1400" dirty="0" smtClean="0">
                <a:latin typeface="Arial Narrow" panose="020B0606020202030204" pitchFamily="34" charset="0"/>
              </a:rPr>
              <a:t>	:</a:t>
            </a:r>
            <a:r>
              <a:rPr lang="en-GB" sz="1400" dirty="0">
                <a:latin typeface="Arial Narrow" panose="020B0606020202030204" pitchFamily="34" charset="0"/>
              </a:rPr>
              <a:t>	</a:t>
            </a:r>
            <a:r>
              <a:rPr lang="en-GB" sz="1400" dirty="0" err="1">
                <a:latin typeface="Arial Narrow" panose="020B0606020202030204" pitchFamily="34" charset="0"/>
              </a:rPr>
              <a:t>M.V</a:t>
            </a:r>
            <a:r>
              <a:rPr lang="en-GB" sz="1400" dirty="0">
                <a:latin typeface="Arial Narrow" panose="020B0606020202030204" pitchFamily="34" charset="0"/>
              </a:rPr>
              <a:t>. "</a:t>
            </a:r>
            <a:r>
              <a:rPr lang="en-GB" sz="1400" dirty="0" smtClean="0">
                <a:latin typeface="Arial Narrow" panose="020B0606020202030204" pitchFamily="34" charset="0"/>
              </a:rPr>
              <a:t>WIMBLEDON“		</a:t>
            </a:r>
            <a:endParaRPr lang="en-US" sz="1400" dirty="0">
              <a:latin typeface="Arial Narrow" panose="020B0606020202030204" pitchFamily="34" charset="0"/>
            </a:endParaRPr>
          </a:p>
          <a:p>
            <a:r>
              <a:rPr lang="en-GB" sz="1400" dirty="0" smtClean="0">
                <a:latin typeface="Arial Narrow" panose="020B0606020202030204" pitchFamily="34" charset="0"/>
              </a:rPr>
              <a:t>Type		:</a:t>
            </a:r>
            <a:r>
              <a:rPr lang="en-GB" sz="1400" dirty="0">
                <a:latin typeface="Arial Narrow" panose="020B0606020202030204" pitchFamily="34" charset="0"/>
              </a:rPr>
              <a:t>	Bulk carrier</a:t>
            </a:r>
            <a:endParaRPr lang="en-US" sz="1400" dirty="0">
              <a:latin typeface="Arial Narrow" panose="020B0606020202030204" pitchFamily="34" charset="0"/>
            </a:endParaRPr>
          </a:p>
          <a:p>
            <a:r>
              <a:rPr lang="en-GB" sz="1400" dirty="0">
                <a:latin typeface="Arial Narrow" panose="020B0606020202030204" pitchFamily="34" charset="0"/>
              </a:rPr>
              <a:t>Port of </a:t>
            </a:r>
            <a:r>
              <a:rPr lang="en-GB" sz="1400" dirty="0" smtClean="0">
                <a:latin typeface="Arial Narrow" panose="020B0606020202030204" pitchFamily="34" charset="0"/>
              </a:rPr>
              <a:t>Registry	</a:t>
            </a:r>
            <a:r>
              <a:rPr lang="en-GB" sz="1400" dirty="0">
                <a:latin typeface="Arial Narrow" panose="020B0606020202030204" pitchFamily="34" charset="0"/>
              </a:rPr>
              <a:t>	</a:t>
            </a:r>
            <a:r>
              <a:rPr lang="en-GB" sz="1400" dirty="0" smtClean="0">
                <a:latin typeface="Arial Narrow" panose="020B0606020202030204" pitchFamily="34" charset="0"/>
              </a:rPr>
              <a:t>:</a:t>
            </a:r>
            <a:r>
              <a:rPr lang="en-GB" sz="1400" dirty="0">
                <a:latin typeface="Arial Narrow" panose="020B0606020202030204" pitchFamily="34" charset="0"/>
              </a:rPr>
              <a:t>	SINGAPORE</a:t>
            </a:r>
            <a:endParaRPr lang="en-US" sz="1400" dirty="0">
              <a:latin typeface="Arial Narrow" panose="020B0606020202030204" pitchFamily="34" charset="0"/>
            </a:endParaRPr>
          </a:p>
          <a:p>
            <a:r>
              <a:rPr lang="en-GB" sz="1400" dirty="0">
                <a:latin typeface="Arial Narrow" panose="020B0606020202030204" pitchFamily="34" charset="0"/>
              </a:rPr>
              <a:t>Call Sign		</a:t>
            </a:r>
            <a:r>
              <a:rPr lang="en-GB" sz="1400" dirty="0" smtClean="0">
                <a:latin typeface="Arial Narrow" panose="020B0606020202030204" pitchFamily="34" charset="0"/>
              </a:rPr>
              <a:t>:</a:t>
            </a:r>
            <a:r>
              <a:rPr lang="en-GB" sz="1400" dirty="0">
                <a:latin typeface="Arial Narrow" panose="020B0606020202030204" pitchFamily="34" charset="0"/>
              </a:rPr>
              <a:t>	A123BC</a:t>
            </a:r>
            <a:endParaRPr lang="en-US" sz="1400" dirty="0">
              <a:latin typeface="Arial Narrow" panose="020B0606020202030204" pitchFamily="34" charset="0"/>
            </a:endParaRPr>
          </a:p>
          <a:p>
            <a:r>
              <a:rPr lang="en-GB" sz="1400" dirty="0">
                <a:latin typeface="Arial Narrow" panose="020B0606020202030204" pitchFamily="34" charset="0"/>
              </a:rPr>
              <a:t>IMO No. 		</a:t>
            </a:r>
            <a:r>
              <a:rPr lang="en-GB" sz="1400" dirty="0" smtClean="0">
                <a:latin typeface="Arial Narrow" panose="020B0606020202030204" pitchFamily="34" charset="0"/>
              </a:rPr>
              <a:t>:</a:t>
            </a:r>
            <a:r>
              <a:rPr lang="en-GB" sz="1400" dirty="0">
                <a:latin typeface="Arial Narrow" panose="020B0606020202030204" pitchFamily="34" charset="0"/>
              </a:rPr>
              <a:t>	1234567</a:t>
            </a:r>
            <a:endParaRPr lang="en-US" sz="1400" dirty="0">
              <a:latin typeface="Arial Narrow" panose="020B0606020202030204" pitchFamily="34" charset="0"/>
            </a:endParaRPr>
          </a:p>
          <a:p>
            <a:r>
              <a:rPr lang="en-GB" sz="1400" dirty="0">
                <a:latin typeface="Arial Narrow" panose="020B0606020202030204" pitchFamily="34" charset="0"/>
              </a:rPr>
              <a:t>GT / NT / DWT	</a:t>
            </a:r>
            <a:r>
              <a:rPr lang="en-GB" sz="1400" dirty="0" smtClean="0">
                <a:latin typeface="Arial Narrow" panose="020B0606020202030204" pitchFamily="34" charset="0"/>
              </a:rPr>
              <a:t>	:</a:t>
            </a:r>
            <a:r>
              <a:rPr lang="en-GB" sz="1400" dirty="0">
                <a:latin typeface="Arial Narrow" panose="020B0606020202030204" pitchFamily="34" charset="0"/>
              </a:rPr>
              <a:t>	82,828 / 52,525 / 151,151 </a:t>
            </a:r>
            <a:endParaRPr lang="en-US" sz="1400" dirty="0">
              <a:latin typeface="Arial Narrow" panose="020B0606020202030204" pitchFamily="34" charset="0"/>
            </a:endParaRPr>
          </a:p>
          <a:p>
            <a:r>
              <a:rPr lang="en-GB" sz="1400" dirty="0">
                <a:latin typeface="Arial Narrow" panose="020B0606020202030204" pitchFamily="34" charset="0"/>
              </a:rPr>
              <a:t>Built		</a:t>
            </a:r>
            <a:r>
              <a:rPr lang="en-GB" sz="1400" dirty="0" smtClean="0">
                <a:latin typeface="Arial Narrow" panose="020B0606020202030204" pitchFamily="34" charset="0"/>
              </a:rPr>
              <a:t>:</a:t>
            </a:r>
            <a:r>
              <a:rPr lang="en-GB" sz="1400" dirty="0">
                <a:latin typeface="Arial Narrow" panose="020B0606020202030204" pitchFamily="34" charset="0"/>
              </a:rPr>
              <a:t>	1992 / A Shipyard</a:t>
            </a:r>
            <a:endParaRPr lang="en-US" sz="1400" dirty="0">
              <a:latin typeface="Arial Narrow" panose="020B0606020202030204" pitchFamily="34" charset="0"/>
            </a:endParaRPr>
          </a:p>
          <a:p>
            <a:r>
              <a:rPr lang="en-GB" sz="1400" dirty="0" smtClean="0">
                <a:latin typeface="Arial Narrow" panose="020B0606020202030204" pitchFamily="34" charset="0"/>
              </a:rPr>
              <a:t>LOA / B / D </a:t>
            </a:r>
            <a:r>
              <a:rPr lang="en-GB" sz="1400" dirty="0">
                <a:latin typeface="Arial Narrow" panose="020B0606020202030204" pitchFamily="34" charset="0"/>
              </a:rPr>
              <a:t>	</a:t>
            </a:r>
            <a:r>
              <a:rPr lang="en-GB" sz="1400" dirty="0" smtClean="0">
                <a:latin typeface="Arial Narrow" panose="020B0606020202030204" pitchFamily="34" charset="0"/>
              </a:rPr>
              <a:t>	:</a:t>
            </a:r>
            <a:r>
              <a:rPr lang="en-GB" sz="1400" dirty="0">
                <a:latin typeface="Arial Narrow" panose="020B0606020202030204" pitchFamily="34" charset="0"/>
              </a:rPr>
              <a:t>	280.00 m / 42.00 m / 26.30 m</a:t>
            </a:r>
            <a:endParaRPr lang="en-US" sz="1400" dirty="0">
              <a:latin typeface="Arial Narrow" panose="020B0606020202030204" pitchFamily="34" charset="0"/>
            </a:endParaRPr>
          </a:p>
          <a:p>
            <a:r>
              <a:rPr lang="en-GB" sz="1400" dirty="0" smtClean="0">
                <a:latin typeface="Arial Narrow" panose="020B0606020202030204" pitchFamily="34" charset="0"/>
              </a:rPr>
              <a:t>Classification</a:t>
            </a:r>
            <a:r>
              <a:rPr lang="en-GB" sz="1400" dirty="0">
                <a:latin typeface="Arial Narrow" panose="020B0606020202030204" pitchFamily="34" charset="0"/>
              </a:rPr>
              <a:t>	</a:t>
            </a:r>
            <a:r>
              <a:rPr lang="en-GB" sz="1400" dirty="0" smtClean="0">
                <a:latin typeface="Arial Narrow" panose="020B0606020202030204" pitchFamily="34" charset="0"/>
              </a:rPr>
              <a:t>	:</a:t>
            </a:r>
            <a:r>
              <a:rPr lang="en-GB" sz="1400" dirty="0">
                <a:latin typeface="Arial Narrow" panose="020B0606020202030204" pitchFamily="34" charset="0"/>
              </a:rPr>
              <a:t>	Class</a:t>
            </a:r>
            <a:endParaRPr lang="en-US" sz="1400" dirty="0">
              <a:latin typeface="Arial Narrow" panose="020B0606020202030204" pitchFamily="34" charset="0"/>
            </a:endParaRPr>
          </a:p>
          <a:p>
            <a:r>
              <a:rPr lang="en-GB" sz="1400" dirty="0">
                <a:latin typeface="Arial Narrow" panose="020B0606020202030204" pitchFamily="34" charset="0"/>
              </a:rPr>
              <a:t>Owners		</a:t>
            </a:r>
            <a:r>
              <a:rPr lang="en-GB" sz="1400" dirty="0" smtClean="0">
                <a:latin typeface="Arial Narrow" panose="020B0606020202030204" pitchFamily="34" charset="0"/>
              </a:rPr>
              <a:t>:</a:t>
            </a:r>
            <a:r>
              <a:rPr lang="en-GB" sz="1400" dirty="0">
                <a:latin typeface="Arial Narrow" panose="020B0606020202030204" pitchFamily="34" charset="0"/>
              </a:rPr>
              <a:t>	Owners</a:t>
            </a:r>
            <a:endParaRPr lang="en-US" sz="1400" dirty="0">
              <a:latin typeface="Arial Narrow" panose="020B0606020202030204" pitchFamily="34" charset="0"/>
            </a:endParaRPr>
          </a:p>
          <a:p>
            <a:r>
              <a:rPr lang="en-GB" sz="1400" dirty="0">
                <a:latin typeface="Arial Narrow" panose="020B0606020202030204" pitchFamily="34" charset="0"/>
              </a:rPr>
              <a:t>Managers	</a:t>
            </a:r>
            <a:r>
              <a:rPr lang="en-GB" sz="1400" dirty="0" smtClean="0">
                <a:latin typeface="Arial Narrow" panose="020B0606020202030204" pitchFamily="34" charset="0"/>
              </a:rPr>
              <a:t>	:</a:t>
            </a:r>
            <a:r>
              <a:rPr lang="en-GB" sz="1400" dirty="0">
                <a:latin typeface="Arial Narrow" panose="020B0606020202030204" pitchFamily="34" charset="0"/>
              </a:rPr>
              <a:t>	Managers</a:t>
            </a:r>
            <a:endParaRPr lang="en-US" sz="1400" dirty="0">
              <a:latin typeface="Arial Narrow" panose="020B0606020202030204" pitchFamily="34" charset="0"/>
            </a:endParaRPr>
          </a:p>
          <a:p>
            <a:r>
              <a:rPr lang="en-GB" sz="1400" dirty="0">
                <a:latin typeface="Arial Narrow" panose="020B0606020202030204" pitchFamily="34" charset="0"/>
              </a:rPr>
              <a:t>Main Engine	</a:t>
            </a:r>
            <a:r>
              <a:rPr lang="en-GB" sz="1400" dirty="0" smtClean="0">
                <a:latin typeface="Arial Narrow" panose="020B0606020202030204" pitchFamily="34" charset="0"/>
              </a:rPr>
              <a:t>	:</a:t>
            </a:r>
            <a:r>
              <a:rPr lang="en-GB" sz="1400" dirty="0">
                <a:latin typeface="Arial Narrow" panose="020B0606020202030204" pitchFamily="34" charset="0"/>
              </a:rPr>
              <a:t>	</a:t>
            </a:r>
            <a:r>
              <a:rPr lang="en-GB" sz="1400" dirty="0" err="1">
                <a:latin typeface="Arial Narrow" panose="020B0606020202030204" pitchFamily="34" charset="0"/>
              </a:rPr>
              <a:t>Eng</a:t>
            </a:r>
            <a:r>
              <a:rPr lang="en-GB" sz="1400" dirty="0">
                <a:latin typeface="Arial Narrow" panose="020B0606020202030204" pitchFamily="34" charset="0"/>
              </a:rPr>
              <a:t> 9cyl 90cm / 2 Stroke / Direct Drive</a:t>
            </a:r>
            <a:endParaRPr lang="en-US" sz="1400" dirty="0">
              <a:latin typeface="Arial Narrow" panose="020B0606020202030204" pitchFamily="34" charset="0"/>
            </a:endParaRPr>
          </a:p>
          <a:p>
            <a:r>
              <a:rPr lang="en-GB" sz="1400" dirty="0">
                <a:latin typeface="Arial Narrow" panose="020B0606020202030204" pitchFamily="34" charset="0"/>
              </a:rPr>
              <a:t>Power		</a:t>
            </a:r>
            <a:r>
              <a:rPr lang="en-GB" sz="1400" dirty="0" smtClean="0">
                <a:latin typeface="Arial Narrow" panose="020B0606020202030204" pitchFamily="34" charset="0"/>
              </a:rPr>
              <a:t>:</a:t>
            </a:r>
            <a:r>
              <a:rPr lang="en-GB" sz="1400" dirty="0">
                <a:latin typeface="Arial Narrow" panose="020B0606020202030204" pitchFamily="34" charset="0"/>
              </a:rPr>
              <a:t>	40,840 kW / 54,745 </a:t>
            </a:r>
            <a:r>
              <a:rPr lang="en-GB" sz="1400" dirty="0" err="1">
                <a:latin typeface="Arial Narrow" panose="020B0606020202030204" pitchFamily="34" charset="0"/>
              </a:rPr>
              <a:t>bhp</a:t>
            </a:r>
            <a:endParaRPr lang="en-US" sz="1400" dirty="0">
              <a:latin typeface="Arial Narrow" panose="020B0606020202030204" pitchFamily="34" charset="0"/>
            </a:endParaRPr>
          </a:p>
          <a:p>
            <a:r>
              <a:rPr lang="en-GB" sz="1400" dirty="0">
                <a:latin typeface="Arial Narrow" panose="020B0606020202030204" pitchFamily="34" charset="0"/>
              </a:rPr>
              <a:t>Turbocharger	</a:t>
            </a:r>
            <a:r>
              <a:rPr lang="en-GB" sz="1400" dirty="0" smtClean="0">
                <a:latin typeface="Arial Narrow" panose="020B0606020202030204" pitchFamily="34" charset="0"/>
              </a:rPr>
              <a:t>	:</a:t>
            </a:r>
            <a:r>
              <a:rPr lang="en-GB" sz="1400" dirty="0">
                <a:latin typeface="Arial Narrow" panose="020B0606020202030204" pitchFamily="34" charset="0"/>
              </a:rPr>
              <a:t>	Turbo type 1A</a:t>
            </a:r>
            <a:endParaRPr lang="en-US" sz="1400" dirty="0">
              <a:latin typeface="Arial Narrow" panose="020B0606020202030204" pitchFamily="34" charset="0"/>
            </a:endParaRPr>
          </a:p>
          <a:p>
            <a:r>
              <a:rPr lang="en-GB" sz="1400" dirty="0">
                <a:latin typeface="Arial Narrow" panose="020B0606020202030204" pitchFamily="34" charset="0"/>
              </a:rPr>
              <a:t>Surveyed At	</a:t>
            </a:r>
            <a:r>
              <a:rPr lang="en-GB" sz="1400" dirty="0" smtClean="0">
                <a:latin typeface="Arial Narrow" panose="020B0606020202030204" pitchFamily="34" charset="0"/>
              </a:rPr>
              <a:t>	:</a:t>
            </a:r>
            <a:r>
              <a:rPr lang="en-GB" sz="1400" dirty="0">
                <a:latin typeface="Arial Narrow" panose="020B0606020202030204" pitchFamily="34" charset="0"/>
              </a:rPr>
              <a:t>	</a:t>
            </a:r>
            <a:r>
              <a:rPr lang="en-GB" sz="1400" dirty="0" smtClean="0">
                <a:latin typeface="Arial Narrow" panose="020B0606020202030204" pitchFamily="34" charset="0"/>
              </a:rPr>
              <a:t>Singapore by Mark McGurran on 1</a:t>
            </a:r>
            <a:r>
              <a:rPr lang="en-GB" sz="1400" baseline="30000" dirty="0" smtClean="0">
                <a:latin typeface="Arial Narrow" panose="020B0606020202030204" pitchFamily="34" charset="0"/>
              </a:rPr>
              <a:t>st</a:t>
            </a:r>
            <a:r>
              <a:rPr lang="en-GB" sz="1400" dirty="0" smtClean="0">
                <a:latin typeface="Arial Narrow" panose="020B0606020202030204" pitchFamily="34" charset="0"/>
              </a:rPr>
              <a:t> January 2014</a:t>
            </a:r>
            <a:endParaRPr lang="en-US" sz="14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2</a:t>
            </a:fld>
            <a:endParaRPr lang="en-GB" dirty="0">
              <a:solidFill>
                <a:srgbClr val="425968"/>
              </a:solidFill>
            </a:endParaRPr>
          </a:p>
        </p:txBody>
      </p:sp>
    </p:spTree>
    <p:extLst>
      <p:ext uri="{BB962C8B-B14F-4D97-AF65-F5344CB8AC3E}">
        <p14:creationId xmlns:p14="http://schemas.microsoft.com/office/powerpoint/2010/main" val="7024803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CAUSE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20</a:t>
            </a:fld>
            <a:endParaRPr lang="en-GB" dirty="0">
              <a:solidFill>
                <a:srgbClr val="425968"/>
              </a:solidFill>
            </a:endParaRPr>
          </a:p>
        </p:txBody>
      </p:sp>
      <p:sp>
        <p:nvSpPr>
          <p:cNvPr id="5" name="TextBox 4"/>
          <p:cNvSpPr txBox="1"/>
          <p:nvPr/>
        </p:nvSpPr>
        <p:spPr>
          <a:xfrm>
            <a:off x="1337418" y="1578839"/>
            <a:ext cx="7806582" cy="1661993"/>
          </a:xfrm>
          <a:prstGeom prst="rect">
            <a:avLst/>
          </a:prstGeom>
          <a:noFill/>
        </p:spPr>
        <p:txBody>
          <a:bodyPr wrap="square" rtlCol="0">
            <a:spAutoFit/>
          </a:bodyPr>
          <a:lstStyle/>
          <a:p>
            <a:pPr fontAlgn="auto">
              <a:spcBef>
                <a:spcPts val="0"/>
              </a:spcBef>
              <a:spcAft>
                <a:spcPts val="0"/>
              </a:spcAft>
            </a:pPr>
            <a:r>
              <a:rPr lang="en-US" sz="1400" dirty="0">
                <a:solidFill>
                  <a:srgbClr val="425968"/>
                </a:solidFill>
                <a:latin typeface="Arial Narrow" panose="020B0606020202030204" pitchFamily="34" charset="0"/>
                <a:cs typeface="+mn-cs"/>
              </a:rPr>
              <a:t> </a:t>
            </a:r>
          </a:p>
          <a:p>
            <a:pPr fontAlgn="auto">
              <a:spcBef>
                <a:spcPts val="0"/>
              </a:spcBef>
              <a:spcAft>
                <a:spcPts val="0"/>
              </a:spcAft>
            </a:pPr>
            <a:endParaRPr lang="en-US" sz="1400" dirty="0" smtClean="0">
              <a:solidFill>
                <a:srgbClr val="425968"/>
              </a:solidFill>
              <a:latin typeface="Arial Narrow" panose="020B0606020202030204" pitchFamily="34" charset="0"/>
              <a:cs typeface="+mn-cs"/>
            </a:endParaRPr>
          </a:p>
          <a:p>
            <a:pPr algn="just" fontAlgn="auto">
              <a:spcBef>
                <a:spcPts val="0"/>
              </a:spcBef>
              <a:spcAft>
                <a:spcPts val="0"/>
              </a:spcAft>
            </a:pPr>
            <a:endParaRPr lang="en-US" sz="1400" dirty="0">
              <a:solidFill>
                <a:srgbClr val="425968"/>
              </a:solidFill>
              <a:latin typeface="Arial Narrow" panose="020B0606020202030204" pitchFamily="34" charset="0"/>
              <a:cs typeface="+mn-cs"/>
            </a:endParaRPr>
          </a:p>
          <a:p>
            <a:pPr algn="just" fontAlgn="auto">
              <a:spcBef>
                <a:spcPts val="0"/>
              </a:spcBef>
              <a:spcAft>
                <a:spcPts val="0"/>
              </a:spcAft>
            </a:pPr>
            <a:r>
              <a:rPr lang="en-US" sz="1400" i="1" dirty="0">
                <a:solidFill>
                  <a:srgbClr val="425968"/>
                </a:solidFill>
                <a:latin typeface="Arial Narrow" panose="020B0606020202030204" pitchFamily="34" charset="0"/>
                <a:cs typeface="+mn-cs"/>
              </a:rPr>
              <a:t> </a:t>
            </a:r>
            <a:endParaRPr lang="en-US" sz="1400" dirty="0">
              <a:solidFill>
                <a:srgbClr val="425968"/>
              </a:solidFill>
              <a:latin typeface="Arial Narrow" panose="020B0606020202030204" pitchFamily="34" charset="0"/>
              <a:cs typeface="+mn-cs"/>
            </a:endParaRPr>
          </a:p>
          <a:p>
            <a:pPr fontAlgn="auto">
              <a:spcBef>
                <a:spcPts val="0"/>
              </a:spcBef>
              <a:spcAft>
                <a:spcPts val="0"/>
              </a:spcAft>
            </a:pPr>
            <a:r>
              <a:rPr lang="en-US" sz="1400" dirty="0">
                <a:solidFill>
                  <a:srgbClr val="425968"/>
                </a:solidFill>
                <a:latin typeface="Verdana"/>
                <a:cs typeface="+mn-cs"/>
              </a:rPr>
              <a:t/>
            </a:r>
            <a:br>
              <a:rPr lang="en-US" sz="1400" dirty="0">
                <a:solidFill>
                  <a:srgbClr val="425968"/>
                </a:solidFill>
                <a:latin typeface="Verdana"/>
                <a:cs typeface="+mn-cs"/>
              </a:rPr>
            </a:br>
            <a:r>
              <a:rPr lang="en-US" sz="1400" dirty="0">
                <a:solidFill>
                  <a:srgbClr val="425968"/>
                </a:solidFill>
                <a:latin typeface="Verdana"/>
                <a:cs typeface="+mn-cs"/>
              </a:rPr>
              <a:t> </a:t>
            </a:r>
          </a:p>
          <a:p>
            <a:pPr fontAlgn="auto">
              <a:spcBef>
                <a:spcPts val="0"/>
              </a:spcBef>
              <a:spcAft>
                <a:spcPts val="0"/>
              </a:spcAft>
            </a:pPr>
            <a:endParaRPr lang="en-US" dirty="0">
              <a:solidFill>
                <a:srgbClr val="425968"/>
              </a:solidFill>
              <a:latin typeface="Verdana"/>
              <a:cs typeface="+mn-cs"/>
            </a:endParaRPr>
          </a:p>
        </p:txBody>
      </p:sp>
      <p:sp>
        <p:nvSpPr>
          <p:cNvPr id="7" name="Rectangle 6"/>
          <p:cNvSpPr/>
          <p:nvPr/>
        </p:nvSpPr>
        <p:spPr>
          <a:xfrm>
            <a:off x="876565" y="3659374"/>
            <a:ext cx="2585177" cy="1311128"/>
          </a:xfrm>
          <a:prstGeom prst="rect">
            <a:avLst/>
          </a:prstGeom>
        </p:spPr>
        <p:txBody>
          <a:bodyPr wrap="square">
            <a:spAutoFit/>
          </a:bodyPr>
          <a:lstStyle/>
          <a:p>
            <a:pPr algn="ctr" fontAlgn="auto">
              <a:lnSpc>
                <a:spcPct val="110000"/>
              </a:lnSpc>
              <a:spcAft>
                <a:spcPts val="0"/>
              </a:spcAft>
            </a:pPr>
            <a:r>
              <a:rPr lang="en-US" altLang="en-US" sz="2400" dirty="0">
                <a:solidFill>
                  <a:srgbClr val="425968"/>
                </a:solidFill>
                <a:latin typeface="Arial Narrow" panose="020B0606020202030204" pitchFamily="34" charset="0"/>
                <a:cs typeface="+mn-cs"/>
              </a:rPr>
              <a:t>Typical debris and </a:t>
            </a:r>
            <a:r>
              <a:rPr lang="en-US" altLang="en-US" sz="2400" dirty="0" err="1">
                <a:solidFill>
                  <a:srgbClr val="425968"/>
                </a:solidFill>
                <a:latin typeface="Arial Narrow" panose="020B0606020202030204" pitchFamily="34" charset="0"/>
                <a:cs typeface="+mn-cs"/>
              </a:rPr>
              <a:t>swarf</a:t>
            </a:r>
            <a:r>
              <a:rPr lang="en-US" altLang="en-US" sz="2400" dirty="0">
                <a:solidFill>
                  <a:srgbClr val="425968"/>
                </a:solidFill>
                <a:latin typeface="Arial Narrow" panose="020B0606020202030204" pitchFamily="34" charset="0"/>
                <a:cs typeface="+mn-cs"/>
              </a:rPr>
              <a:t> removed from piston crowns</a:t>
            </a:r>
            <a:endParaRPr lang="en-SG" altLang="en-US" sz="2400" dirty="0">
              <a:solidFill>
                <a:srgbClr val="425968"/>
              </a:solidFill>
              <a:latin typeface="Arial Narrow" panose="020B0606020202030204" pitchFamily="34" charset="0"/>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t="243" b="243"/>
          <a:stretch>
            <a:fillRect/>
          </a:stretch>
        </p:blipFill>
        <p:spPr>
          <a:xfrm>
            <a:off x="3793787" y="1509869"/>
            <a:ext cx="4810462" cy="4810463"/>
          </a:xfrm>
          <a:prstGeom prst="rect">
            <a:avLst/>
          </a:prstGeom>
          <a:noFill/>
        </p:spPr>
      </p:pic>
    </p:spTree>
    <p:extLst>
      <p:ext uri="{BB962C8B-B14F-4D97-AF65-F5344CB8AC3E}">
        <p14:creationId xmlns:p14="http://schemas.microsoft.com/office/powerpoint/2010/main" val="34716005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DELEGATES</a:t>
            </a:r>
            <a:endParaRPr lang="en-GB" dirty="0"/>
          </a:p>
        </p:txBody>
      </p:sp>
      <p:sp>
        <p:nvSpPr>
          <p:cNvPr id="3" name="Content Placeholder 2"/>
          <p:cNvSpPr>
            <a:spLocks noGrp="1"/>
          </p:cNvSpPr>
          <p:nvPr>
            <p:ph idx="1"/>
          </p:nvPr>
        </p:nvSpPr>
        <p:spPr>
          <a:xfrm>
            <a:off x="544511" y="1604034"/>
            <a:ext cx="8059738" cy="4036969"/>
          </a:xfrm>
        </p:spPr>
        <p:txBody>
          <a:bodyPr/>
          <a:lstStyle/>
          <a:p>
            <a:endParaRPr lang="en-US" b="1" dirty="0" smtClean="0"/>
          </a:p>
          <a:p>
            <a:endParaRPr lang="en-US" b="1" dirty="0">
              <a:latin typeface="Arial Narrow" panose="020B0606020202030204" pitchFamily="34" charset="0"/>
            </a:endParaRPr>
          </a:p>
          <a:p>
            <a:r>
              <a:rPr lang="en-US" b="1" dirty="0">
                <a:latin typeface="Arial Narrow" panose="020B0606020202030204" pitchFamily="34" charset="0"/>
              </a:rPr>
              <a:t>I</a:t>
            </a:r>
            <a:r>
              <a:rPr lang="en-US" b="1" dirty="0" smtClean="0">
                <a:latin typeface="Arial Narrow" panose="020B0606020202030204" pitchFamily="34" charset="0"/>
              </a:rPr>
              <a:t>s </a:t>
            </a:r>
            <a:r>
              <a:rPr lang="en-US" b="1" dirty="0">
                <a:latin typeface="Arial Narrow" panose="020B0606020202030204" pitchFamily="34" charset="0"/>
              </a:rPr>
              <a:t>it ok to use non original manufacture parts? (yes, no, yes if class approved)</a:t>
            </a:r>
            <a:endParaRPr lang="en-US" dirty="0">
              <a:latin typeface="Arial Narrow" panose="020B0606020202030204" pitchFamily="34" charset="0"/>
            </a:endParaRPr>
          </a:p>
          <a:p>
            <a:endParaRPr lang="en-US" b="1" dirty="0">
              <a:latin typeface="Arial Narrow" panose="020B0606020202030204" pitchFamily="34" charset="0"/>
            </a:endParaRPr>
          </a:p>
          <a:p>
            <a:endParaRPr lang="en-US" dirty="0">
              <a:latin typeface="Arial Narrow" panose="020B0606020202030204" pitchFamily="34" charset="0"/>
            </a:endParaRPr>
          </a:p>
          <a:p>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21</a:t>
            </a:fld>
            <a:endParaRPr lang="en-GB" dirty="0">
              <a:solidFill>
                <a:srgbClr val="425968"/>
              </a:solidFill>
            </a:endParaRPr>
          </a:p>
        </p:txBody>
      </p:sp>
    </p:spTree>
    <p:extLst>
      <p:ext uri="{BB962C8B-B14F-4D97-AF65-F5344CB8AC3E}">
        <p14:creationId xmlns:p14="http://schemas.microsoft.com/office/powerpoint/2010/main" val="22717529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CAUSE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22</a:t>
            </a:fld>
            <a:endParaRPr lang="en-GB" dirty="0">
              <a:solidFill>
                <a:srgbClr val="425968"/>
              </a:solidFill>
            </a:endParaRPr>
          </a:p>
        </p:txBody>
      </p:sp>
      <p:sp>
        <p:nvSpPr>
          <p:cNvPr id="5" name="TextBox 4"/>
          <p:cNvSpPr txBox="1"/>
          <p:nvPr/>
        </p:nvSpPr>
        <p:spPr>
          <a:xfrm>
            <a:off x="797667" y="1509868"/>
            <a:ext cx="7806582" cy="6586418"/>
          </a:xfrm>
          <a:prstGeom prst="rect">
            <a:avLst/>
          </a:prstGeom>
          <a:noFill/>
        </p:spPr>
        <p:txBody>
          <a:bodyPr wrap="square" rtlCol="0">
            <a:spAutoFit/>
          </a:bodyPr>
          <a:lstStyle/>
          <a:p>
            <a:pPr algn="just" fontAlgn="auto">
              <a:spcBef>
                <a:spcPts val="0"/>
              </a:spcBef>
              <a:spcAft>
                <a:spcPts val="0"/>
              </a:spcAft>
            </a:pPr>
            <a:r>
              <a:rPr lang="en-US" sz="2000" dirty="0">
                <a:solidFill>
                  <a:srgbClr val="425968"/>
                </a:solidFill>
                <a:latin typeface="Arial Narrow" panose="020B0606020202030204" pitchFamily="34" charset="0"/>
                <a:cs typeface="+mn-cs"/>
              </a:rPr>
              <a:t>Upon inspection is was noted that the piston crowns that were fitted to No.3 and No.6 units did not carry any Class approval stamps and no paperwork could be found on board to determine the source of these parts.  The piston crowns that came from all other units, including the failed one removed from No.3 prior to Hong Kong all did have Class approval stamps.</a:t>
            </a:r>
          </a:p>
          <a:p>
            <a:pPr algn="just" fontAlgn="auto">
              <a:spcBef>
                <a:spcPts val="0"/>
              </a:spcBef>
              <a:spcAft>
                <a:spcPts val="0"/>
              </a:spcAft>
            </a:pPr>
            <a:endParaRPr lang="en-US" sz="2000" dirty="0" smtClean="0">
              <a:solidFill>
                <a:srgbClr val="425968"/>
              </a:solidFill>
              <a:latin typeface="Arial Narrow" panose="020B0606020202030204" pitchFamily="34" charset="0"/>
              <a:cs typeface="+mn-cs"/>
            </a:endParaRPr>
          </a:p>
          <a:p>
            <a:pPr algn="just" fontAlgn="auto">
              <a:spcBef>
                <a:spcPts val="0"/>
              </a:spcBef>
              <a:spcAft>
                <a:spcPts val="0"/>
              </a:spcAft>
            </a:pPr>
            <a:r>
              <a:rPr lang="en-US" sz="2000" dirty="0" smtClean="0">
                <a:solidFill>
                  <a:srgbClr val="425968"/>
                </a:solidFill>
                <a:latin typeface="Arial Narrow" panose="020B0606020202030204" pitchFamily="34" charset="0"/>
                <a:cs typeface="+mn-cs"/>
              </a:rPr>
              <a:t>This </a:t>
            </a:r>
            <a:r>
              <a:rPr lang="en-US" sz="2000" dirty="0">
                <a:solidFill>
                  <a:srgbClr val="425968"/>
                </a:solidFill>
                <a:latin typeface="Arial Narrow" panose="020B0606020202030204" pitchFamily="34" charset="0"/>
                <a:cs typeface="+mn-cs"/>
              </a:rPr>
              <a:t>manufacturing </a:t>
            </a:r>
            <a:r>
              <a:rPr lang="en-US" sz="2000" dirty="0" err="1">
                <a:solidFill>
                  <a:srgbClr val="425968"/>
                </a:solidFill>
                <a:latin typeface="Arial Narrow" panose="020B0606020202030204" pitchFamily="34" charset="0"/>
                <a:cs typeface="+mn-cs"/>
              </a:rPr>
              <a:t>swarf</a:t>
            </a:r>
            <a:r>
              <a:rPr lang="en-US" sz="2000" dirty="0">
                <a:solidFill>
                  <a:srgbClr val="425968"/>
                </a:solidFill>
                <a:latin typeface="Arial Narrow" panose="020B0606020202030204" pitchFamily="34" charset="0"/>
                <a:cs typeface="+mn-cs"/>
              </a:rPr>
              <a:t> and debris could have cause blockages in the entire lubricating oil system for the main engine including the piston cooling for No.6 unit.  This may have led to a catastrophic piston seizure which caused the connecting rod to become so severely deformed, the cylinder liner to crack radially and fail, and the connecting rod bolt was thrown through the crankcase at the lower level below the floor plates.  The seizure of the piston also resulted in the crank web of No.6 unit slipping 18mm.</a:t>
            </a:r>
          </a:p>
          <a:p>
            <a:pPr algn="just" fontAlgn="auto">
              <a:spcBef>
                <a:spcPts val="0"/>
              </a:spcBef>
              <a:spcAft>
                <a:spcPts val="0"/>
              </a:spcAft>
            </a:pPr>
            <a:endParaRPr lang="en-US" sz="2000" dirty="0" smtClean="0">
              <a:solidFill>
                <a:srgbClr val="425968"/>
              </a:solidFill>
              <a:latin typeface="Arial Narrow" panose="020B0606020202030204" pitchFamily="34" charset="0"/>
              <a:cs typeface="+mn-cs"/>
            </a:endParaRPr>
          </a:p>
          <a:p>
            <a:pPr algn="just" fontAlgn="auto">
              <a:spcBef>
                <a:spcPts val="0"/>
              </a:spcBef>
              <a:spcAft>
                <a:spcPts val="0"/>
              </a:spcAft>
            </a:pPr>
            <a:r>
              <a:rPr lang="en-US" sz="2000" dirty="0" smtClean="0">
                <a:solidFill>
                  <a:srgbClr val="425968"/>
                </a:solidFill>
                <a:latin typeface="Arial Narrow" panose="020B0606020202030204" pitchFamily="34" charset="0"/>
                <a:cs typeface="+mn-cs"/>
              </a:rPr>
              <a:t>It </a:t>
            </a:r>
            <a:r>
              <a:rPr lang="en-US" sz="2000" dirty="0">
                <a:solidFill>
                  <a:srgbClr val="425968"/>
                </a:solidFill>
                <a:latin typeface="Arial Narrow" panose="020B0606020202030204" pitchFamily="34" charset="0"/>
                <a:cs typeface="+mn-cs"/>
              </a:rPr>
              <a:t>is also possible that the piston seized due to the high levels of water in the cylinder lubricating oil, or a combination of the two.  </a:t>
            </a:r>
          </a:p>
          <a:p>
            <a:pPr fontAlgn="auto">
              <a:spcBef>
                <a:spcPts val="0"/>
              </a:spcBef>
              <a:spcAft>
                <a:spcPts val="0"/>
              </a:spcAft>
            </a:pPr>
            <a:r>
              <a:rPr lang="en-US" sz="1400" dirty="0">
                <a:solidFill>
                  <a:srgbClr val="425968"/>
                </a:solidFill>
                <a:latin typeface="Arial Narrow" panose="020B0606020202030204" pitchFamily="34" charset="0"/>
                <a:cs typeface="+mn-cs"/>
              </a:rPr>
              <a:t> </a:t>
            </a:r>
          </a:p>
          <a:p>
            <a:pPr fontAlgn="auto">
              <a:spcBef>
                <a:spcPts val="0"/>
              </a:spcBef>
              <a:spcAft>
                <a:spcPts val="0"/>
              </a:spcAft>
            </a:pPr>
            <a:endParaRPr lang="en-US" sz="1400" dirty="0" smtClean="0">
              <a:solidFill>
                <a:srgbClr val="425968"/>
              </a:solidFill>
              <a:latin typeface="Arial Narrow" panose="020B0606020202030204" pitchFamily="34" charset="0"/>
              <a:cs typeface="+mn-cs"/>
            </a:endParaRPr>
          </a:p>
          <a:p>
            <a:pPr algn="just" fontAlgn="auto">
              <a:spcBef>
                <a:spcPts val="0"/>
              </a:spcBef>
              <a:spcAft>
                <a:spcPts val="0"/>
              </a:spcAft>
            </a:pPr>
            <a:endParaRPr lang="en-US" sz="1400" dirty="0">
              <a:solidFill>
                <a:srgbClr val="425968"/>
              </a:solidFill>
              <a:latin typeface="Arial Narrow" panose="020B0606020202030204" pitchFamily="34" charset="0"/>
              <a:cs typeface="+mn-cs"/>
            </a:endParaRPr>
          </a:p>
          <a:p>
            <a:pPr algn="just" fontAlgn="auto">
              <a:spcBef>
                <a:spcPts val="0"/>
              </a:spcBef>
              <a:spcAft>
                <a:spcPts val="0"/>
              </a:spcAft>
            </a:pPr>
            <a:r>
              <a:rPr lang="en-US" sz="1400" i="1" dirty="0">
                <a:solidFill>
                  <a:srgbClr val="425968"/>
                </a:solidFill>
                <a:latin typeface="Arial Narrow" panose="020B0606020202030204" pitchFamily="34" charset="0"/>
                <a:cs typeface="+mn-cs"/>
              </a:rPr>
              <a:t> </a:t>
            </a:r>
            <a:endParaRPr lang="en-US" sz="1400" dirty="0">
              <a:solidFill>
                <a:srgbClr val="425968"/>
              </a:solidFill>
              <a:latin typeface="Arial Narrow" panose="020B0606020202030204" pitchFamily="34" charset="0"/>
              <a:cs typeface="+mn-cs"/>
            </a:endParaRPr>
          </a:p>
          <a:p>
            <a:pPr fontAlgn="auto">
              <a:spcBef>
                <a:spcPts val="0"/>
              </a:spcBef>
              <a:spcAft>
                <a:spcPts val="0"/>
              </a:spcAft>
            </a:pPr>
            <a:r>
              <a:rPr lang="en-US" sz="1400" dirty="0">
                <a:solidFill>
                  <a:srgbClr val="425968"/>
                </a:solidFill>
                <a:latin typeface="Verdana"/>
                <a:cs typeface="+mn-cs"/>
              </a:rPr>
              <a:t/>
            </a:r>
            <a:br>
              <a:rPr lang="en-US" sz="1400" dirty="0">
                <a:solidFill>
                  <a:srgbClr val="425968"/>
                </a:solidFill>
                <a:latin typeface="Verdana"/>
                <a:cs typeface="+mn-cs"/>
              </a:rPr>
            </a:br>
            <a:r>
              <a:rPr lang="en-US" sz="1400" dirty="0">
                <a:solidFill>
                  <a:srgbClr val="425968"/>
                </a:solidFill>
                <a:latin typeface="Verdana"/>
                <a:cs typeface="+mn-cs"/>
              </a:rPr>
              <a:t> </a:t>
            </a:r>
          </a:p>
          <a:p>
            <a:pPr fontAlgn="auto">
              <a:spcBef>
                <a:spcPts val="0"/>
              </a:spcBef>
              <a:spcAft>
                <a:spcPts val="0"/>
              </a:spcAft>
            </a:pPr>
            <a:endParaRPr lang="en-US" dirty="0">
              <a:solidFill>
                <a:srgbClr val="425968"/>
              </a:solidFill>
              <a:latin typeface="Verdana"/>
              <a:cs typeface="+mn-cs"/>
            </a:endParaRPr>
          </a:p>
        </p:txBody>
      </p:sp>
    </p:spTree>
    <p:extLst>
      <p:ext uri="{BB962C8B-B14F-4D97-AF65-F5344CB8AC3E}">
        <p14:creationId xmlns:p14="http://schemas.microsoft.com/office/powerpoint/2010/main" val="39250266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DELEGATES</a:t>
            </a:r>
            <a:endParaRPr lang="en-GB" dirty="0"/>
          </a:p>
        </p:txBody>
      </p:sp>
      <p:sp>
        <p:nvSpPr>
          <p:cNvPr id="3" name="Content Placeholder 2"/>
          <p:cNvSpPr>
            <a:spLocks noGrp="1"/>
          </p:cNvSpPr>
          <p:nvPr>
            <p:ph idx="1"/>
          </p:nvPr>
        </p:nvSpPr>
        <p:spPr>
          <a:xfrm>
            <a:off x="544511" y="1604034"/>
            <a:ext cx="8059738" cy="4036969"/>
          </a:xfrm>
        </p:spPr>
        <p:txBody>
          <a:bodyPr/>
          <a:lstStyle/>
          <a:p>
            <a:endParaRPr lang="en-US" b="1" dirty="0" smtClean="0"/>
          </a:p>
          <a:p>
            <a:endParaRPr lang="en-US" b="1" dirty="0">
              <a:latin typeface="Arial Narrow" panose="020B0606020202030204" pitchFamily="34" charset="0"/>
            </a:endParaRPr>
          </a:p>
          <a:p>
            <a:r>
              <a:rPr lang="en-US" b="1" dirty="0">
                <a:latin typeface="Arial Narrow" panose="020B0606020202030204" pitchFamily="34" charset="0"/>
              </a:rPr>
              <a:t>I</a:t>
            </a:r>
            <a:r>
              <a:rPr lang="en-US" b="1" dirty="0" smtClean="0">
                <a:latin typeface="Arial Narrow" panose="020B0606020202030204" pitchFamily="34" charset="0"/>
              </a:rPr>
              <a:t>s </a:t>
            </a:r>
            <a:r>
              <a:rPr lang="en-US" b="1" dirty="0">
                <a:latin typeface="Arial Narrow" panose="020B0606020202030204" pitchFamily="34" charset="0"/>
              </a:rPr>
              <a:t>this claim payable under The Plan? (yes, no, don’t know</a:t>
            </a:r>
            <a:r>
              <a:rPr lang="en-US" b="1" dirty="0" smtClean="0">
                <a:latin typeface="Arial Narrow" panose="020B0606020202030204" pitchFamily="34" charset="0"/>
              </a:rPr>
              <a:t>)</a:t>
            </a:r>
          </a:p>
          <a:p>
            <a:endParaRPr lang="en-US" b="1" dirty="0">
              <a:latin typeface="Arial Narrow" panose="020B0606020202030204" pitchFamily="34" charset="0"/>
            </a:endParaRPr>
          </a:p>
          <a:p>
            <a:endParaRPr lang="en-US" dirty="0">
              <a:latin typeface="Arial Narrow" panose="020B0606020202030204" pitchFamily="34" charset="0"/>
            </a:endParaRPr>
          </a:p>
          <a:p>
            <a:r>
              <a:rPr lang="en-US" b="1" dirty="0">
                <a:latin typeface="Arial Narrow" panose="020B0606020202030204" pitchFamily="34" charset="0"/>
              </a:rPr>
              <a:t>I</a:t>
            </a:r>
            <a:r>
              <a:rPr lang="en-US" b="1" dirty="0" smtClean="0">
                <a:latin typeface="Arial Narrow" panose="020B0606020202030204" pitchFamily="34" charset="0"/>
              </a:rPr>
              <a:t>s </a:t>
            </a:r>
            <a:r>
              <a:rPr lang="en-US" b="1" dirty="0">
                <a:latin typeface="Arial Narrow" panose="020B0606020202030204" pitchFamily="34" charset="0"/>
              </a:rPr>
              <a:t>this claim payable under ITC? (yes, no, don’t know</a:t>
            </a:r>
            <a:r>
              <a:rPr lang="en-US" b="1" dirty="0" smtClean="0">
                <a:latin typeface="Arial Narrow" panose="020B0606020202030204" pitchFamily="34" charset="0"/>
              </a:rPr>
              <a:t>)</a:t>
            </a:r>
          </a:p>
          <a:p>
            <a:endParaRPr lang="en-US" b="1" dirty="0">
              <a:latin typeface="Arial Narrow" panose="020B0606020202030204" pitchFamily="34" charset="0"/>
            </a:endParaRPr>
          </a:p>
          <a:p>
            <a:endParaRPr lang="en-US" dirty="0">
              <a:latin typeface="Arial Narrow" panose="020B0606020202030204" pitchFamily="34" charset="0"/>
            </a:endParaRPr>
          </a:p>
          <a:p>
            <a:r>
              <a:rPr lang="en-US" b="1" dirty="0">
                <a:latin typeface="Arial Narrow" panose="020B0606020202030204" pitchFamily="34" charset="0"/>
              </a:rPr>
              <a:t>D</a:t>
            </a:r>
            <a:r>
              <a:rPr lang="en-US" b="1" dirty="0" smtClean="0">
                <a:latin typeface="Arial Narrow" panose="020B0606020202030204" pitchFamily="34" charset="0"/>
              </a:rPr>
              <a:t>oes </a:t>
            </a:r>
            <a:r>
              <a:rPr lang="en-US" b="1" dirty="0">
                <a:latin typeface="Arial Narrow" panose="020B0606020202030204" pitchFamily="34" charset="0"/>
              </a:rPr>
              <a:t>the cause = crew negligence? (yes, no, don’t know)</a:t>
            </a:r>
            <a:endParaRPr lang="en-US" dirty="0">
              <a:latin typeface="Arial Narrow" panose="020B0606020202030204" pitchFamily="34" charset="0"/>
            </a:endParaRPr>
          </a:p>
          <a:p>
            <a:endParaRPr lang="en-US" b="1" dirty="0">
              <a:latin typeface="Arial Narrow" panose="020B0606020202030204" pitchFamily="34" charset="0"/>
            </a:endParaRPr>
          </a:p>
          <a:p>
            <a:endParaRPr lang="en-US" dirty="0">
              <a:latin typeface="Arial Narrow" panose="020B0606020202030204" pitchFamily="34" charset="0"/>
            </a:endParaRPr>
          </a:p>
          <a:p>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23</a:t>
            </a:fld>
            <a:endParaRPr lang="en-GB" dirty="0">
              <a:solidFill>
                <a:srgbClr val="425968"/>
              </a:solidFill>
            </a:endParaRPr>
          </a:p>
        </p:txBody>
      </p:sp>
    </p:spTree>
    <p:extLst>
      <p:ext uri="{BB962C8B-B14F-4D97-AF65-F5344CB8AC3E}">
        <p14:creationId xmlns:p14="http://schemas.microsoft.com/office/powerpoint/2010/main" val="28492850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544511" y="1604034"/>
            <a:ext cx="8059738" cy="4036969"/>
          </a:xfrm>
        </p:spPr>
        <p:txBody>
          <a:bodyPr/>
          <a:lstStyle/>
          <a:p>
            <a:endParaRPr lang="en-US" b="1" dirty="0" smtClean="0"/>
          </a:p>
          <a:p>
            <a:endParaRPr lang="en-US" b="1" dirty="0">
              <a:latin typeface="Arial Narrow" panose="020B0606020202030204" pitchFamily="34" charset="0"/>
            </a:endParaRPr>
          </a:p>
          <a:p>
            <a:pPr>
              <a:lnSpc>
                <a:spcPct val="200000"/>
              </a:lnSpc>
            </a:pPr>
            <a:r>
              <a:rPr lang="en-US" sz="3600" b="1" dirty="0" smtClean="0">
                <a:latin typeface="Arial Narrow" panose="020B0606020202030204" pitchFamily="34" charset="0"/>
              </a:rPr>
              <a:t>Any questions or comments on the scenario of for any of the speakers?</a:t>
            </a:r>
            <a:endParaRPr lang="en-US" sz="3600" dirty="0" smtClean="0">
              <a:latin typeface="Arial Narrow" panose="020B0606020202030204" pitchFamily="34" charset="0"/>
            </a:endParaRPr>
          </a:p>
          <a:p>
            <a:pPr>
              <a:lnSpc>
                <a:spcPct val="200000"/>
              </a:lnSpc>
            </a:pPr>
            <a:endParaRPr lang="en-US" sz="3600" b="1" dirty="0" smtClean="0">
              <a:latin typeface="Arial Narrow" panose="020B0606020202030204" pitchFamily="34" charset="0"/>
            </a:endParaRPr>
          </a:p>
          <a:p>
            <a:endParaRPr lang="en-US" dirty="0">
              <a:latin typeface="Arial Narrow" panose="020B0606020202030204" pitchFamily="34" charset="0"/>
            </a:endParaRPr>
          </a:p>
          <a:p>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24</a:t>
            </a:fld>
            <a:endParaRPr lang="en-GB" dirty="0">
              <a:solidFill>
                <a:srgbClr val="425968"/>
              </a:solidFill>
            </a:endParaRPr>
          </a:p>
        </p:txBody>
      </p:sp>
    </p:spTree>
    <p:extLst>
      <p:ext uri="{BB962C8B-B14F-4D97-AF65-F5344CB8AC3E}">
        <p14:creationId xmlns:p14="http://schemas.microsoft.com/office/powerpoint/2010/main" val="39551223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DBE135E-2566-4748-853C-8A3B78F0FB00}" type="slidenum">
              <a:rPr lang="en-GB" smtClean="0">
                <a:solidFill>
                  <a:srgbClr val="425968"/>
                </a:solidFill>
              </a:rPr>
              <a:pPr/>
              <a:t>25</a:t>
            </a:fld>
            <a:endParaRPr lang="en-GB" dirty="0">
              <a:solidFill>
                <a:srgbClr val="425968"/>
              </a:solidFill>
            </a:endParaRPr>
          </a:p>
        </p:txBody>
      </p:sp>
    </p:spTree>
    <p:extLst>
      <p:ext uri="{BB962C8B-B14F-4D97-AF65-F5344CB8AC3E}">
        <p14:creationId xmlns:p14="http://schemas.microsoft.com/office/powerpoint/2010/main" val="22108918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rdmore Flag Image Retouch.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a:xfrm>
            <a:off x="-50800" y="4935"/>
            <a:ext cx="1549400" cy="11295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7" name="Rectangle 46"/>
          <p:cNvSpPr/>
          <p:nvPr/>
        </p:nvSpPr>
        <p:spPr>
          <a:xfrm>
            <a:off x="-50800" y="1128936"/>
            <a:ext cx="1549400"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8" name="Rectangle 47"/>
          <p:cNvSpPr/>
          <p:nvPr/>
        </p:nvSpPr>
        <p:spPr>
          <a:xfrm>
            <a:off x="-50800" y="2297336"/>
            <a:ext cx="1549400" cy="1138064"/>
          </a:xfrm>
          <a:prstGeom prst="rect">
            <a:avLst/>
          </a:prstGeom>
          <a:solidFill>
            <a:schemeClr val="tx2">
              <a:lumMod val="60000"/>
              <a:lumOff val="40000"/>
              <a:alpha val="3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9" name="Rectangle 48"/>
          <p:cNvSpPr/>
          <p:nvPr/>
        </p:nvSpPr>
        <p:spPr>
          <a:xfrm>
            <a:off x="-50800" y="3435400"/>
            <a:ext cx="1549400"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50" name="Rectangle 49"/>
          <p:cNvSpPr/>
          <p:nvPr/>
        </p:nvSpPr>
        <p:spPr>
          <a:xfrm>
            <a:off x="-50800" y="4603800"/>
            <a:ext cx="1549400" cy="114992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51" name="Rectangle 50"/>
          <p:cNvSpPr/>
          <p:nvPr/>
        </p:nvSpPr>
        <p:spPr>
          <a:xfrm>
            <a:off x="-50800" y="5753720"/>
            <a:ext cx="1549400" cy="110428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2" name="TextBox 1"/>
          <p:cNvSpPr txBox="1"/>
          <p:nvPr/>
        </p:nvSpPr>
        <p:spPr>
          <a:xfrm>
            <a:off x="10718800" y="4241800"/>
            <a:ext cx="184666" cy="369332"/>
          </a:xfrm>
          <a:prstGeom prst="rect">
            <a:avLst/>
          </a:prstGeom>
          <a:noFill/>
        </p:spPr>
        <p:txBody>
          <a:bodyPr wrap="none" rtlCol="0">
            <a:spAutoFit/>
          </a:bodyPr>
          <a:lstStyle/>
          <a:p>
            <a:pPr defTabSz="457200" fontAlgn="auto">
              <a:spcBef>
                <a:spcPts val="0"/>
              </a:spcBef>
              <a:spcAft>
                <a:spcPts val="0"/>
              </a:spcAft>
            </a:pPr>
            <a:endParaRPr lang="en-US" dirty="0">
              <a:solidFill>
                <a:prstClr val="black"/>
              </a:solidFill>
              <a:latin typeface="Calibri"/>
              <a:cs typeface="+mn-cs"/>
            </a:endParaRPr>
          </a:p>
        </p:txBody>
      </p:sp>
      <p:sp>
        <p:nvSpPr>
          <p:cNvPr id="83" name="Rectangle 82"/>
          <p:cNvSpPr/>
          <p:nvPr/>
        </p:nvSpPr>
        <p:spPr>
          <a:xfrm>
            <a:off x="1496864" y="4935"/>
            <a:ext cx="1549400" cy="11295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84" name="Rectangle 83"/>
          <p:cNvSpPr/>
          <p:nvPr/>
        </p:nvSpPr>
        <p:spPr>
          <a:xfrm>
            <a:off x="1496864" y="1128936"/>
            <a:ext cx="1549400" cy="1168400"/>
          </a:xfrm>
          <a:prstGeom prst="rect">
            <a:avLst/>
          </a:prstGeom>
          <a:solidFill>
            <a:schemeClr val="tx2">
              <a:lumMod val="60000"/>
              <a:lumOff val="40000"/>
              <a:alpha val="37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86" name="Rectangle 85"/>
          <p:cNvSpPr/>
          <p:nvPr/>
        </p:nvSpPr>
        <p:spPr>
          <a:xfrm>
            <a:off x="1496864" y="2297336"/>
            <a:ext cx="1549400" cy="1138064"/>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89" name="Rectangle 88"/>
          <p:cNvSpPr/>
          <p:nvPr/>
        </p:nvSpPr>
        <p:spPr>
          <a:xfrm>
            <a:off x="1496864" y="3435400"/>
            <a:ext cx="1549400"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1" name="Rectangle 90"/>
          <p:cNvSpPr/>
          <p:nvPr/>
        </p:nvSpPr>
        <p:spPr>
          <a:xfrm>
            <a:off x="1496864" y="4603800"/>
            <a:ext cx="1549400" cy="114992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2" name="Rectangle 91"/>
          <p:cNvSpPr/>
          <p:nvPr/>
        </p:nvSpPr>
        <p:spPr>
          <a:xfrm>
            <a:off x="1496864" y="5753720"/>
            <a:ext cx="1549400" cy="110428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4" name="Rectangle 93"/>
          <p:cNvSpPr/>
          <p:nvPr/>
        </p:nvSpPr>
        <p:spPr>
          <a:xfrm>
            <a:off x="3049672" y="4935"/>
            <a:ext cx="1549400" cy="1129597"/>
          </a:xfrm>
          <a:prstGeom prst="rect">
            <a:avLst/>
          </a:prstGeom>
          <a:solidFill>
            <a:schemeClr val="accent1">
              <a:alpha val="3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5" name="Rectangle 94"/>
          <p:cNvSpPr/>
          <p:nvPr/>
        </p:nvSpPr>
        <p:spPr>
          <a:xfrm>
            <a:off x="3049672" y="1128936"/>
            <a:ext cx="1549400"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sp>
        <p:nvSpPr>
          <p:cNvPr id="96" name="Rectangle 95"/>
          <p:cNvSpPr/>
          <p:nvPr/>
        </p:nvSpPr>
        <p:spPr>
          <a:xfrm>
            <a:off x="3049672" y="2297336"/>
            <a:ext cx="1549400" cy="1138064"/>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7" name="Rectangle 96"/>
          <p:cNvSpPr/>
          <p:nvPr/>
        </p:nvSpPr>
        <p:spPr>
          <a:xfrm>
            <a:off x="3049672" y="3435400"/>
            <a:ext cx="1549400"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8" name="Rectangle 97"/>
          <p:cNvSpPr/>
          <p:nvPr/>
        </p:nvSpPr>
        <p:spPr>
          <a:xfrm>
            <a:off x="3049672" y="4603800"/>
            <a:ext cx="1549400" cy="114992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9" name="Rectangle 98"/>
          <p:cNvSpPr/>
          <p:nvPr/>
        </p:nvSpPr>
        <p:spPr>
          <a:xfrm>
            <a:off x="3049672" y="5753720"/>
            <a:ext cx="1549400" cy="110428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00" name="Rectangle 99"/>
          <p:cNvSpPr/>
          <p:nvPr/>
        </p:nvSpPr>
        <p:spPr>
          <a:xfrm>
            <a:off x="4593208" y="4935"/>
            <a:ext cx="1549400" cy="11295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01" name="Rectangle 100"/>
          <p:cNvSpPr/>
          <p:nvPr/>
        </p:nvSpPr>
        <p:spPr>
          <a:xfrm>
            <a:off x="4593208" y="1128936"/>
            <a:ext cx="1549400"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sp>
        <p:nvSpPr>
          <p:cNvPr id="102" name="Rectangle 101"/>
          <p:cNvSpPr/>
          <p:nvPr/>
        </p:nvSpPr>
        <p:spPr>
          <a:xfrm>
            <a:off x="4593208" y="2297336"/>
            <a:ext cx="1549400" cy="1138064"/>
          </a:xfrm>
          <a:prstGeom prst="rect">
            <a:avLst/>
          </a:prstGeom>
          <a:solidFill>
            <a:schemeClr val="accent1">
              <a:alpha val="36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03" name="Rectangle 102"/>
          <p:cNvSpPr/>
          <p:nvPr/>
        </p:nvSpPr>
        <p:spPr>
          <a:xfrm>
            <a:off x="4593208" y="3435400"/>
            <a:ext cx="1549400"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04" name="Rectangle 103"/>
          <p:cNvSpPr/>
          <p:nvPr/>
        </p:nvSpPr>
        <p:spPr>
          <a:xfrm>
            <a:off x="4593208" y="4603800"/>
            <a:ext cx="1549400" cy="114992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05" name="Rectangle 104"/>
          <p:cNvSpPr/>
          <p:nvPr/>
        </p:nvSpPr>
        <p:spPr>
          <a:xfrm>
            <a:off x="4593208" y="5753720"/>
            <a:ext cx="1549400" cy="110428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06" name="Rectangle 105"/>
          <p:cNvSpPr/>
          <p:nvPr/>
        </p:nvSpPr>
        <p:spPr>
          <a:xfrm>
            <a:off x="6146016" y="4935"/>
            <a:ext cx="1549400" cy="11295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07" name="Rectangle 106"/>
          <p:cNvSpPr/>
          <p:nvPr/>
        </p:nvSpPr>
        <p:spPr>
          <a:xfrm>
            <a:off x="6146016" y="1128936"/>
            <a:ext cx="1549400"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sp>
        <p:nvSpPr>
          <p:cNvPr id="108" name="Rectangle 107"/>
          <p:cNvSpPr/>
          <p:nvPr/>
        </p:nvSpPr>
        <p:spPr>
          <a:xfrm>
            <a:off x="6146016" y="2297336"/>
            <a:ext cx="1549400" cy="1138064"/>
          </a:xfrm>
          <a:prstGeom prst="rect">
            <a:avLst/>
          </a:prstGeom>
          <a:solidFill>
            <a:schemeClr val="accent1">
              <a:alpha val="36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09" name="Rectangle 108"/>
          <p:cNvSpPr/>
          <p:nvPr/>
        </p:nvSpPr>
        <p:spPr>
          <a:xfrm>
            <a:off x="6146016" y="3435400"/>
            <a:ext cx="1549400" cy="1168400"/>
          </a:xfrm>
          <a:prstGeom prst="rect">
            <a:avLst/>
          </a:prstGeom>
          <a:solidFill>
            <a:schemeClr val="accent1">
              <a:alpha val="36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10" name="Rectangle 109"/>
          <p:cNvSpPr/>
          <p:nvPr/>
        </p:nvSpPr>
        <p:spPr>
          <a:xfrm>
            <a:off x="6146016" y="4603800"/>
            <a:ext cx="1549400" cy="114992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11" name="Rectangle 110"/>
          <p:cNvSpPr/>
          <p:nvPr/>
        </p:nvSpPr>
        <p:spPr>
          <a:xfrm>
            <a:off x="6146016" y="5753720"/>
            <a:ext cx="1549400" cy="110428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12" name="Rectangle 111"/>
          <p:cNvSpPr/>
          <p:nvPr/>
        </p:nvSpPr>
        <p:spPr>
          <a:xfrm>
            <a:off x="7699712" y="4935"/>
            <a:ext cx="1444287" cy="11295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13" name="Rectangle 112"/>
          <p:cNvSpPr/>
          <p:nvPr/>
        </p:nvSpPr>
        <p:spPr>
          <a:xfrm>
            <a:off x="7699712" y="1128936"/>
            <a:ext cx="1444287"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sp>
        <p:nvSpPr>
          <p:cNvPr id="114" name="Rectangle 113"/>
          <p:cNvSpPr/>
          <p:nvPr/>
        </p:nvSpPr>
        <p:spPr>
          <a:xfrm>
            <a:off x="7699712" y="2297336"/>
            <a:ext cx="1444287" cy="1138064"/>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15" name="Rectangle 114"/>
          <p:cNvSpPr/>
          <p:nvPr/>
        </p:nvSpPr>
        <p:spPr>
          <a:xfrm>
            <a:off x="7699712" y="3435400"/>
            <a:ext cx="1444287" cy="1168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16" name="Rectangle 115"/>
          <p:cNvSpPr/>
          <p:nvPr/>
        </p:nvSpPr>
        <p:spPr>
          <a:xfrm>
            <a:off x="7699712" y="4603800"/>
            <a:ext cx="1444287" cy="114992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17" name="Rectangle 116"/>
          <p:cNvSpPr/>
          <p:nvPr/>
        </p:nvSpPr>
        <p:spPr>
          <a:xfrm>
            <a:off x="7699712" y="5753720"/>
            <a:ext cx="1444287" cy="110428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3" name="Rectangle 42"/>
          <p:cNvSpPr/>
          <p:nvPr/>
        </p:nvSpPr>
        <p:spPr>
          <a:xfrm>
            <a:off x="4599073" y="2297336"/>
            <a:ext cx="4544927" cy="230646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4" name="Rectangle 43"/>
          <p:cNvSpPr/>
          <p:nvPr/>
        </p:nvSpPr>
        <p:spPr>
          <a:xfrm>
            <a:off x="4792980" y="2465903"/>
            <a:ext cx="4274820" cy="1785104"/>
          </a:xfrm>
          <a:prstGeom prst="rect">
            <a:avLst/>
          </a:prstGeom>
        </p:spPr>
        <p:txBody>
          <a:bodyPr wrap="square">
            <a:spAutoFit/>
          </a:bodyPr>
          <a:lstStyle/>
          <a:p>
            <a:pPr defTabSz="457200" fontAlgn="auto">
              <a:spcBef>
                <a:spcPts val="0"/>
              </a:spcBef>
              <a:spcAft>
                <a:spcPts val="0"/>
              </a:spcAft>
            </a:pPr>
            <a:r>
              <a:rPr lang="en-US" b="1" dirty="0" smtClean="0">
                <a:solidFill>
                  <a:prstClr val="black"/>
                </a:solidFill>
                <a:latin typeface="Calibri"/>
                <a:ea typeface="ＭＳ Ｐゴシック" charset="0"/>
                <a:cs typeface="Calibri"/>
              </a:rPr>
              <a:t>Ardmore Shipping Corporation </a:t>
            </a:r>
          </a:p>
          <a:p>
            <a:pPr defTabSz="457200" fontAlgn="auto">
              <a:spcBef>
                <a:spcPts val="0"/>
              </a:spcBef>
              <a:spcAft>
                <a:spcPts val="0"/>
              </a:spcAft>
            </a:pPr>
            <a:r>
              <a:rPr lang="en-US" sz="1400" i="1" dirty="0" smtClean="0">
                <a:solidFill>
                  <a:prstClr val="black"/>
                </a:solidFill>
                <a:latin typeface="Calibri"/>
                <a:ea typeface="ＭＳ Ｐゴシック" charset="0"/>
                <a:cs typeface="Calibri"/>
              </a:rPr>
              <a:t/>
            </a:r>
            <a:br>
              <a:rPr lang="en-US" sz="1400" i="1" dirty="0" smtClean="0">
                <a:solidFill>
                  <a:prstClr val="black"/>
                </a:solidFill>
                <a:latin typeface="Calibri"/>
                <a:ea typeface="ＭＳ Ｐゴシック" charset="0"/>
                <a:cs typeface="Calibri"/>
              </a:rPr>
            </a:br>
            <a:endParaRPr lang="en-US" sz="1400" i="1" dirty="0" smtClean="0">
              <a:solidFill>
                <a:prstClr val="black"/>
              </a:solidFill>
              <a:latin typeface="Calibri"/>
              <a:ea typeface="ＭＳ Ｐゴシック" charset="0"/>
              <a:cs typeface="Calibri"/>
            </a:endParaRPr>
          </a:p>
          <a:p>
            <a:pPr defTabSz="457200" fontAlgn="auto">
              <a:spcBef>
                <a:spcPts val="0"/>
              </a:spcBef>
              <a:spcAft>
                <a:spcPts val="0"/>
              </a:spcAft>
            </a:pPr>
            <a:r>
              <a:rPr lang="en-US" i="1" dirty="0" smtClean="0">
                <a:solidFill>
                  <a:prstClr val="black"/>
                </a:solidFill>
                <a:latin typeface="Calibri"/>
                <a:ea typeface="ＭＳ Ｐゴシック" charset="0"/>
                <a:cs typeface="Calibri"/>
              </a:rPr>
              <a:t>Crew Negligence</a:t>
            </a:r>
          </a:p>
          <a:p>
            <a:pPr defTabSz="457200" fontAlgn="auto">
              <a:spcBef>
                <a:spcPts val="0"/>
              </a:spcBef>
              <a:spcAft>
                <a:spcPts val="0"/>
              </a:spcAft>
            </a:pPr>
            <a:endParaRPr lang="en-US" sz="1400" dirty="0" smtClean="0">
              <a:solidFill>
                <a:prstClr val="black"/>
              </a:solidFill>
              <a:latin typeface="Calibri"/>
              <a:ea typeface="ＭＳ Ｐゴシック" charset="0"/>
              <a:cs typeface="Calibri"/>
            </a:endParaRPr>
          </a:p>
          <a:p>
            <a:pPr defTabSz="457200" fontAlgn="auto">
              <a:spcBef>
                <a:spcPts val="0"/>
              </a:spcBef>
              <a:spcAft>
                <a:spcPts val="0"/>
              </a:spcAft>
            </a:pPr>
            <a:endParaRPr lang="en-US" sz="1400" dirty="0" smtClean="0">
              <a:solidFill>
                <a:prstClr val="black"/>
              </a:solidFill>
              <a:latin typeface="Calibri"/>
              <a:ea typeface="ＭＳ Ｐゴシック" charset="0"/>
              <a:cs typeface="Calibri"/>
            </a:endParaRPr>
          </a:p>
          <a:p>
            <a:pPr defTabSz="457200" fontAlgn="auto">
              <a:spcBef>
                <a:spcPts val="0"/>
              </a:spcBef>
              <a:spcAft>
                <a:spcPts val="0"/>
              </a:spcAft>
            </a:pPr>
            <a:r>
              <a:rPr lang="en-US" sz="1400" dirty="0" smtClean="0">
                <a:solidFill>
                  <a:prstClr val="black"/>
                </a:solidFill>
                <a:latin typeface="Calibri"/>
                <a:ea typeface="ＭＳ Ｐゴシック" charset="0"/>
                <a:cs typeface="Calibri"/>
              </a:rPr>
              <a:t>Steve Malone, Marine &amp; Insurance Manager</a:t>
            </a:r>
            <a:endParaRPr lang="en-US" dirty="0">
              <a:solidFill>
                <a:prstClr val="black"/>
              </a:solidFill>
              <a:latin typeface="Calibri"/>
              <a:cs typeface="Calibri"/>
            </a:endParaRPr>
          </a:p>
        </p:txBody>
      </p:sp>
      <p:sp>
        <p:nvSpPr>
          <p:cNvPr id="45" name="Rectangle 44"/>
          <p:cNvSpPr/>
          <p:nvPr/>
        </p:nvSpPr>
        <p:spPr>
          <a:xfrm>
            <a:off x="3049673" y="4611132"/>
            <a:ext cx="1549400" cy="1149920"/>
          </a:xfrm>
          <a:prstGeom prst="rect">
            <a:avLst/>
          </a:prstGeom>
          <a:solidFill>
            <a:schemeClr val="accent1">
              <a:alpha val="3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332495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234386"/>
            <a:ext cx="8638480" cy="606798"/>
          </a:xfrm>
          <a:prstGeom prst="rect">
            <a:avLst/>
          </a:prstGeom>
        </p:spPr>
        <p:txBody>
          <a:bodyPr anchor="ctr"/>
          <a:lstStyle>
            <a:lvl1pPr algn="l" defTabSz="914400" rtl="0" eaLnBrk="1" latinLnBrk="0" hangingPunct="1">
              <a:spcBef>
                <a:spcPct val="0"/>
              </a:spcBef>
              <a:buNone/>
              <a:defRPr sz="2200" b="1" kern="1200">
                <a:solidFill>
                  <a:schemeClr val="bg1"/>
                </a:solidFill>
                <a:latin typeface="+mj-lt"/>
                <a:ea typeface="+mj-ea"/>
                <a:cs typeface="+mj-cs"/>
              </a:defRPr>
            </a:lvl1pPr>
          </a:lstStyle>
          <a:p>
            <a:pPr fontAlgn="auto">
              <a:spcAft>
                <a:spcPts val="0"/>
              </a:spcAft>
            </a:pPr>
            <a:r>
              <a:rPr lang="en-US" dirty="0" smtClean="0">
                <a:solidFill>
                  <a:prstClr val="white"/>
                </a:solidFill>
              </a:rPr>
              <a:t>Disclaimer</a:t>
            </a:r>
            <a:endParaRPr lang="en-US" dirty="0">
              <a:solidFill>
                <a:prstClr val="white"/>
              </a:solidFill>
            </a:endParaRPr>
          </a:p>
        </p:txBody>
      </p:sp>
      <p:sp>
        <p:nvSpPr>
          <p:cNvPr id="7" name="Content Placeholder 2"/>
          <p:cNvSpPr txBox="1">
            <a:spLocks/>
          </p:cNvSpPr>
          <p:nvPr/>
        </p:nvSpPr>
        <p:spPr bwMode="auto">
          <a:xfrm>
            <a:off x="245107" y="980728"/>
            <a:ext cx="8644893" cy="46085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296" algn="just" fontAlgn="auto">
              <a:spcBef>
                <a:spcPts val="0"/>
              </a:spcBef>
              <a:spcAft>
                <a:spcPts val="0"/>
              </a:spcAft>
              <a:defRPr/>
            </a:pPr>
            <a:r>
              <a:rPr lang="en-US" sz="1400" dirty="0">
                <a:solidFill>
                  <a:srgbClr val="000000"/>
                </a:solidFill>
                <a:sym typeface="Wingdings"/>
              </a:rPr>
              <a:t>This presentation contains certain statements that may be deemed to be “forward-looking statements” within the meaning of applicable </a:t>
            </a:r>
            <a:r>
              <a:rPr lang="en-US" sz="1400" dirty="0" smtClean="0">
                <a:solidFill>
                  <a:srgbClr val="000000"/>
                </a:solidFill>
                <a:sym typeface="Wingdings"/>
              </a:rPr>
              <a:t>U.S. federal </a:t>
            </a:r>
            <a:r>
              <a:rPr lang="en-US" sz="1400" dirty="0">
                <a:solidFill>
                  <a:srgbClr val="000000"/>
                </a:solidFill>
                <a:sym typeface="Wingdings"/>
              </a:rPr>
              <a:t>securities laws. All statements, other than statements of historical facts, that address activities, events or developments that Ardmore Shipping Corporation (“Ardmore” or the “Company”) expects, projects, believes or anticipates will or may occur in the future, including, without limitation, </a:t>
            </a:r>
            <a:r>
              <a:rPr lang="en-US" sz="1400" dirty="0" smtClean="0">
                <a:solidFill>
                  <a:srgbClr val="000000"/>
                </a:solidFill>
                <a:sym typeface="Wingdings"/>
              </a:rPr>
              <a:t>statements about future </a:t>
            </a:r>
            <a:r>
              <a:rPr lang="en-US" sz="1400" dirty="0">
                <a:solidFill>
                  <a:srgbClr val="000000"/>
                </a:solidFill>
                <a:sym typeface="Wingdings"/>
              </a:rPr>
              <a:t>operating or financial results, global and regional economic </a:t>
            </a:r>
            <a:r>
              <a:rPr lang="en-US" sz="1400" dirty="0" smtClean="0">
                <a:solidFill>
                  <a:srgbClr val="000000"/>
                </a:solidFill>
                <a:sym typeface="Wingdings"/>
              </a:rPr>
              <a:t>conditions and trends, </a:t>
            </a:r>
            <a:r>
              <a:rPr lang="en-US" sz="1400" dirty="0">
                <a:solidFill>
                  <a:srgbClr val="000000"/>
                </a:solidFill>
                <a:sym typeface="Wingdings"/>
              </a:rPr>
              <a:t>pending vessel acquisitions, the Company’s business strategy and expected capital spending or operating expenses, competition in the tanker industry, </a:t>
            </a:r>
            <a:r>
              <a:rPr lang="en-US" sz="1400" dirty="0" smtClean="0">
                <a:solidFill>
                  <a:srgbClr val="000000"/>
                </a:solidFill>
                <a:sym typeface="Wingdings"/>
              </a:rPr>
              <a:t>shipping </a:t>
            </a:r>
            <a:r>
              <a:rPr lang="en-US" sz="1400" dirty="0">
                <a:solidFill>
                  <a:srgbClr val="000000"/>
                </a:solidFill>
                <a:sym typeface="Wingdings"/>
              </a:rPr>
              <a:t>market trends, the Company’s financial condition and liquidity, including ability to obtain financing in the future to fund capital expenditures, acquisitions and other general corporate activities, the Company’s ability to enter into fixed-rate charters after the current charters expire and the Company’s ability to earn income in the spot market, and expectations of the availability of vessels to purchase, the time it may take to construct new vessels and vessels’ useful </a:t>
            </a:r>
            <a:r>
              <a:rPr lang="en-US" sz="1400" dirty="0" smtClean="0">
                <a:solidFill>
                  <a:srgbClr val="000000"/>
                </a:solidFill>
                <a:sym typeface="Wingdings"/>
              </a:rPr>
              <a:t>lives, </a:t>
            </a:r>
            <a:r>
              <a:rPr lang="en-US" sz="1400" dirty="0">
                <a:solidFill>
                  <a:srgbClr val="000000"/>
                </a:solidFill>
                <a:sym typeface="Wingdings"/>
              </a:rPr>
              <a:t>are forward-looking statements. Although the Company believes that its expectations stated in this presentation are based on reasonable assumptions, actual results may differ from those projected in the forward-looking statements</a:t>
            </a:r>
            <a:r>
              <a:rPr lang="en-US" sz="1400" dirty="0" smtClean="0">
                <a:solidFill>
                  <a:srgbClr val="000000"/>
                </a:solidFill>
                <a:sym typeface="Wingdings"/>
              </a:rPr>
              <a:t>.</a:t>
            </a:r>
          </a:p>
          <a:p>
            <a:pPr marL="82296" algn="just" fontAlgn="auto">
              <a:spcBef>
                <a:spcPts val="0"/>
              </a:spcBef>
              <a:spcAft>
                <a:spcPts val="0"/>
              </a:spcAft>
              <a:defRPr/>
            </a:pPr>
            <a:endParaRPr lang="en-US" sz="1400" dirty="0" smtClean="0">
              <a:solidFill>
                <a:srgbClr val="000000"/>
              </a:solidFill>
              <a:sym typeface="Wingdings"/>
            </a:endParaRPr>
          </a:p>
          <a:p>
            <a:pPr marL="82296" algn="just" fontAlgn="auto">
              <a:spcBef>
                <a:spcPts val="0"/>
              </a:spcBef>
              <a:spcAft>
                <a:spcPts val="0"/>
              </a:spcAft>
              <a:defRPr/>
            </a:pPr>
            <a:r>
              <a:rPr lang="en-IE" sz="1400" dirty="0" smtClean="0">
                <a:solidFill>
                  <a:srgbClr val="000000"/>
                </a:solidFill>
                <a:sym typeface="Wingdings"/>
              </a:rPr>
              <a:t>Factors </a:t>
            </a:r>
            <a:r>
              <a:rPr lang="en-IE" sz="1400" dirty="0">
                <a:solidFill>
                  <a:srgbClr val="000000"/>
                </a:solidFill>
                <a:sym typeface="Wingdings"/>
              </a:rPr>
              <a:t>that might cause or contribute to such a discrepancy include, but are not limited to, the risk factors described in the Company's filings with the Securities and Exchange Commission (the "SEC</a:t>
            </a:r>
            <a:r>
              <a:rPr lang="en-IE" sz="1400" dirty="0" smtClean="0">
                <a:solidFill>
                  <a:srgbClr val="000000"/>
                </a:solidFill>
                <a:sym typeface="Wingdings"/>
              </a:rPr>
              <a:t>"). </a:t>
            </a:r>
            <a:r>
              <a:rPr lang="en-IE" sz="1400" dirty="0">
                <a:solidFill>
                  <a:srgbClr val="000000"/>
                </a:solidFill>
                <a:sym typeface="Wingdings"/>
              </a:rPr>
              <a:t>This presentation is for information purposes only and does not constitute an offer to </a:t>
            </a:r>
            <a:r>
              <a:rPr lang="en-IE" sz="1400" dirty="0" smtClean="0">
                <a:solidFill>
                  <a:srgbClr val="000000"/>
                </a:solidFill>
                <a:sym typeface="Wingdings"/>
              </a:rPr>
              <a:t>buy or sell </a:t>
            </a:r>
            <a:r>
              <a:rPr lang="en-IE" sz="1400" dirty="0">
                <a:solidFill>
                  <a:srgbClr val="000000"/>
                </a:solidFill>
                <a:sym typeface="Wingdings"/>
              </a:rPr>
              <a:t>securities of the Company. </a:t>
            </a:r>
            <a:r>
              <a:rPr lang="en-IE" sz="1400" dirty="0" smtClean="0">
                <a:solidFill>
                  <a:srgbClr val="000000"/>
                </a:solidFill>
                <a:sym typeface="Wingdings"/>
              </a:rPr>
              <a:t>For </a:t>
            </a:r>
            <a:r>
              <a:rPr lang="en-IE" sz="1400" dirty="0">
                <a:solidFill>
                  <a:srgbClr val="000000"/>
                </a:solidFill>
                <a:sym typeface="Wingdings"/>
              </a:rPr>
              <a:t>more complete information about the Company, the information in this presentation should be read together with the Company 's filings </a:t>
            </a:r>
            <a:r>
              <a:rPr lang="en-IE" sz="1400" dirty="0" smtClean="0">
                <a:solidFill>
                  <a:srgbClr val="000000"/>
                </a:solidFill>
                <a:sym typeface="Wingdings"/>
              </a:rPr>
              <a:t>with </a:t>
            </a:r>
            <a:r>
              <a:rPr lang="en-IE" sz="1400" dirty="0">
                <a:solidFill>
                  <a:srgbClr val="000000"/>
                </a:solidFill>
                <a:sym typeface="Wingdings"/>
              </a:rPr>
              <a:t>the SEC which may be </a:t>
            </a:r>
            <a:r>
              <a:rPr lang="en-IE" sz="1400" dirty="0" smtClean="0">
                <a:solidFill>
                  <a:srgbClr val="000000"/>
                </a:solidFill>
                <a:sym typeface="Wingdings"/>
              </a:rPr>
              <a:t>accessed on </a:t>
            </a:r>
            <a:r>
              <a:rPr lang="en-IE" sz="1400" dirty="0">
                <a:solidFill>
                  <a:srgbClr val="000000"/>
                </a:solidFill>
                <a:sym typeface="Wingdings"/>
              </a:rPr>
              <a:t>the SEC website at </a:t>
            </a:r>
            <a:r>
              <a:rPr lang="en-IE" sz="1400" dirty="0">
                <a:solidFill>
                  <a:srgbClr val="000000"/>
                </a:solidFill>
                <a:sym typeface="Wingdings"/>
                <a:hlinkClick r:id="rId3"/>
              </a:rPr>
              <a:t>www.sec.gov</a:t>
            </a:r>
            <a:r>
              <a:rPr lang="en-IE" sz="1400" dirty="0" smtClean="0">
                <a:solidFill>
                  <a:srgbClr val="000000"/>
                </a:solidFill>
                <a:sym typeface="Wingdings"/>
              </a:rPr>
              <a:t>.</a:t>
            </a:r>
          </a:p>
          <a:p>
            <a:pPr marL="82296" algn="just" fontAlgn="auto">
              <a:spcBef>
                <a:spcPts val="0"/>
              </a:spcBef>
              <a:spcAft>
                <a:spcPts val="0"/>
              </a:spcAft>
              <a:defRPr/>
            </a:pPr>
            <a:endParaRPr lang="en-US" sz="1400" dirty="0" smtClean="0">
              <a:solidFill>
                <a:srgbClr val="000000"/>
              </a:solidFill>
              <a:sym typeface="Wingdings"/>
            </a:endParaRPr>
          </a:p>
        </p:txBody>
      </p:sp>
    </p:spTree>
    <p:extLst>
      <p:ext uri="{BB962C8B-B14F-4D97-AF65-F5344CB8AC3E}">
        <p14:creationId xmlns:p14="http://schemas.microsoft.com/office/powerpoint/2010/main" val="29085457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251520" y="234386"/>
            <a:ext cx="8638480" cy="606798"/>
          </a:xfrm>
          <a:prstGeom prst="rect">
            <a:avLst/>
          </a:prstGeom>
        </p:spPr>
        <p:txBody>
          <a:bodyPr anchor="ctr"/>
          <a:lstStyle>
            <a:lvl1pPr algn="l" defTabSz="914400" rtl="0" eaLnBrk="1" latinLnBrk="0" hangingPunct="1">
              <a:spcBef>
                <a:spcPct val="0"/>
              </a:spcBef>
              <a:buNone/>
              <a:defRPr sz="2200" b="1" kern="1200">
                <a:solidFill>
                  <a:schemeClr val="bg1"/>
                </a:solidFill>
                <a:latin typeface="+mj-lt"/>
                <a:ea typeface="+mj-ea"/>
                <a:cs typeface="+mj-cs"/>
              </a:defRPr>
            </a:lvl1pPr>
          </a:lstStyle>
          <a:p>
            <a:pPr fontAlgn="auto">
              <a:spcAft>
                <a:spcPts val="0"/>
              </a:spcAft>
            </a:pPr>
            <a:r>
              <a:rPr lang="en-IE" dirty="0" smtClean="0">
                <a:solidFill>
                  <a:prstClr val="white"/>
                </a:solidFill>
              </a:rPr>
              <a:t>Fleet List</a:t>
            </a:r>
            <a:endParaRPr lang="en-IE" dirty="0">
              <a:solidFill>
                <a:prstClr val="white"/>
              </a:solidFill>
            </a:endParaRPr>
          </a:p>
        </p:txBody>
      </p:sp>
      <p:sp>
        <p:nvSpPr>
          <p:cNvPr id="17" name="TextBox 16"/>
          <p:cNvSpPr txBox="1"/>
          <p:nvPr/>
        </p:nvSpPr>
        <p:spPr>
          <a:xfrm>
            <a:off x="154805" y="5621192"/>
            <a:ext cx="7774384" cy="523220"/>
          </a:xfrm>
          <a:prstGeom prst="rect">
            <a:avLst/>
          </a:prstGeom>
          <a:noFill/>
        </p:spPr>
        <p:txBody>
          <a:bodyPr wrap="square" rtlCol="0">
            <a:spAutoFit/>
          </a:bodyPr>
          <a:lstStyle/>
          <a:p>
            <a:pPr marL="228600" indent="-228600" defTabSz="457200" fontAlgn="auto">
              <a:spcBef>
                <a:spcPts val="0"/>
              </a:spcBef>
              <a:spcAft>
                <a:spcPts val="0"/>
              </a:spcAft>
              <a:buFontTx/>
              <a:buAutoNum type="arabicPeriod"/>
            </a:pPr>
            <a:r>
              <a:rPr lang="en-IE" sz="700" dirty="0" smtClean="0">
                <a:solidFill>
                  <a:prstClr val="black"/>
                </a:solidFill>
                <a:latin typeface="Calibri"/>
                <a:cs typeface="+mn-cs"/>
              </a:rPr>
              <a:t>Average </a:t>
            </a:r>
            <a:r>
              <a:rPr lang="en-IE" sz="700" dirty="0">
                <a:solidFill>
                  <a:prstClr val="black"/>
                </a:solidFill>
                <a:latin typeface="Calibri"/>
                <a:cs typeface="+mn-cs"/>
              </a:rPr>
              <a:t>age at December 31, 2015, after all vessels are delivered</a:t>
            </a:r>
          </a:p>
          <a:p>
            <a:pPr defTabSz="457200" fontAlgn="auto">
              <a:spcBef>
                <a:spcPts val="0"/>
              </a:spcBef>
              <a:spcAft>
                <a:spcPts val="0"/>
              </a:spcAft>
            </a:pPr>
            <a:endParaRPr lang="en-US" sz="700" dirty="0">
              <a:solidFill>
                <a:prstClr val="black"/>
              </a:solidFill>
              <a:latin typeface="Calibri"/>
              <a:cs typeface="+mn-cs"/>
            </a:endParaRPr>
          </a:p>
          <a:p>
            <a:pPr marL="228600" indent="-228600" defTabSz="457200" fontAlgn="auto">
              <a:spcBef>
                <a:spcPts val="0"/>
              </a:spcBef>
              <a:spcAft>
                <a:spcPts val="0"/>
              </a:spcAft>
              <a:buFont typeface="+mj-lt"/>
              <a:buAutoNum type="arabicPeriod"/>
            </a:pPr>
            <a:endParaRPr lang="en-IE" sz="700" dirty="0">
              <a:solidFill>
                <a:prstClr val="black"/>
              </a:solidFill>
              <a:latin typeface="Calibri"/>
              <a:cs typeface="+mn-cs"/>
            </a:endParaRPr>
          </a:p>
          <a:p>
            <a:pPr marL="228600" indent="-228600" defTabSz="457200" fontAlgn="auto">
              <a:spcBef>
                <a:spcPts val="0"/>
              </a:spcBef>
              <a:spcAft>
                <a:spcPts val="0"/>
              </a:spcAft>
              <a:buFontTx/>
              <a:buAutoNum type="arabicPeriod"/>
            </a:pPr>
            <a:endParaRPr lang="en-IE" sz="700" dirty="0">
              <a:solidFill>
                <a:prstClr val="black"/>
              </a:solidFill>
              <a:latin typeface="Calibri"/>
              <a:cs typeface="+mn-cs"/>
            </a:endParaRPr>
          </a:p>
        </p:txBody>
      </p:sp>
      <p:sp>
        <p:nvSpPr>
          <p:cNvPr id="6" name="Rectangle 5"/>
          <p:cNvSpPr/>
          <p:nvPr/>
        </p:nvSpPr>
        <p:spPr>
          <a:xfrm>
            <a:off x="251724" y="926135"/>
            <a:ext cx="4272651" cy="4575300"/>
          </a:xfrm>
          <a:prstGeom prst="rect">
            <a:avLst/>
          </a:prstGeom>
          <a:solidFill>
            <a:schemeClr val="bg1">
              <a:alpha val="84000"/>
            </a:schemeClr>
          </a:solidFill>
          <a:ln w="1905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defTabSz="457200" fontAlgn="auto">
              <a:spcBef>
                <a:spcPts val="0"/>
              </a:spcBef>
              <a:spcAft>
                <a:spcPts val="0"/>
              </a:spcAft>
              <a:buFont typeface="Wingdings" pitchFamily="2" charset="2"/>
              <a:buChar char="§"/>
              <a:defRPr/>
            </a:pPr>
            <a:endParaRPr lang="en-US" sz="1400" dirty="0">
              <a:solidFill>
                <a:prstClr val="black">
                  <a:lumMod val="85000"/>
                  <a:lumOff val="15000"/>
                </a:prstClr>
              </a:solidFill>
            </a:endParaRPr>
          </a:p>
        </p:txBody>
      </p:sp>
      <p:sp>
        <p:nvSpPr>
          <p:cNvPr id="7" name="Rectangle 6"/>
          <p:cNvSpPr/>
          <p:nvPr/>
        </p:nvSpPr>
        <p:spPr>
          <a:xfrm>
            <a:off x="4617553" y="926135"/>
            <a:ext cx="4272651" cy="4575300"/>
          </a:xfrm>
          <a:prstGeom prst="rect">
            <a:avLst/>
          </a:prstGeom>
          <a:solidFill>
            <a:schemeClr val="bg1">
              <a:alpha val="84000"/>
            </a:schemeClr>
          </a:solidFill>
          <a:ln w="19050">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defTabSz="457200" fontAlgn="auto">
              <a:spcBef>
                <a:spcPts val="0"/>
              </a:spcBef>
              <a:spcAft>
                <a:spcPts val="0"/>
              </a:spcAft>
              <a:buFont typeface="Wingdings" pitchFamily="2" charset="2"/>
              <a:buChar char="§"/>
              <a:defRPr/>
            </a:pPr>
            <a:endParaRPr lang="en-US" sz="1400" dirty="0">
              <a:solidFill>
                <a:prstClr val="black">
                  <a:lumMod val="85000"/>
                  <a:lumOff val="15000"/>
                </a:prstClr>
              </a:solidFill>
            </a:endParaRPr>
          </a:p>
        </p:txBody>
      </p:sp>
      <p:sp>
        <p:nvSpPr>
          <p:cNvPr id="8" name="Rectangle 7"/>
          <p:cNvSpPr/>
          <p:nvPr/>
        </p:nvSpPr>
        <p:spPr>
          <a:xfrm>
            <a:off x="251724" y="927770"/>
            <a:ext cx="4272652" cy="301752"/>
          </a:xfrm>
          <a:prstGeom prst="rect">
            <a:avLst/>
          </a:prstGeom>
          <a:solidFill>
            <a:schemeClr val="tx2">
              <a:lumMod val="75000"/>
            </a:schemeClr>
          </a:solidFill>
          <a:ln w="19050">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r>
              <a:rPr lang="en-US" sz="1300" b="1" dirty="0" smtClean="0">
                <a:solidFill>
                  <a:prstClr val="white"/>
                </a:solidFill>
              </a:rPr>
              <a:t>PRODUCT TANKERS</a:t>
            </a:r>
            <a:endParaRPr lang="en-US" sz="1300" b="1" dirty="0">
              <a:solidFill>
                <a:prstClr val="white"/>
              </a:solidFill>
            </a:endParaRPr>
          </a:p>
        </p:txBody>
      </p:sp>
      <p:sp>
        <p:nvSpPr>
          <p:cNvPr id="9" name="Rectangle 8"/>
          <p:cNvSpPr/>
          <p:nvPr/>
        </p:nvSpPr>
        <p:spPr>
          <a:xfrm>
            <a:off x="4617348" y="927770"/>
            <a:ext cx="4272652" cy="301752"/>
          </a:xfrm>
          <a:prstGeom prst="rect">
            <a:avLst/>
          </a:prstGeom>
          <a:solidFill>
            <a:schemeClr val="tx2">
              <a:lumMod val="75000"/>
            </a:schemeClr>
          </a:solidFill>
          <a:ln w="19050">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fontAlgn="auto">
              <a:spcBef>
                <a:spcPts val="0"/>
              </a:spcBef>
              <a:spcAft>
                <a:spcPts val="0"/>
              </a:spcAft>
            </a:pPr>
            <a:r>
              <a:rPr lang="en-US" sz="1300" b="1" dirty="0" smtClean="0">
                <a:solidFill>
                  <a:prstClr val="white"/>
                </a:solidFill>
              </a:rPr>
              <a:t>CHEMICAL TANKERS</a:t>
            </a:r>
            <a:endParaRPr lang="en-US" sz="1300" b="1" dirty="0">
              <a:solidFill>
                <a:prstClr val="white"/>
              </a:solidFill>
            </a:endParaRPr>
          </a:p>
        </p:txBody>
      </p:sp>
      <p:graphicFrame>
        <p:nvGraphicFramePr>
          <p:cNvPr id="10" name="Table 9"/>
          <p:cNvGraphicFramePr>
            <a:graphicFrameLocks noGrp="1"/>
          </p:cNvGraphicFramePr>
          <p:nvPr>
            <p:extLst/>
          </p:nvPr>
        </p:nvGraphicFramePr>
        <p:xfrm>
          <a:off x="358775" y="1300979"/>
          <a:ext cx="4051300" cy="3765407"/>
        </p:xfrm>
        <a:graphic>
          <a:graphicData uri="http://schemas.openxmlformats.org/drawingml/2006/table">
            <a:tbl>
              <a:tblPr/>
              <a:tblGrid>
                <a:gridCol w="1605698"/>
                <a:gridCol w="938716"/>
                <a:gridCol w="753443"/>
                <a:gridCol w="753443"/>
              </a:tblGrid>
              <a:tr h="252473">
                <a:tc>
                  <a:txBody>
                    <a:bodyPr/>
                    <a:lstStyle/>
                    <a:p>
                      <a:pPr algn="l" rtl="0" fontAlgn="ctr"/>
                      <a:r>
                        <a:rPr lang="en-IE" sz="1000" b="1" i="0" u="none" strike="noStrike" dirty="0">
                          <a:solidFill>
                            <a:srgbClr val="000000"/>
                          </a:solidFill>
                          <a:effectLst/>
                          <a:latin typeface="Calibri" panose="020F0502020204030204" pitchFamily="34" charset="0"/>
                        </a:rPr>
                        <a:t>NAME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IE" sz="1000" b="1" i="0" u="none" strike="noStrike" dirty="0">
                          <a:solidFill>
                            <a:srgbClr val="000000"/>
                          </a:solidFill>
                          <a:effectLst/>
                          <a:latin typeface="Calibri" panose="020F0502020204030204" pitchFamily="34" charset="0"/>
                        </a:rPr>
                        <a:t>SIZE (DWT)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IE" sz="1000" b="1" i="0" u="none" strike="noStrike" dirty="0">
                          <a:solidFill>
                            <a:srgbClr val="000000"/>
                          </a:solidFill>
                          <a:effectLst/>
                          <a:latin typeface="Calibri" panose="020F0502020204030204" pitchFamily="34" charset="0"/>
                        </a:rPr>
                        <a:t>DELIVERED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IE" sz="1000" b="1" i="0" u="none" strike="noStrike" dirty="0">
                          <a:solidFill>
                            <a:srgbClr val="000000"/>
                          </a:solidFill>
                          <a:effectLst/>
                          <a:latin typeface="Calibri" panose="020F0502020204030204" pitchFamily="34" charset="0"/>
                        </a:rPr>
                        <a:t>BUILT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195093">
                <a:tc>
                  <a:txBody>
                    <a:bodyPr/>
                    <a:lstStyle/>
                    <a:p>
                      <a:pPr algn="l" rtl="0" fontAlgn="ctr"/>
                      <a:r>
                        <a:rPr lang="en-IE" sz="1000" b="1" i="0" u="none" strike="noStrike" dirty="0">
                          <a:solidFill>
                            <a:srgbClr val="000000"/>
                          </a:solidFill>
                          <a:effectLst/>
                          <a:latin typeface="Calibri" panose="020F0502020204030204" pitchFamily="34" charset="0"/>
                        </a:rPr>
                        <a:t>IN  OPERATION</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rtl="0" fontAlgn="ctr"/>
                      <a:r>
                        <a:rPr lang="en-IE" sz="1000" b="0" i="0" u="none" strike="noStrike" dirty="0">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rtl="0" fontAlgn="ctr"/>
                      <a:r>
                        <a:rPr lang="en-IE" sz="1000" b="0" i="0" u="none" strike="noStrike" dirty="0">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rtl="0" fontAlgn="ctr"/>
                      <a:r>
                        <a:rPr lang="en-IE" sz="1000" b="0" i="0" u="none" strike="noStrike" dirty="0">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SEAVANGUARD</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49,998</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2014</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SEAVANTAGE</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49,998</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2014</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SEAVALIANT</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49,997</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2013</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SEAVENTURE</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49,998</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2013</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ENDEAVOUR</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49,997</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2013</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SEATRADER</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47,141</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2002</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SEAMASTER</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45,840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2004</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SEAFARER</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45,744</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2004</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SEAMARINER</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45,726</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2006</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ARDMORE </a:t>
                      </a:r>
                      <a:r>
                        <a:rPr lang="en-IE" sz="1000" b="0" i="1" u="none" strike="noStrike" dirty="0" smtClean="0">
                          <a:solidFill>
                            <a:srgbClr val="000000"/>
                          </a:solidFill>
                          <a:effectLst/>
                          <a:latin typeface="Calibri" panose="020F0502020204030204" pitchFamily="34" charset="0"/>
                        </a:rPr>
                        <a:t>SEALEADER</a:t>
                      </a:r>
                      <a:endParaRPr lang="en-IE" sz="10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47,463</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2008</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89565">
                <a:tc>
                  <a:txBody>
                    <a:bodyPr/>
                    <a:lstStyle/>
                    <a:p>
                      <a:pPr algn="l" rtl="0" fontAlgn="ctr"/>
                      <a:r>
                        <a:rPr lang="en-IE" sz="1000" b="0" i="1" u="none" strike="noStrike" dirty="0">
                          <a:solidFill>
                            <a:srgbClr val="000000"/>
                          </a:solidFill>
                          <a:effectLst/>
                          <a:latin typeface="Calibri" panose="020F0502020204030204" pitchFamily="34" charset="0"/>
                        </a:rPr>
                        <a:t>ARDMORE </a:t>
                      </a:r>
                      <a:r>
                        <a:rPr lang="en-IE" sz="1000" b="0" i="1" u="none" strike="noStrike" dirty="0" smtClean="0">
                          <a:solidFill>
                            <a:srgbClr val="000000"/>
                          </a:solidFill>
                          <a:effectLst/>
                          <a:latin typeface="Calibri" panose="020F0502020204030204" pitchFamily="34" charset="0"/>
                        </a:rPr>
                        <a:t>SEALIFTER</a:t>
                      </a:r>
                      <a:endParaRPr lang="en-IE" sz="10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47,472</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2008</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195093">
                <a:tc>
                  <a:txBody>
                    <a:bodyPr/>
                    <a:lstStyle/>
                    <a:p>
                      <a:pPr algn="l" rtl="0" fontAlgn="ctr"/>
                      <a:r>
                        <a:rPr lang="en-IE" sz="1000" b="1" i="0" u="none" strike="noStrike" dirty="0">
                          <a:solidFill>
                            <a:srgbClr val="000000"/>
                          </a:solidFill>
                          <a:effectLst/>
                          <a:latin typeface="Calibri" panose="020F0502020204030204" pitchFamily="34" charset="0"/>
                        </a:rPr>
                        <a:t>ON ORDER</a:t>
                      </a:r>
                    </a:p>
                  </a:txBody>
                  <a:tcPr marL="9525" marR="9525" marT="9525" marB="0" anchor="ctr">
                    <a:lnL>
                      <a:noFill/>
                    </a:lnL>
                    <a:lnR>
                      <a:noFill/>
                    </a:lnR>
                    <a:lnT>
                      <a:noFill/>
                    </a:lnT>
                    <a:lnB>
                      <a:noFill/>
                    </a:lnB>
                    <a:solidFill>
                      <a:srgbClr val="BFBFBF"/>
                    </a:solidFill>
                  </a:tcPr>
                </a:tc>
                <a:tc>
                  <a:txBody>
                    <a:bodyPr/>
                    <a:lstStyle/>
                    <a:p>
                      <a:pPr algn="ctr" rtl="0" fontAlgn="ctr"/>
                      <a:r>
                        <a:rPr lang="en-IE" sz="1000" b="1"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BFBFBF"/>
                    </a:solidFill>
                  </a:tcPr>
                </a:tc>
                <a:tc>
                  <a:txBody>
                    <a:bodyPr/>
                    <a:lstStyle/>
                    <a:p>
                      <a:pPr algn="ctr" rtl="0" fontAlgn="ctr"/>
                      <a:r>
                        <a:rPr lang="en-IE" sz="1000" b="1"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BFBFBF"/>
                    </a:solidFill>
                  </a:tcPr>
                </a:tc>
                <a:tc>
                  <a:txBody>
                    <a:bodyPr/>
                    <a:lstStyle/>
                    <a:p>
                      <a:pPr algn="ctr" rtl="0" fontAlgn="ctr"/>
                      <a:r>
                        <a:rPr lang="en-IE" sz="1000" b="1"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BFBFBF"/>
                    </a:solidFill>
                  </a:tcPr>
                </a:tc>
              </a:tr>
              <a:tr h="195093">
                <a:tc>
                  <a:txBody>
                    <a:bodyPr/>
                    <a:lstStyle/>
                    <a:p>
                      <a:pPr algn="l" rtl="0" fontAlgn="ctr"/>
                      <a:r>
                        <a:rPr lang="en-IE" sz="1000" b="0" i="1" u="none" strike="noStrike" dirty="0">
                          <a:solidFill>
                            <a:srgbClr val="000000"/>
                          </a:solidFill>
                          <a:effectLst/>
                          <a:latin typeface="Calibri" panose="020F0502020204030204" pitchFamily="34" charset="0"/>
                        </a:rPr>
                        <a:t>SPP Hull S-1162</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50,300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2Q15</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SPP Hull S-1163</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50,300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3Q15</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229521">
                <a:tc>
                  <a:txBody>
                    <a:bodyPr/>
                    <a:lstStyle/>
                    <a:p>
                      <a:pPr algn="l" rtl="0" fontAlgn="ctr"/>
                      <a:r>
                        <a:rPr lang="en-IE" sz="1000" b="0" i="1" u="none" strike="noStrike" dirty="0">
                          <a:solidFill>
                            <a:srgbClr val="000000"/>
                          </a:solidFill>
                          <a:effectLst/>
                          <a:latin typeface="Calibri" panose="020F0502020204030204" pitchFamily="34" charset="0"/>
                        </a:rPr>
                        <a:t>SPP Hull S-1171</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50,300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3Q15</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5093">
                <a:tc>
                  <a:txBody>
                    <a:bodyPr/>
                    <a:lstStyle/>
                    <a:p>
                      <a:pPr algn="l" rtl="0" fontAlgn="ctr"/>
                      <a:r>
                        <a:rPr lang="en-IE" sz="1000" b="0" i="1" u="none" strike="noStrike" dirty="0">
                          <a:solidFill>
                            <a:srgbClr val="000000"/>
                          </a:solidFill>
                          <a:effectLst/>
                          <a:latin typeface="Calibri" panose="020F0502020204030204" pitchFamily="34" charset="0"/>
                        </a:rPr>
                        <a:t>SPP Hull S-1172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IE" sz="1000" b="0" i="0" u="none" strike="noStrike" dirty="0">
                          <a:solidFill>
                            <a:srgbClr val="000000"/>
                          </a:solidFill>
                          <a:effectLst/>
                          <a:latin typeface="Calibri" panose="020F0502020204030204" pitchFamily="34" charset="0"/>
                        </a:rPr>
                        <a:t>50,300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IE" sz="1000" b="0" i="0" u="none" strike="noStrike" dirty="0">
                          <a:solidFill>
                            <a:srgbClr val="000000"/>
                          </a:solidFill>
                          <a:effectLst/>
                          <a:latin typeface="Calibri" panose="020F0502020204030204" pitchFamily="34" charset="0"/>
                        </a:rPr>
                        <a:t>4Q15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95093">
                <a:tc>
                  <a:txBody>
                    <a:bodyPr/>
                    <a:lstStyle/>
                    <a:p>
                      <a:pPr algn="l" rtl="0" fontAlgn="ctr"/>
                      <a:r>
                        <a:rPr lang="en-IE" sz="1000" b="1" i="0" u="none" strike="noStrike" dirty="0">
                          <a:solidFill>
                            <a:srgbClr val="000000"/>
                          </a:solidFill>
                          <a:effectLst/>
                          <a:latin typeface="Calibri" panose="020F0502020204030204" pitchFamily="34" charset="0"/>
                        </a:rPr>
                        <a:t>TOTAL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E" sz="1000" b="1" i="0" u="none" strike="noStrike" dirty="0">
                          <a:solidFill>
                            <a:srgbClr val="000000"/>
                          </a:solidFill>
                          <a:effectLst/>
                          <a:latin typeface="Calibri" panose="020F0502020204030204" pitchFamily="34" charset="0"/>
                        </a:rPr>
                        <a:t>15 Vessels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IE" sz="1000" b="1" i="0" u="none" strike="noStrike" dirty="0">
                          <a:solidFill>
                            <a:srgbClr val="000000"/>
                          </a:solidFill>
                          <a:effectLst/>
                          <a:latin typeface="Calibri" panose="020F0502020204030204" pitchFamily="34" charset="0"/>
                        </a:rPr>
                        <a:t>5 Years Average Age </a:t>
                      </a:r>
                      <a:r>
                        <a:rPr lang="en-IE" sz="1000" b="1" i="0" u="none" strike="noStrike" baseline="30000" dirty="0" smtClean="0">
                          <a:solidFill>
                            <a:srgbClr val="000000"/>
                          </a:solidFill>
                          <a:effectLst/>
                          <a:latin typeface="Calibri" panose="020F0502020204030204" pitchFamily="34" charset="0"/>
                        </a:rPr>
                        <a:t>(1)</a:t>
                      </a:r>
                      <a:endParaRPr lang="en-IE" sz="1000" b="1"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E"/>
                    </a:p>
                  </a:txBody>
                  <a:tcPr/>
                </a:tc>
              </a:tr>
            </a:tbl>
          </a:graphicData>
        </a:graphic>
      </p:graphicFrame>
      <p:graphicFrame>
        <p:nvGraphicFramePr>
          <p:cNvPr id="11" name="Table 10"/>
          <p:cNvGraphicFramePr>
            <a:graphicFrameLocks noGrp="1"/>
          </p:cNvGraphicFramePr>
          <p:nvPr>
            <p:extLst/>
          </p:nvPr>
        </p:nvGraphicFramePr>
        <p:xfrm>
          <a:off x="4674703" y="1310510"/>
          <a:ext cx="4165600" cy="3775301"/>
        </p:xfrm>
        <a:graphic>
          <a:graphicData uri="http://schemas.openxmlformats.org/drawingml/2006/table">
            <a:tbl>
              <a:tblPr/>
              <a:tblGrid>
                <a:gridCol w="1651000"/>
                <a:gridCol w="965200"/>
                <a:gridCol w="774700"/>
                <a:gridCol w="774700"/>
              </a:tblGrid>
              <a:tr h="248673">
                <a:tc>
                  <a:txBody>
                    <a:bodyPr/>
                    <a:lstStyle/>
                    <a:p>
                      <a:pPr algn="l" rtl="0" fontAlgn="ctr"/>
                      <a:r>
                        <a:rPr lang="en-IE" sz="1000" b="1" i="0" u="none" strike="noStrike" dirty="0">
                          <a:solidFill>
                            <a:srgbClr val="000000"/>
                          </a:solidFill>
                          <a:effectLst/>
                          <a:latin typeface="Calibri" panose="020F0502020204030204" pitchFamily="34" charset="0"/>
                        </a:rPr>
                        <a:t>NAME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IE" sz="1000" b="1" i="0" u="none" strike="noStrike" dirty="0">
                          <a:solidFill>
                            <a:srgbClr val="000000"/>
                          </a:solidFill>
                          <a:effectLst/>
                          <a:latin typeface="Calibri" panose="020F0502020204030204" pitchFamily="34" charset="0"/>
                        </a:rPr>
                        <a:t>SIZE (DWT)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IE" sz="1000" b="1" i="0" u="none" strike="noStrike" dirty="0">
                          <a:solidFill>
                            <a:srgbClr val="000000"/>
                          </a:solidFill>
                          <a:effectLst/>
                          <a:latin typeface="Calibri" panose="020F0502020204030204" pitchFamily="34" charset="0"/>
                        </a:rPr>
                        <a:t>DELIVERED</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IE" sz="1000" b="1" i="0" u="none" strike="noStrike" dirty="0">
                          <a:solidFill>
                            <a:srgbClr val="000000"/>
                          </a:solidFill>
                          <a:effectLst/>
                          <a:latin typeface="Calibri" panose="020F0502020204030204" pitchFamily="34" charset="0"/>
                        </a:rPr>
                        <a:t>BUILT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192156">
                <a:tc>
                  <a:txBody>
                    <a:bodyPr/>
                    <a:lstStyle/>
                    <a:p>
                      <a:pPr algn="l" rtl="0" fontAlgn="ctr"/>
                      <a:r>
                        <a:rPr lang="en-IE" sz="1000" b="1" i="0" u="none" strike="noStrike" dirty="0">
                          <a:solidFill>
                            <a:srgbClr val="000000"/>
                          </a:solidFill>
                          <a:effectLst/>
                          <a:latin typeface="Calibri" panose="020F0502020204030204" pitchFamily="34" charset="0"/>
                        </a:rPr>
                        <a:t>IN  OPERATION</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rtl="0" fontAlgn="ctr"/>
                      <a:r>
                        <a:rPr lang="en-IE" sz="1000" b="0" i="0" u="none" strike="noStrike" dirty="0">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rtl="0" fontAlgn="ctr"/>
                      <a:r>
                        <a:rPr lang="en-IE" sz="1000" b="0" i="0" u="none" strike="noStrike" dirty="0">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rtl="0" fontAlgn="ctr"/>
                      <a:r>
                        <a:rPr lang="en-IE" sz="1000" b="0" i="0" u="none" strike="noStrike" dirty="0">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r>
              <a:tr h="192156">
                <a:tc>
                  <a:txBody>
                    <a:bodyPr/>
                    <a:lstStyle/>
                    <a:p>
                      <a:pPr algn="l" rtl="0" fontAlgn="ctr"/>
                      <a:r>
                        <a:rPr lang="en-IE" sz="1000" b="0" i="1" u="none" strike="noStrike" dirty="0">
                          <a:solidFill>
                            <a:srgbClr val="000000"/>
                          </a:solidFill>
                          <a:effectLst/>
                          <a:latin typeface="Calibri" panose="020F0502020204030204" pitchFamily="34" charset="0"/>
                        </a:rPr>
                        <a:t>ARDMORE CENTURION</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29,006</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2005</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2156">
                <a:tc>
                  <a:txBody>
                    <a:bodyPr/>
                    <a:lstStyle/>
                    <a:p>
                      <a:pPr algn="l" rtl="0" fontAlgn="ctr"/>
                      <a:r>
                        <a:rPr lang="en-IE" sz="1000" b="0" i="1" u="none" strike="noStrike" dirty="0">
                          <a:solidFill>
                            <a:srgbClr val="000000"/>
                          </a:solidFill>
                          <a:effectLst/>
                          <a:latin typeface="Calibri" panose="020F0502020204030204" pitchFamily="34" charset="0"/>
                        </a:rPr>
                        <a:t>ARDMORE CALYPSO</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17,589</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2010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2156">
                <a:tc>
                  <a:txBody>
                    <a:bodyPr/>
                    <a:lstStyle/>
                    <a:p>
                      <a:pPr algn="l" rtl="0" fontAlgn="ctr"/>
                      <a:r>
                        <a:rPr lang="en-IE" sz="1000" b="0" i="1" u="none" strike="noStrike" dirty="0">
                          <a:solidFill>
                            <a:srgbClr val="000000"/>
                          </a:solidFill>
                          <a:effectLst/>
                          <a:latin typeface="Calibri" panose="020F0502020204030204" pitchFamily="34" charset="0"/>
                        </a:rPr>
                        <a:t>ARDMORE CAPELLA</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17,567</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2010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2156">
                <a:tc>
                  <a:txBody>
                    <a:bodyPr/>
                    <a:lstStyle/>
                    <a:p>
                      <a:pPr algn="l" rtl="0" fontAlgn="ctr"/>
                      <a:r>
                        <a:rPr lang="en-IE" sz="1000" b="1" i="0" u="none" strike="noStrike" dirty="0">
                          <a:solidFill>
                            <a:srgbClr val="000000"/>
                          </a:solidFill>
                          <a:effectLst/>
                          <a:latin typeface="Calibri" panose="020F0502020204030204" pitchFamily="34" charset="0"/>
                        </a:rPr>
                        <a:t>ON ORDER</a:t>
                      </a:r>
                    </a:p>
                  </a:txBody>
                  <a:tcPr marL="9525" marR="9525" marT="9525" marB="0" anchor="ctr">
                    <a:lnL>
                      <a:noFill/>
                    </a:lnL>
                    <a:lnR>
                      <a:noFill/>
                    </a:lnR>
                    <a:lnT>
                      <a:noFill/>
                    </a:lnT>
                    <a:lnB>
                      <a:noFill/>
                    </a:lnB>
                    <a:solidFill>
                      <a:srgbClr val="BFBFBF"/>
                    </a:solidFill>
                  </a:tcPr>
                </a:tc>
                <a:tc>
                  <a:txBody>
                    <a:bodyPr/>
                    <a:lstStyle/>
                    <a:p>
                      <a:pPr algn="ctr" rtl="0" fontAlgn="ctr"/>
                      <a:r>
                        <a:rPr lang="en-IE" sz="1000" b="1"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BFBFBF"/>
                    </a:solidFill>
                  </a:tcPr>
                </a:tc>
                <a:tc>
                  <a:txBody>
                    <a:bodyPr/>
                    <a:lstStyle/>
                    <a:p>
                      <a:pPr algn="ctr" rtl="0" fontAlgn="ctr"/>
                      <a:r>
                        <a:rPr lang="en-IE" sz="1000" b="1"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BFBFBF"/>
                    </a:solidFill>
                  </a:tcPr>
                </a:tc>
                <a:tc>
                  <a:txBody>
                    <a:bodyPr/>
                    <a:lstStyle/>
                    <a:p>
                      <a:pPr algn="ctr" rtl="0" fontAlgn="ctr"/>
                      <a:r>
                        <a:rPr lang="en-IE" sz="1000" b="1"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BFBFBF"/>
                    </a:solidFill>
                  </a:tcPr>
                </a:tc>
              </a:tr>
              <a:tr h="192156">
                <a:tc>
                  <a:txBody>
                    <a:bodyPr/>
                    <a:lstStyle/>
                    <a:p>
                      <a:pPr algn="l" rtl="0" fontAlgn="ctr"/>
                      <a:r>
                        <a:rPr lang="en-IE" sz="1000" b="0" i="1" u="none" strike="noStrike" dirty="0">
                          <a:solidFill>
                            <a:srgbClr val="000000"/>
                          </a:solidFill>
                          <a:effectLst/>
                          <a:latin typeface="Calibri" panose="020F0502020204030204" pitchFamily="34" charset="0"/>
                        </a:rPr>
                        <a:t>HMD Hull H-2480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37,000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4Q14</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2156">
                <a:tc>
                  <a:txBody>
                    <a:bodyPr/>
                    <a:lstStyle/>
                    <a:p>
                      <a:pPr algn="l" rtl="0" fontAlgn="ctr"/>
                      <a:r>
                        <a:rPr lang="en-IE" sz="1000" b="0" i="1" u="none" strike="noStrike" dirty="0">
                          <a:solidFill>
                            <a:srgbClr val="000000"/>
                          </a:solidFill>
                          <a:effectLst/>
                          <a:latin typeface="Calibri" panose="020F0502020204030204" pitchFamily="34" charset="0"/>
                        </a:rPr>
                        <a:t>HMD Hull H-2481</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37,000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1Q15</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Korea</a:t>
                      </a:r>
                    </a:p>
                  </a:txBody>
                  <a:tcPr marL="9525" marR="9525" marT="9525" marB="0" anchor="ctr">
                    <a:lnL>
                      <a:noFill/>
                    </a:lnL>
                    <a:lnR>
                      <a:noFill/>
                    </a:lnR>
                    <a:lnT>
                      <a:noFill/>
                    </a:lnT>
                    <a:lnB>
                      <a:noFill/>
                    </a:lnB>
                  </a:tcPr>
                </a:tc>
              </a:tr>
              <a:tr h="192156">
                <a:tc>
                  <a:txBody>
                    <a:bodyPr/>
                    <a:lstStyle/>
                    <a:p>
                      <a:pPr algn="l" rtl="0" fontAlgn="ctr"/>
                      <a:r>
                        <a:rPr lang="en-IE" sz="1000" b="0" i="1" u="none" strike="noStrike" dirty="0">
                          <a:solidFill>
                            <a:srgbClr val="000000"/>
                          </a:solidFill>
                          <a:effectLst/>
                          <a:latin typeface="Calibri" panose="020F0502020204030204" pitchFamily="34" charset="0"/>
                        </a:rPr>
                        <a:t>FKA Hull N-2062</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25,000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4Q14</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192156">
                <a:tc>
                  <a:txBody>
                    <a:bodyPr/>
                    <a:lstStyle/>
                    <a:p>
                      <a:pPr algn="l" rtl="0" fontAlgn="ctr"/>
                      <a:r>
                        <a:rPr lang="en-IE" sz="1000" b="0" i="1" u="none" strike="noStrike" dirty="0">
                          <a:solidFill>
                            <a:srgbClr val="000000"/>
                          </a:solidFill>
                          <a:effectLst/>
                          <a:latin typeface="Calibri" panose="020F0502020204030204" pitchFamily="34" charset="0"/>
                        </a:rPr>
                        <a:t>FKA Hull N-2063</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25,000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1Q15</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192156">
                <a:tc>
                  <a:txBody>
                    <a:bodyPr/>
                    <a:lstStyle/>
                    <a:p>
                      <a:pPr algn="l" rtl="0" fontAlgn="ctr"/>
                      <a:r>
                        <a:rPr lang="en-IE" sz="1000" b="0" i="1" u="none" strike="noStrike" dirty="0">
                          <a:solidFill>
                            <a:srgbClr val="000000"/>
                          </a:solidFill>
                          <a:effectLst/>
                          <a:latin typeface="Calibri" panose="020F0502020204030204" pitchFamily="34" charset="0"/>
                        </a:rPr>
                        <a:t>FKA Hull N-2065</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25,000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3Q15</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192156">
                <a:tc>
                  <a:txBody>
                    <a:bodyPr/>
                    <a:lstStyle/>
                    <a:p>
                      <a:pPr algn="l" rtl="0" fontAlgn="ctr"/>
                      <a:r>
                        <a:rPr lang="en-IE" sz="1000" b="0" i="1" u="none" strike="noStrike" dirty="0">
                          <a:solidFill>
                            <a:srgbClr val="000000"/>
                          </a:solidFill>
                          <a:effectLst/>
                          <a:latin typeface="Calibri" panose="020F0502020204030204" pitchFamily="34" charset="0"/>
                        </a:rPr>
                        <a:t>FKA Hull N-2067</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25,000</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4Q15</a:t>
                      </a:r>
                    </a:p>
                  </a:txBody>
                  <a:tcPr marL="9525" marR="9525" marT="9525" marB="0" anchor="ctr">
                    <a:lnL>
                      <a:noFill/>
                    </a:lnL>
                    <a:lnR>
                      <a:noFill/>
                    </a:lnR>
                    <a:lnT>
                      <a:noFill/>
                    </a:lnT>
                    <a:lnB>
                      <a:noFill/>
                    </a:lnB>
                  </a:tcPr>
                </a:tc>
                <a:tc>
                  <a:txBody>
                    <a:bodyPr/>
                    <a:lstStyle/>
                    <a:p>
                      <a:pPr algn="ctr" rtl="0" fontAlgn="ctr"/>
                      <a:r>
                        <a:rPr lang="en-IE" sz="1000" b="0" i="0" u="none" strike="noStrike" dirty="0">
                          <a:solidFill>
                            <a:srgbClr val="000000"/>
                          </a:solidFill>
                          <a:effectLst/>
                          <a:latin typeface="Calibri" panose="020F0502020204030204" pitchFamily="34" charset="0"/>
                        </a:rPr>
                        <a:t>Japan</a:t>
                      </a:r>
                    </a:p>
                  </a:txBody>
                  <a:tcPr marL="9525" marR="9525" marT="9525" marB="0" anchor="ctr">
                    <a:lnL>
                      <a:noFill/>
                    </a:lnL>
                    <a:lnR>
                      <a:noFill/>
                    </a:lnR>
                    <a:lnT>
                      <a:noFill/>
                    </a:lnT>
                    <a:lnB>
                      <a:noFill/>
                    </a:lnB>
                  </a:tcPr>
                </a:tc>
              </a:tr>
              <a:tr h="226066">
                <a:tc>
                  <a:txBody>
                    <a:bodyPr/>
                    <a:lstStyle/>
                    <a:p>
                      <a:pPr algn="l" rtl="0" fontAlgn="ctr"/>
                      <a:endParaRPr lang="en-IE" sz="10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192156">
                <a:tc>
                  <a:txBody>
                    <a:bodyPr/>
                    <a:lstStyle/>
                    <a:p>
                      <a:pPr algn="l" fontAlgn="b"/>
                      <a:endParaRPr lang="en-IE" sz="10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IE" sz="10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IE" sz="10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IE" sz="10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tcPr>
                </a:tc>
              </a:tr>
              <a:tr h="192156">
                <a:tc>
                  <a:txBody>
                    <a:bodyPr/>
                    <a:lstStyle/>
                    <a:p>
                      <a:pPr algn="l" rtl="0" fontAlgn="ctr"/>
                      <a:endParaRPr lang="en-IE" sz="10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192156">
                <a:tc>
                  <a:txBody>
                    <a:bodyPr/>
                    <a:lstStyle/>
                    <a:p>
                      <a:pPr algn="l" rtl="0" fontAlgn="ctr"/>
                      <a:endParaRPr lang="en-IE" sz="10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226066">
                <a:tc>
                  <a:txBody>
                    <a:bodyPr/>
                    <a:lstStyle/>
                    <a:p>
                      <a:pPr algn="l" rtl="0" fontAlgn="ctr"/>
                      <a:endParaRPr lang="en-IE" sz="1000" b="0" i="1"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rtl="0" fontAlgn="ctr"/>
                      <a:endParaRPr lang="en-IE" sz="1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r>
              <a:tr h="192156">
                <a:tc>
                  <a:txBody>
                    <a:bodyPr/>
                    <a:lstStyle/>
                    <a:p>
                      <a:pPr algn="l" rtl="0" fontAlgn="ctr"/>
                      <a:r>
                        <a:rPr lang="en-IE" sz="1000" b="0" i="1"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IE" sz="10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IE" sz="10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IE" sz="10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92156">
                <a:tc>
                  <a:txBody>
                    <a:bodyPr/>
                    <a:lstStyle/>
                    <a:p>
                      <a:pPr algn="l" rtl="0" fontAlgn="ctr"/>
                      <a:r>
                        <a:rPr lang="en-IE" sz="1000" b="1" i="0" u="none" strike="noStrike" dirty="0">
                          <a:solidFill>
                            <a:srgbClr val="000000"/>
                          </a:solidFill>
                          <a:effectLst/>
                          <a:latin typeface="Calibri" panose="020F0502020204030204" pitchFamily="34" charset="0"/>
                        </a:rPr>
                        <a:t>TOTAL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E" sz="1000" b="1" i="0" u="none" strike="noStrike" dirty="0">
                          <a:solidFill>
                            <a:srgbClr val="000000"/>
                          </a:solidFill>
                          <a:effectLst/>
                          <a:latin typeface="Calibri" panose="020F0502020204030204" pitchFamily="34" charset="0"/>
                        </a:rPr>
                        <a:t>9 Vessels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IE" sz="1000" b="1" i="0" u="none" strike="noStrike" dirty="0">
                          <a:solidFill>
                            <a:srgbClr val="000000"/>
                          </a:solidFill>
                          <a:effectLst/>
                          <a:latin typeface="Calibri" panose="020F0502020204030204" pitchFamily="34" charset="0"/>
                        </a:rPr>
                        <a:t>3 Years Average Age </a:t>
                      </a:r>
                      <a:r>
                        <a:rPr lang="en-IE" sz="1000" b="1" i="0" u="none" strike="noStrike" baseline="30000" dirty="0" smtClean="0">
                          <a:solidFill>
                            <a:srgbClr val="000000"/>
                          </a:solidFill>
                          <a:effectLst/>
                          <a:latin typeface="Calibri" panose="020F0502020204030204" pitchFamily="34" charset="0"/>
                        </a:rPr>
                        <a:t>(1)</a:t>
                      </a:r>
                      <a:endParaRPr lang="en-IE" sz="1000" b="1"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E"/>
                    </a:p>
                  </a:txBody>
                  <a:tcPr/>
                </a:tc>
              </a:tr>
            </a:tbl>
          </a:graphicData>
        </a:graphic>
      </p:graphicFrame>
    </p:spTree>
    <p:extLst>
      <p:ext uri="{BB962C8B-B14F-4D97-AF65-F5344CB8AC3E}">
        <p14:creationId xmlns:p14="http://schemas.microsoft.com/office/powerpoint/2010/main" val="4404725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3599" y="314191"/>
            <a:ext cx="4216400"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What is Crew Negligence? </a:t>
            </a:r>
            <a:endParaRPr lang="en-US" sz="2200" b="1" dirty="0">
              <a:solidFill>
                <a:prstClr val="white"/>
              </a:solidFill>
              <a:latin typeface="Calibri"/>
              <a:cs typeface="Calibri"/>
            </a:endParaRPr>
          </a:p>
        </p:txBody>
      </p:sp>
      <p:sp>
        <p:nvSpPr>
          <p:cNvPr id="2" name="TextBox 1"/>
          <p:cNvSpPr txBox="1"/>
          <p:nvPr/>
        </p:nvSpPr>
        <p:spPr>
          <a:xfrm>
            <a:off x="694481" y="1435261"/>
            <a:ext cx="7523544" cy="3970318"/>
          </a:xfrm>
          <a:prstGeom prst="rect">
            <a:avLst/>
          </a:prstGeom>
          <a:noFill/>
        </p:spPr>
        <p:txBody>
          <a:bodyPr wrap="square" rtlCol="0">
            <a:spAutoFit/>
          </a:bodyPr>
          <a:lstStyle/>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A failure to follow correct procedures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A failure to follow instruction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Blatant disregard for regulations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Incompetence on behalf of qualified individuals</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Incompetent personnel onboard  (is this Owner’s Negligence)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Unqualified personnel onboard  (will this include Cadets as by their nature they are unqualified)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endParaRPr lang="en-IE" dirty="0" smtClean="0">
              <a:solidFill>
                <a:prstClr val="black"/>
              </a:solidFill>
              <a:latin typeface="Calibri"/>
              <a:cs typeface="+mn-cs"/>
            </a:endParaRPr>
          </a:p>
        </p:txBody>
      </p:sp>
    </p:spTree>
    <p:extLst>
      <p:ext uri="{BB962C8B-B14F-4D97-AF65-F5344CB8AC3E}">
        <p14:creationId xmlns:p14="http://schemas.microsoft.com/office/powerpoint/2010/main" val="26599554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BACKGROUND</a:t>
            </a:r>
            <a:endParaRPr lang="en-GB" dirty="0"/>
          </a:p>
        </p:txBody>
      </p:sp>
      <p:sp>
        <p:nvSpPr>
          <p:cNvPr id="3" name="Content Placeholder 2"/>
          <p:cNvSpPr>
            <a:spLocks noGrp="1"/>
          </p:cNvSpPr>
          <p:nvPr>
            <p:ph idx="1"/>
          </p:nvPr>
        </p:nvSpPr>
        <p:spPr>
          <a:xfrm>
            <a:off x="544513" y="1509870"/>
            <a:ext cx="8059738" cy="4036969"/>
          </a:xfrm>
        </p:spPr>
        <p:txBody>
          <a:bodyPr/>
          <a:lstStyle/>
          <a:p>
            <a:pPr algn="just"/>
            <a:r>
              <a:rPr lang="en-US" sz="1400" dirty="0">
                <a:latin typeface="Arial Narrow" panose="020B0606020202030204" pitchFamily="34" charset="0"/>
              </a:rPr>
              <a:t>The Global Maritime Singapore office receives a call from our London office, late on a Friday afternoon, informing us of a new instruction.  The instruction has come from a claims broker who was informed of a loss by the assured.  Following confirmation from lead </a:t>
            </a:r>
            <a:r>
              <a:rPr lang="en-US" sz="1400" dirty="0" err="1">
                <a:latin typeface="Arial Narrow" panose="020B0606020202030204" pitchFamily="34" charset="0"/>
              </a:rPr>
              <a:t>H&amp;M</a:t>
            </a:r>
            <a:r>
              <a:rPr lang="en-US" sz="1400" dirty="0">
                <a:latin typeface="Arial Narrow" panose="020B0606020202030204" pitchFamily="34" charset="0"/>
              </a:rPr>
              <a:t> underwriters that Global Maritime were to be appointed, the claims broker has confirmed with leading underwriters our instructions as follows:</a:t>
            </a:r>
          </a:p>
          <a:p>
            <a:pPr algn="just"/>
            <a:endParaRPr lang="en-US" sz="1400" i="1" dirty="0" smtClean="0">
              <a:latin typeface="Arial Narrow" panose="020B0606020202030204" pitchFamily="34" charset="0"/>
            </a:endParaRPr>
          </a:p>
          <a:p>
            <a:pPr algn="just"/>
            <a:r>
              <a:rPr lang="en-US" sz="1400" i="1" dirty="0" smtClean="0">
                <a:latin typeface="Arial Narrow" panose="020B0606020202030204" pitchFamily="34" charset="0"/>
              </a:rPr>
              <a:t>MV </a:t>
            </a:r>
            <a:r>
              <a:rPr lang="en-US" sz="1400" i="1" dirty="0">
                <a:latin typeface="Arial Narrow" panose="020B0606020202030204" pitchFamily="34" charset="0"/>
              </a:rPr>
              <a:t>WIMBLEDON has sustained main engine damage and is currently a drift whilst on passage from Hong Kong to Singapore.  She will be met by a tug and towed to Singapore for assessment of damages and repairs.  The vessel Technical Manager is on his way from Europe to Singapore to meet the vessel and he can be contacted on +555636987423 and the local ship’s agents in Singapore are Agents Ltd, person in charge Mr. Lee can be reached on +6578654321.</a:t>
            </a:r>
            <a:endParaRPr lang="en-US" sz="1400" dirty="0">
              <a:latin typeface="Arial Narrow" panose="020B0606020202030204" pitchFamily="34" charset="0"/>
            </a:endParaRPr>
          </a:p>
          <a:p>
            <a:pPr algn="just"/>
            <a:r>
              <a:rPr lang="en-US" sz="1400" i="1" dirty="0">
                <a:latin typeface="Arial Narrow" panose="020B0606020202030204" pitchFamily="34" charset="0"/>
              </a:rPr>
              <a:t>Your instructions are to attend on onboard the vessel on behalf of </a:t>
            </a:r>
            <a:r>
              <a:rPr lang="en-US" sz="1400" i="1" dirty="0" err="1">
                <a:latin typeface="Arial Narrow" panose="020B0606020202030204" pitchFamily="34" charset="0"/>
              </a:rPr>
              <a:t>H&amp;M</a:t>
            </a:r>
            <a:r>
              <a:rPr lang="en-US" sz="1400" i="1" dirty="0">
                <a:latin typeface="Arial Narrow" panose="020B0606020202030204" pitchFamily="34" charset="0"/>
              </a:rPr>
              <a:t> underwriters and report on nature, extent and cause of damage and to estimate cost of repairs and to monitor permanent repairs. Underwriters are also interested to know what terms have been agreed for the salvage operation. Please confirm receipt of these instructions and provide details of attending surveyor.</a:t>
            </a:r>
            <a:endParaRPr lang="en-US" sz="1400" dirty="0">
              <a:latin typeface="Arial Narrow" panose="020B0606020202030204" pitchFamily="34" charset="0"/>
            </a:endParaRPr>
          </a:p>
          <a:p>
            <a:pPr algn="just"/>
            <a:endParaRPr lang="en-US" sz="1400" dirty="0" smtClean="0">
              <a:latin typeface="Arial Narrow" panose="020B0606020202030204" pitchFamily="34" charset="0"/>
            </a:endParaRPr>
          </a:p>
          <a:p>
            <a:pPr algn="just"/>
            <a:r>
              <a:rPr lang="en-US" sz="1400" dirty="0" smtClean="0">
                <a:latin typeface="Arial Narrow" panose="020B0606020202030204" pitchFamily="34" charset="0"/>
              </a:rPr>
              <a:t>Following </a:t>
            </a:r>
            <a:r>
              <a:rPr lang="en-US" sz="1400" dirty="0">
                <a:latin typeface="Arial Narrow" panose="020B0606020202030204" pitchFamily="34" charset="0"/>
              </a:rPr>
              <a:t>communications with the Technical Manager and agents, arrangements are made to attend on board at Singapore Eastern Special Purpose Anchorage via launch.  The Technical Manager has arranged for a local engine repair company to also be in attendance to explore repair options.</a:t>
            </a:r>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3</a:t>
            </a:fld>
            <a:endParaRPr lang="en-GB" dirty="0">
              <a:solidFill>
                <a:srgbClr val="425968"/>
              </a:solidFill>
            </a:endParaRPr>
          </a:p>
        </p:txBody>
      </p:sp>
    </p:spTree>
    <p:extLst>
      <p:ext uri="{BB962C8B-B14F-4D97-AF65-F5344CB8AC3E}">
        <p14:creationId xmlns:p14="http://schemas.microsoft.com/office/powerpoint/2010/main" val="16576280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599" y="314191"/>
            <a:ext cx="6229936"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Have we taken Professionalism out of the Industry? </a:t>
            </a:r>
            <a:endParaRPr lang="en-US" sz="2200" b="1" dirty="0">
              <a:solidFill>
                <a:prstClr val="white"/>
              </a:solidFill>
              <a:latin typeface="Calibri"/>
              <a:cs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562100"/>
            <a:ext cx="47625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4019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SCF5196 2.jpg"/>
          <p:cNvPicPr>
            <a:picLocks noChangeAspect="1"/>
          </p:cNvPicPr>
          <p:nvPr/>
        </p:nvPicPr>
        <p:blipFill>
          <a:blip r:embed="rId2" cstate="email">
            <a:alphaModFix amt="2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3" name="Rectangle 42"/>
          <p:cNvSpPr/>
          <p:nvPr/>
        </p:nvSpPr>
        <p:spPr>
          <a:xfrm>
            <a:off x="0" y="0"/>
            <a:ext cx="9144000" cy="6858000"/>
          </a:xfrm>
          <a:prstGeom prst="rect">
            <a:avLst/>
          </a:prstGeom>
          <a:solidFill>
            <a:schemeClr val="tx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5" name="Rectangle 14"/>
          <p:cNvSpPr/>
          <p:nvPr/>
        </p:nvSpPr>
        <p:spPr>
          <a:xfrm>
            <a:off x="6255425" y="4935"/>
            <a:ext cx="1444287" cy="1129597"/>
          </a:xfrm>
          <a:prstGeom prst="rect">
            <a:avLst/>
          </a:prstGeom>
          <a:solidFill>
            <a:schemeClr val="bg1">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23" name="Rectangle 3"/>
          <p:cNvSpPr txBox="1">
            <a:spLocks noChangeArrowheads="1"/>
          </p:cNvSpPr>
          <p:nvPr/>
        </p:nvSpPr>
        <p:spPr>
          <a:xfrm>
            <a:off x="3697550" y="1134532"/>
            <a:ext cx="4715017" cy="5029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Arial"/>
              <a:buNone/>
            </a:pPr>
            <a:r>
              <a:rPr lang="en-US" b="1" dirty="0" smtClean="0">
                <a:solidFill>
                  <a:prstClr val="black"/>
                </a:solidFill>
              </a:rPr>
              <a:t> </a:t>
            </a:r>
            <a:r>
              <a:rPr lang="en-US" u="sng" dirty="0">
                <a:solidFill>
                  <a:prstClr val="black"/>
                </a:solidFill>
              </a:rPr>
              <a:t>People </a:t>
            </a:r>
            <a:r>
              <a:rPr lang="en-US" u="sng" dirty="0" smtClean="0">
                <a:solidFill>
                  <a:prstClr val="black"/>
                </a:solidFill>
              </a:rPr>
              <a:t>who are Empowered</a:t>
            </a:r>
            <a:r>
              <a:rPr lang="en-US" dirty="0" smtClean="0">
                <a:solidFill>
                  <a:prstClr val="black"/>
                </a:solidFill>
              </a:rPr>
              <a:t> </a:t>
            </a:r>
            <a:endParaRPr lang="en-US" dirty="0">
              <a:solidFill>
                <a:prstClr val="black"/>
              </a:solidFill>
            </a:endParaRPr>
          </a:p>
          <a:p>
            <a:pPr fontAlgn="auto">
              <a:spcAft>
                <a:spcPts val="0"/>
              </a:spcAft>
              <a:buFont typeface="Wingdings 3" panose="05040102010807070707" pitchFamily="18" charset="2"/>
              <a:buNone/>
            </a:pPr>
            <a:endParaRPr lang="en-US" sz="800" dirty="0">
              <a:solidFill>
                <a:prstClr val="black"/>
              </a:solidFill>
            </a:endParaRPr>
          </a:p>
          <a:p>
            <a:pPr lvl="1" fontAlgn="auto">
              <a:spcAft>
                <a:spcPts val="0"/>
              </a:spcAft>
            </a:pPr>
            <a:r>
              <a:rPr lang="en-US" sz="2400" dirty="0">
                <a:solidFill>
                  <a:prstClr val="black"/>
                </a:solidFill>
              </a:rPr>
              <a:t>S</a:t>
            </a:r>
            <a:r>
              <a:rPr lang="en-US" sz="2400" dirty="0" smtClean="0">
                <a:solidFill>
                  <a:prstClr val="black"/>
                </a:solidFill>
              </a:rPr>
              <a:t>elf confident</a:t>
            </a:r>
          </a:p>
          <a:p>
            <a:pPr lvl="1" fontAlgn="auto">
              <a:spcAft>
                <a:spcPts val="0"/>
              </a:spcAft>
            </a:pPr>
            <a:r>
              <a:rPr lang="en-US" sz="2400" dirty="0" smtClean="0">
                <a:solidFill>
                  <a:prstClr val="black"/>
                </a:solidFill>
              </a:rPr>
              <a:t>Act ethically</a:t>
            </a:r>
          </a:p>
          <a:p>
            <a:pPr lvl="1" fontAlgn="auto">
              <a:spcAft>
                <a:spcPts val="0"/>
              </a:spcAft>
            </a:pPr>
            <a:r>
              <a:rPr lang="en-US" sz="2400" dirty="0" smtClean="0">
                <a:solidFill>
                  <a:prstClr val="black"/>
                </a:solidFill>
              </a:rPr>
              <a:t>Think ‘we’</a:t>
            </a:r>
          </a:p>
          <a:p>
            <a:pPr lvl="1" fontAlgn="auto">
              <a:spcAft>
                <a:spcPts val="0"/>
              </a:spcAft>
            </a:pPr>
            <a:r>
              <a:rPr lang="en-US" sz="2400" dirty="0" smtClean="0">
                <a:solidFill>
                  <a:prstClr val="black"/>
                </a:solidFill>
              </a:rPr>
              <a:t>Accept accountability</a:t>
            </a:r>
          </a:p>
          <a:p>
            <a:pPr lvl="1" fontAlgn="auto">
              <a:spcAft>
                <a:spcPts val="0"/>
              </a:spcAft>
            </a:pPr>
            <a:r>
              <a:rPr lang="en-US" sz="2400" dirty="0" smtClean="0">
                <a:solidFill>
                  <a:prstClr val="black"/>
                </a:solidFill>
              </a:rPr>
              <a:t>Achieve results</a:t>
            </a:r>
          </a:p>
          <a:p>
            <a:pPr lvl="1" fontAlgn="auto">
              <a:spcAft>
                <a:spcPts val="0"/>
              </a:spcAft>
            </a:pPr>
            <a:r>
              <a:rPr lang="en-US" sz="2400" dirty="0" smtClean="0">
                <a:solidFill>
                  <a:prstClr val="black"/>
                </a:solidFill>
              </a:rPr>
              <a:t>Focus on the customer</a:t>
            </a:r>
          </a:p>
          <a:p>
            <a:pPr lvl="1" fontAlgn="auto">
              <a:spcAft>
                <a:spcPts val="0"/>
              </a:spcAft>
            </a:pPr>
            <a:r>
              <a:rPr lang="en-US" sz="2400" dirty="0" smtClean="0">
                <a:solidFill>
                  <a:prstClr val="black"/>
                </a:solidFill>
              </a:rPr>
              <a:t>Take </a:t>
            </a:r>
            <a:r>
              <a:rPr lang="en-US" sz="2400" u="sng" dirty="0" smtClean="0">
                <a:solidFill>
                  <a:prstClr val="black"/>
                </a:solidFill>
              </a:rPr>
              <a:t>measured</a:t>
            </a:r>
            <a:r>
              <a:rPr lang="en-US" sz="2400" dirty="0" smtClean="0">
                <a:solidFill>
                  <a:prstClr val="black"/>
                </a:solidFill>
              </a:rPr>
              <a:t> risks</a:t>
            </a:r>
          </a:p>
          <a:p>
            <a:pPr lvl="1" fontAlgn="auto">
              <a:spcAft>
                <a:spcPts val="0"/>
              </a:spcAft>
            </a:pPr>
            <a:r>
              <a:rPr lang="en-US" sz="2400" dirty="0" smtClean="0">
                <a:solidFill>
                  <a:prstClr val="black"/>
                </a:solidFill>
              </a:rPr>
              <a:t>Innovate</a:t>
            </a:r>
          </a:p>
          <a:p>
            <a:pPr marL="0" indent="0" fontAlgn="auto">
              <a:spcAft>
                <a:spcPts val="0"/>
              </a:spcAft>
              <a:buFont typeface="Arial"/>
              <a:buNone/>
            </a:pPr>
            <a:endParaRPr lang="en-US" u="sng" dirty="0" smtClean="0">
              <a:solidFill>
                <a:prstClr val="black"/>
              </a:solidFill>
            </a:endParaRPr>
          </a:p>
          <a:p>
            <a:pPr fontAlgn="auto">
              <a:spcAft>
                <a:spcPts val="0"/>
              </a:spcAft>
              <a:buFont typeface="Wingdings 3" panose="05040102010807070707" pitchFamily="18" charset="2"/>
              <a:buNone/>
            </a:pPr>
            <a:endParaRPr lang="en-US" b="1" dirty="0" smtClean="0">
              <a:solidFill>
                <a:prstClr val="black"/>
              </a:solidFill>
            </a:endParaRPr>
          </a:p>
          <a:p>
            <a:pPr fontAlgn="auto">
              <a:spcAft>
                <a:spcPts val="0"/>
              </a:spcAft>
              <a:buFont typeface="Wingdings 3" panose="05040102010807070707" pitchFamily="18" charset="2"/>
              <a:buNone/>
            </a:pPr>
            <a:endParaRPr lang="en-US"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511" y="2413963"/>
            <a:ext cx="3072528" cy="2284182"/>
          </a:xfrm>
          <a:prstGeom prst="rect">
            <a:avLst/>
          </a:prstGeom>
        </p:spPr>
      </p:pic>
      <p:sp>
        <p:nvSpPr>
          <p:cNvPr id="12" name="Title 1"/>
          <p:cNvSpPr txBox="1">
            <a:spLocks/>
          </p:cNvSpPr>
          <p:nvPr/>
        </p:nvSpPr>
        <p:spPr>
          <a:xfrm>
            <a:off x="251520" y="234386"/>
            <a:ext cx="8638480" cy="606798"/>
          </a:xfrm>
          <a:prstGeom prst="rect">
            <a:avLst/>
          </a:prstGeom>
        </p:spPr>
        <p:txBody>
          <a:bodyPr anchor="ctr"/>
          <a:lstStyle>
            <a:lvl1pPr algn="l" defTabSz="914400" rtl="0" eaLnBrk="1" latinLnBrk="0" hangingPunct="1">
              <a:spcBef>
                <a:spcPct val="0"/>
              </a:spcBef>
              <a:buNone/>
              <a:defRPr sz="2200" b="1" kern="1200">
                <a:solidFill>
                  <a:schemeClr val="bg1"/>
                </a:solidFill>
                <a:latin typeface="+mj-lt"/>
                <a:ea typeface="+mj-ea"/>
                <a:cs typeface="+mj-cs"/>
              </a:defRPr>
            </a:lvl1pPr>
          </a:lstStyle>
          <a:p>
            <a:pPr fontAlgn="auto">
              <a:spcAft>
                <a:spcPts val="0"/>
              </a:spcAft>
            </a:pPr>
            <a:r>
              <a:rPr lang="en-US" dirty="0" smtClean="0">
                <a:solidFill>
                  <a:prstClr val="white"/>
                </a:solidFill>
              </a:rPr>
              <a:t>What We Promote Onboard:</a:t>
            </a:r>
            <a:endParaRPr lang="en-US" dirty="0">
              <a:solidFill>
                <a:prstClr val="white"/>
              </a:solidFill>
            </a:endParaRPr>
          </a:p>
        </p:txBody>
      </p:sp>
    </p:spTree>
    <p:extLst>
      <p:ext uri="{BB962C8B-B14F-4D97-AF65-F5344CB8AC3E}">
        <p14:creationId xmlns:p14="http://schemas.microsoft.com/office/powerpoint/2010/main" val="1639856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305908"/>
            <a:ext cx="3850841" cy="2698122"/>
          </a:xfrm>
          <a:prstGeom prst="rect">
            <a:avLst/>
          </a:prstGeom>
        </p:spPr>
      </p:pic>
      <p:pic>
        <p:nvPicPr>
          <p:cNvPr id="22" name="Picture 21" descr="DSCF5196 2.jpg"/>
          <p:cNvPicPr>
            <a:picLocks noChangeAspect="1"/>
          </p:cNvPicPr>
          <p:nvPr/>
        </p:nvPicPr>
        <p:blipFill>
          <a:blip r:embed="rId3" cstate="email">
            <a:alphaModFix amt="25000"/>
            <a:extLst>
              <a:ext uri="{28A0092B-C50C-407E-A947-70E740481C1C}">
                <a14:useLocalDpi xmlns:a14="http://schemas.microsoft.com/office/drawing/2010/main"/>
              </a:ext>
            </a:extLst>
          </a:blip>
          <a:stretch>
            <a:fillRect/>
          </a:stretch>
        </p:blipFill>
        <p:spPr>
          <a:xfrm>
            <a:off x="-1240" y="-2877"/>
            <a:ext cx="9144000" cy="6858000"/>
          </a:xfrm>
          <a:prstGeom prst="rect">
            <a:avLst/>
          </a:prstGeom>
        </p:spPr>
      </p:pic>
      <p:sp>
        <p:nvSpPr>
          <p:cNvPr id="19" name="Rectangle 18"/>
          <p:cNvSpPr/>
          <p:nvPr/>
        </p:nvSpPr>
        <p:spPr>
          <a:xfrm>
            <a:off x="4811138" y="5753720"/>
            <a:ext cx="1444287" cy="1104280"/>
          </a:xfrm>
          <a:prstGeom prst="rect">
            <a:avLst/>
          </a:prstGeom>
          <a:solidFill>
            <a:schemeClr val="tx2">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3" name="Rectangle 42"/>
          <p:cNvSpPr/>
          <p:nvPr/>
        </p:nvSpPr>
        <p:spPr>
          <a:xfrm>
            <a:off x="0" y="0"/>
            <a:ext cx="9144000" cy="6858000"/>
          </a:xfrm>
          <a:prstGeom prst="rect">
            <a:avLst/>
          </a:prstGeom>
          <a:solidFill>
            <a:schemeClr val="tx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5" name="Rectangle 14"/>
          <p:cNvSpPr/>
          <p:nvPr/>
        </p:nvSpPr>
        <p:spPr>
          <a:xfrm>
            <a:off x="6255425" y="4935"/>
            <a:ext cx="1444287" cy="1129597"/>
          </a:xfrm>
          <a:prstGeom prst="rect">
            <a:avLst/>
          </a:prstGeom>
          <a:solidFill>
            <a:schemeClr val="bg1">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3" name="Rectangle 3"/>
          <p:cNvSpPr txBox="1">
            <a:spLocks noChangeArrowheads="1"/>
          </p:cNvSpPr>
          <p:nvPr/>
        </p:nvSpPr>
        <p:spPr>
          <a:xfrm>
            <a:off x="3850841" y="1153892"/>
            <a:ext cx="4589092" cy="5029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Wingdings 3" panose="05040102010807070707" pitchFamily="18" charset="2"/>
              <a:buNone/>
            </a:pPr>
            <a:r>
              <a:rPr lang="en-US" u="sng" dirty="0" smtClean="0">
                <a:solidFill>
                  <a:prstClr val="black"/>
                </a:solidFill>
              </a:rPr>
              <a:t>People who are Powerless</a:t>
            </a:r>
            <a:r>
              <a:rPr lang="en-US" dirty="0" smtClean="0">
                <a:solidFill>
                  <a:prstClr val="black"/>
                </a:solidFill>
              </a:rPr>
              <a:t> </a:t>
            </a:r>
          </a:p>
          <a:p>
            <a:pPr lvl="1" fontAlgn="auto">
              <a:spcAft>
                <a:spcPts val="0"/>
              </a:spcAft>
            </a:pPr>
            <a:r>
              <a:rPr lang="en-US" sz="2400" dirty="0" smtClean="0">
                <a:solidFill>
                  <a:prstClr val="black"/>
                </a:solidFill>
              </a:rPr>
              <a:t>Insecure</a:t>
            </a:r>
          </a:p>
          <a:p>
            <a:pPr lvl="1" fontAlgn="auto">
              <a:spcAft>
                <a:spcPts val="0"/>
              </a:spcAft>
            </a:pPr>
            <a:r>
              <a:rPr lang="en-US" sz="2400" dirty="0">
                <a:solidFill>
                  <a:prstClr val="black"/>
                </a:solidFill>
              </a:rPr>
              <a:t>B</a:t>
            </a:r>
            <a:r>
              <a:rPr lang="en-US" sz="2400" dirty="0" smtClean="0">
                <a:solidFill>
                  <a:prstClr val="black"/>
                </a:solidFill>
              </a:rPr>
              <a:t>lindly follow</a:t>
            </a:r>
          </a:p>
          <a:p>
            <a:pPr lvl="1" fontAlgn="auto">
              <a:spcAft>
                <a:spcPts val="0"/>
              </a:spcAft>
            </a:pPr>
            <a:r>
              <a:rPr lang="en-US" sz="2400" dirty="0">
                <a:solidFill>
                  <a:prstClr val="black"/>
                </a:solidFill>
              </a:rPr>
              <a:t>T</a:t>
            </a:r>
            <a:r>
              <a:rPr lang="en-US" sz="2400" dirty="0" smtClean="0">
                <a:solidFill>
                  <a:prstClr val="black"/>
                </a:solidFill>
              </a:rPr>
              <a:t>hinks them vs. us</a:t>
            </a:r>
          </a:p>
          <a:p>
            <a:pPr lvl="1" fontAlgn="auto">
              <a:spcAft>
                <a:spcPts val="0"/>
              </a:spcAft>
            </a:pPr>
            <a:r>
              <a:rPr lang="en-US" sz="2400" dirty="0" smtClean="0">
                <a:solidFill>
                  <a:prstClr val="black"/>
                </a:solidFill>
              </a:rPr>
              <a:t>‘</a:t>
            </a:r>
            <a:r>
              <a:rPr lang="en-US" sz="2400" dirty="0">
                <a:solidFill>
                  <a:prstClr val="black"/>
                </a:solidFill>
              </a:rPr>
              <a:t>T</a:t>
            </a:r>
            <a:r>
              <a:rPr lang="en-US" sz="2400" dirty="0" smtClean="0">
                <a:solidFill>
                  <a:prstClr val="black"/>
                </a:solidFill>
              </a:rPr>
              <a:t>hat’s not my job’ attitude</a:t>
            </a:r>
          </a:p>
          <a:p>
            <a:pPr lvl="1" fontAlgn="auto">
              <a:spcAft>
                <a:spcPts val="0"/>
              </a:spcAft>
            </a:pPr>
            <a:r>
              <a:rPr lang="en-US" sz="2400" dirty="0" smtClean="0">
                <a:solidFill>
                  <a:prstClr val="black"/>
                </a:solidFill>
              </a:rPr>
              <a:t>Perform tasks</a:t>
            </a:r>
          </a:p>
          <a:p>
            <a:pPr lvl="1" fontAlgn="auto">
              <a:spcAft>
                <a:spcPts val="0"/>
              </a:spcAft>
            </a:pPr>
            <a:r>
              <a:rPr lang="en-US" sz="2400" dirty="0">
                <a:solidFill>
                  <a:prstClr val="black"/>
                </a:solidFill>
              </a:rPr>
              <a:t>F</a:t>
            </a:r>
            <a:r>
              <a:rPr lang="en-US" sz="2400" dirty="0" smtClean="0">
                <a:solidFill>
                  <a:prstClr val="black"/>
                </a:solidFill>
              </a:rPr>
              <a:t>ocus is on ‘me’</a:t>
            </a:r>
          </a:p>
          <a:p>
            <a:pPr lvl="1" fontAlgn="auto">
              <a:spcAft>
                <a:spcPts val="0"/>
              </a:spcAft>
            </a:pPr>
            <a:r>
              <a:rPr lang="en-US" sz="2400" dirty="0" smtClean="0">
                <a:solidFill>
                  <a:prstClr val="black"/>
                </a:solidFill>
              </a:rPr>
              <a:t>Protect themselves</a:t>
            </a:r>
          </a:p>
          <a:p>
            <a:pPr lvl="1" fontAlgn="auto">
              <a:spcAft>
                <a:spcPts val="0"/>
              </a:spcAft>
            </a:pPr>
            <a:r>
              <a:rPr lang="en-US" sz="2400" dirty="0" smtClean="0">
                <a:solidFill>
                  <a:prstClr val="black"/>
                </a:solidFill>
              </a:rPr>
              <a:t>‘Coast’ in their job</a:t>
            </a:r>
          </a:p>
          <a:p>
            <a:pPr fontAlgn="auto">
              <a:spcAft>
                <a:spcPts val="0"/>
              </a:spcAft>
            </a:pPr>
            <a:endParaRPr lang="en-US" b="1" dirty="0" smtClean="0">
              <a:solidFill>
                <a:prstClr val="black"/>
              </a:solidFill>
            </a:endParaRPr>
          </a:p>
          <a:p>
            <a:pPr fontAlgn="auto">
              <a:spcAft>
                <a:spcPts val="0"/>
              </a:spcAft>
              <a:buFont typeface="Wingdings 3" panose="05040102010807070707" pitchFamily="18" charset="2"/>
              <a:buNone/>
            </a:pPr>
            <a:endParaRPr lang="en-US" dirty="0">
              <a:solidFill>
                <a:prstClr val="black"/>
              </a:solidFill>
            </a:endParaRPr>
          </a:p>
        </p:txBody>
      </p:sp>
      <p:sp>
        <p:nvSpPr>
          <p:cNvPr id="12" name="Title 1"/>
          <p:cNvSpPr txBox="1">
            <a:spLocks/>
          </p:cNvSpPr>
          <p:nvPr/>
        </p:nvSpPr>
        <p:spPr>
          <a:xfrm>
            <a:off x="251520" y="234386"/>
            <a:ext cx="8638480" cy="606798"/>
          </a:xfrm>
          <a:prstGeom prst="rect">
            <a:avLst/>
          </a:prstGeom>
        </p:spPr>
        <p:txBody>
          <a:bodyPr anchor="ctr"/>
          <a:lstStyle>
            <a:lvl1pPr algn="l" defTabSz="914400" rtl="0" eaLnBrk="1" latinLnBrk="0" hangingPunct="1">
              <a:spcBef>
                <a:spcPct val="0"/>
              </a:spcBef>
              <a:buNone/>
              <a:defRPr sz="2200" b="1" kern="1200">
                <a:solidFill>
                  <a:schemeClr val="bg1"/>
                </a:solidFill>
                <a:latin typeface="+mj-lt"/>
                <a:ea typeface="+mj-ea"/>
                <a:cs typeface="+mj-cs"/>
              </a:defRPr>
            </a:lvl1pPr>
          </a:lstStyle>
          <a:p>
            <a:pPr fontAlgn="auto">
              <a:spcAft>
                <a:spcPts val="0"/>
              </a:spcAft>
            </a:pPr>
            <a:r>
              <a:rPr lang="en-US" dirty="0" smtClean="0">
                <a:solidFill>
                  <a:prstClr val="white"/>
                </a:solidFill>
              </a:rPr>
              <a:t>What We Don’t Promote:</a:t>
            </a:r>
            <a:endParaRPr lang="en-US" dirty="0">
              <a:solidFill>
                <a:prstClr val="white"/>
              </a:solidFill>
            </a:endParaRPr>
          </a:p>
        </p:txBody>
      </p:sp>
    </p:spTree>
    <p:extLst>
      <p:ext uri="{BB962C8B-B14F-4D97-AF65-F5344CB8AC3E}">
        <p14:creationId xmlns:p14="http://schemas.microsoft.com/office/powerpoint/2010/main" val="6368120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599" y="314191"/>
            <a:ext cx="7586788"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Effective Communication is the Key to a successfully run fleet  </a:t>
            </a:r>
            <a:endParaRPr lang="en-US" sz="2200" b="1" dirty="0">
              <a:solidFill>
                <a:prstClr val="white"/>
              </a:solidFill>
              <a:latin typeface="Calibri"/>
              <a:cs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2725" y="1137123"/>
            <a:ext cx="8021339" cy="463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9767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599" y="314191"/>
            <a:ext cx="7586788"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Effective Communication is the Key to a successfully run fleet  </a:t>
            </a:r>
            <a:endParaRPr lang="en-US" sz="2200" b="1" dirty="0">
              <a:solidFill>
                <a:prstClr val="white"/>
              </a:solidFill>
              <a:latin typeface="Calibri"/>
              <a:cs typeface="Calibri"/>
            </a:endParaRPr>
          </a:p>
        </p:txBody>
      </p:sp>
      <p:pic>
        <p:nvPicPr>
          <p:cNvPr id="1026" name="Picture 2" descr="http://www.naviearmatori.net/albums/userpics/10703/foto_tirrenum_0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90" y="984022"/>
            <a:ext cx="7447936" cy="49427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4116" y="1519084"/>
            <a:ext cx="4350774" cy="707886"/>
          </a:xfrm>
          <a:prstGeom prst="rect">
            <a:avLst/>
          </a:prstGeom>
          <a:noFill/>
        </p:spPr>
        <p:txBody>
          <a:bodyPr wrap="square" rtlCol="0">
            <a:spAutoFit/>
          </a:bodyPr>
          <a:lstStyle/>
          <a:p>
            <a:pPr defTabSz="457200" fontAlgn="auto">
              <a:spcBef>
                <a:spcPts val="0"/>
              </a:spcBef>
              <a:spcAft>
                <a:spcPts val="0"/>
              </a:spcAft>
            </a:pPr>
            <a:r>
              <a:rPr lang="en-IE" sz="4000" b="1" dirty="0" smtClean="0">
                <a:solidFill>
                  <a:prstClr val="black"/>
                </a:solidFill>
                <a:latin typeface="Calibri"/>
                <a:cs typeface="+mn-cs"/>
              </a:rPr>
              <a:t>2002</a:t>
            </a:r>
            <a:endParaRPr lang="en-IE" sz="4000" b="1" dirty="0">
              <a:solidFill>
                <a:prstClr val="black"/>
              </a:solidFill>
              <a:latin typeface="Calibri"/>
              <a:cs typeface="+mn-cs"/>
            </a:endParaRPr>
          </a:p>
        </p:txBody>
      </p:sp>
      <p:cxnSp>
        <p:nvCxnSpPr>
          <p:cNvPr id="5" name="Straight Arrow Connector 4"/>
          <p:cNvCxnSpPr/>
          <p:nvPr/>
        </p:nvCxnSpPr>
        <p:spPr>
          <a:xfrm>
            <a:off x="2418735" y="1946787"/>
            <a:ext cx="2979175" cy="122411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96708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599" y="314191"/>
            <a:ext cx="7586788"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Effective Communication is the Key to a successfully run fleet  </a:t>
            </a:r>
            <a:endParaRPr lang="en-US" sz="2200" b="1" dirty="0">
              <a:solidFill>
                <a:prstClr val="white"/>
              </a:solidFill>
              <a:latin typeface="Calibri"/>
              <a:cs typeface="Calibri"/>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921" y="1019432"/>
            <a:ext cx="6588791" cy="476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5058" y="1725561"/>
            <a:ext cx="2341935" cy="707886"/>
          </a:xfrm>
          <a:prstGeom prst="rect">
            <a:avLst/>
          </a:prstGeom>
          <a:noFill/>
        </p:spPr>
        <p:txBody>
          <a:bodyPr wrap="square" rtlCol="0">
            <a:spAutoFit/>
          </a:bodyPr>
          <a:lstStyle/>
          <a:p>
            <a:pPr defTabSz="457200" fontAlgn="auto">
              <a:spcBef>
                <a:spcPts val="0"/>
              </a:spcBef>
              <a:spcAft>
                <a:spcPts val="0"/>
              </a:spcAft>
            </a:pPr>
            <a:r>
              <a:rPr lang="en-IE" sz="4000" b="1" dirty="0" smtClean="0">
                <a:solidFill>
                  <a:prstClr val="black"/>
                </a:solidFill>
                <a:latin typeface="Calibri"/>
                <a:cs typeface="+mn-cs"/>
              </a:rPr>
              <a:t>2012</a:t>
            </a:r>
            <a:endParaRPr lang="en-IE" sz="4000" b="1" dirty="0">
              <a:solidFill>
                <a:prstClr val="black"/>
              </a:solidFill>
              <a:latin typeface="Calibri"/>
              <a:cs typeface="+mn-cs"/>
            </a:endParaRPr>
          </a:p>
        </p:txBody>
      </p:sp>
      <p:cxnSp>
        <p:nvCxnSpPr>
          <p:cNvPr id="7" name="Straight Arrow Connector 6"/>
          <p:cNvCxnSpPr/>
          <p:nvPr/>
        </p:nvCxnSpPr>
        <p:spPr>
          <a:xfrm>
            <a:off x="2926025" y="2227006"/>
            <a:ext cx="1675472" cy="117721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22504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599" y="314191"/>
            <a:ext cx="7586788"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How to Remove Crew Negligence  </a:t>
            </a:r>
            <a:endParaRPr lang="en-US" sz="2200" b="1" dirty="0">
              <a:solidFill>
                <a:prstClr val="white"/>
              </a:solidFill>
              <a:latin typeface="Calibri"/>
              <a:cs typeface="Calibri"/>
            </a:endParaRPr>
          </a:p>
        </p:txBody>
      </p:sp>
      <p:sp>
        <p:nvSpPr>
          <p:cNvPr id="2" name="TextBox 1"/>
          <p:cNvSpPr txBox="1"/>
          <p:nvPr/>
        </p:nvSpPr>
        <p:spPr>
          <a:xfrm>
            <a:off x="751909" y="1053296"/>
            <a:ext cx="7338350" cy="4524315"/>
          </a:xfrm>
          <a:prstGeom prst="rect">
            <a:avLst/>
          </a:prstGeom>
          <a:noFill/>
        </p:spPr>
        <p:txBody>
          <a:bodyPr wrap="square" rtlCol="0">
            <a:spAutoFit/>
          </a:bodyPr>
          <a:lstStyle/>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Establish a direct link with all crew sailing onboard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Maintain accountability coupled with transparency in the entire company</a:t>
            </a:r>
          </a:p>
          <a:p>
            <a:pPr marL="742950" lvl="1"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The ‘no blame’ culture doesn’t work </a:t>
            </a:r>
          </a:p>
          <a:p>
            <a:pPr marL="742950" lvl="1"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Take early and decisive action to remove incompetent personnel </a:t>
            </a:r>
          </a:p>
          <a:p>
            <a:pPr marL="742950" lvl="1"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Abide by the 80/20 rule when making decisions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Develop a dynamic and workable HSEQ system </a:t>
            </a:r>
          </a:p>
          <a:p>
            <a:pPr marL="742950" lvl="1"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Off the shelf ‘one system fits all’ safety systems are not feasible </a:t>
            </a:r>
          </a:p>
          <a:p>
            <a:pPr marL="742950" lvl="1"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Flexibility in the management of the Safety System is crucial </a:t>
            </a:r>
          </a:p>
          <a:p>
            <a:pPr marL="742950" lvl="1"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Move away from a tick box industry </a:t>
            </a:r>
          </a:p>
          <a:p>
            <a:pPr lvl="1" defTabSz="457200" fontAlgn="auto">
              <a:spcBef>
                <a:spcPts val="0"/>
              </a:spcBef>
              <a:spcAft>
                <a:spcPts val="0"/>
              </a:spcAft>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Give back ownership  for making decisions to the personnel onboard (micro managing doesn’t work)</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Develop trust and respect between the office and the vessel  </a:t>
            </a:r>
          </a:p>
        </p:txBody>
      </p:sp>
    </p:spTree>
    <p:extLst>
      <p:ext uri="{BB962C8B-B14F-4D97-AF65-F5344CB8AC3E}">
        <p14:creationId xmlns:p14="http://schemas.microsoft.com/office/powerpoint/2010/main" val="2237360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11138" y="5753720"/>
            <a:ext cx="1444287" cy="1104280"/>
          </a:xfrm>
          <a:prstGeom prst="rect">
            <a:avLst/>
          </a:prstGeom>
          <a:solidFill>
            <a:schemeClr val="tx2">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7413" y="4603509"/>
            <a:ext cx="2884011" cy="1924806"/>
          </a:xfrm>
          <a:prstGeom prst="rect">
            <a:avLst/>
          </a:prstGeom>
        </p:spPr>
      </p:pic>
      <p:sp>
        <p:nvSpPr>
          <p:cNvPr id="17" name="Rectangle 16"/>
          <p:cNvSpPr/>
          <p:nvPr/>
        </p:nvSpPr>
        <p:spPr>
          <a:xfrm>
            <a:off x="6255425" y="3435400"/>
            <a:ext cx="1444287" cy="11684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20" name="Rectangle 19"/>
          <p:cNvSpPr/>
          <p:nvPr/>
        </p:nvSpPr>
        <p:spPr>
          <a:xfrm>
            <a:off x="7699712" y="2276872"/>
            <a:ext cx="1444287" cy="11684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pic>
        <p:nvPicPr>
          <p:cNvPr id="26"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4370100"/>
            <a:ext cx="2243138"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2925" y="3773488"/>
            <a:ext cx="2438400" cy="21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811138" y="1128936"/>
            <a:ext cx="1444287" cy="1168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pic>
        <p:nvPicPr>
          <p:cNvPr id="25"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405161">
            <a:off x="3287713" y="908050"/>
            <a:ext cx="2400300"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95938" y="739775"/>
            <a:ext cx="3502025"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612176">
            <a:off x="182699" y="1595437"/>
            <a:ext cx="2876550"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DSCF5196 2.jpg"/>
          <p:cNvPicPr>
            <a:picLocks noChangeAspect="1"/>
          </p:cNvPicPr>
          <p:nvPr/>
        </p:nvPicPr>
        <p:blipFill>
          <a:blip r:embed="rId9" cstate="email">
            <a:alphaModFix amt="25000"/>
            <a:extLst>
              <a:ext uri="{28A0092B-C50C-407E-A947-70E740481C1C}">
                <a14:useLocalDpi xmlns:a14="http://schemas.microsoft.com/office/drawing/2010/main"/>
              </a:ext>
            </a:extLst>
          </a:blip>
          <a:stretch>
            <a:fillRect/>
          </a:stretch>
        </p:blipFill>
        <p:spPr>
          <a:xfrm>
            <a:off x="-17250" y="4935"/>
            <a:ext cx="9144000" cy="6858000"/>
          </a:xfrm>
          <a:prstGeom prst="rect">
            <a:avLst/>
          </a:prstGeom>
        </p:spPr>
      </p:pic>
      <p:sp>
        <p:nvSpPr>
          <p:cNvPr id="15" name="Rectangle 14"/>
          <p:cNvSpPr/>
          <p:nvPr/>
        </p:nvSpPr>
        <p:spPr>
          <a:xfrm>
            <a:off x="6255425" y="4935"/>
            <a:ext cx="1444287" cy="1129597"/>
          </a:xfrm>
          <a:prstGeom prst="rect">
            <a:avLst/>
          </a:prstGeom>
          <a:solidFill>
            <a:schemeClr val="bg1">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21" name="Picture 20" descr="Ardmore PORTRAIT LOGO.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6241" y="289812"/>
            <a:ext cx="1085835" cy="777010"/>
          </a:xfrm>
          <a:prstGeom prst="rect">
            <a:avLst/>
          </a:prstGeom>
        </p:spPr>
      </p:pic>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41425" y="2169523"/>
            <a:ext cx="3968373" cy="2245930"/>
          </a:xfrm>
          <a:prstGeom prst="rect">
            <a:avLst/>
          </a:prstGeom>
        </p:spPr>
      </p:pic>
    </p:spTree>
    <p:extLst>
      <p:ext uri="{BB962C8B-B14F-4D97-AF65-F5344CB8AC3E}">
        <p14:creationId xmlns:p14="http://schemas.microsoft.com/office/powerpoint/2010/main" val="41203996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par>
                          <p:cTn id="8" fill="hold">
                            <p:stCondLst>
                              <p:cond delay="0"/>
                            </p:stCondLst>
                            <p:childTnLst>
                              <p:par>
                                <p:cTn id="9" presetID="10" presetClass="entr" presetSubtype="0"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p:stCondLst>
                              <p:cond delay="750"/>
                            </p:stCondLst>
                            <p:childTnLst>
                              <p:par>
                                <p:cTn id="13" presetID="10" presetClass="entr" presetSubtype="0"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
                                        <p:tgtEl>
                                          <p:spTgt spid="13"/>
                                        </p:tgtEl>
                                      </p:cBhvr>
                                    </p:animEffect>
                                  </p:childTnLst>
                                </p:cTn>
                              </p:par>
                            </p:childTnLst>
                          </p:cTn>
                        </p:par>
                        <p:par>
                          <p:cTn id="16" fill="hold">
                            <p:stCondLst>
                              <p:cond delay="1500"/>
                            </p:stCondLst>
                            <p:childTnLst>
                              <p:par>
                                <p:cTn id="17" presetID="10" presetClass="entr" presetSubtype="0"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50"/>
                                        <p:tgtEl>
                                          <p:spTgt spid="24"/>
                                        </p:tgtEl>
                                      </p:cBhvr>
                                    </p:animEffect>
                                  </p:childTnLst>
                                </p:cTn>
                              </p:par>
                            </p:childTnLst>
                          </p:cTn>
                        </p:par>
                        <p:par>
                          <p:cTn id="20" fill="hold">
                            <p:stCondLst>
                              <p:cond delay="2250"/>
                            </p:stCondLst>
                            <p:childTnLst>
                              <p:par>
                                <p:cTn id="21" presetID="10" presetClass="entr" presetSubtype="0" fill="hold" nodeType="after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50"/>
                                        <p:tgtEl>
                                          <p:spTgt spid="25"/>
                                        </p:tgtEl>
                                      </p:cBhvr>
                                    </p:animEffect>
                                  </p:childTnLst>
                                </p:cTn>
                              </p:par>
                            </p:childTnLst>
                          </p:cTn>
                        </p:par>
                        <p:par>
                          <p:cTn id="24" fill="hold">
                            <p:stCondLst>
                              <p:cond delay="3000"/>
                            </p:stCondLst>
                            <p:childTnLst>
                              <p:par>
                                <p:cTn id="25" presetID="10" presetClass="entr" presetSubtype="0" fill="hold" nodeType="afterEffect">
                                  <p:stCondLst>
                                    <p:cond delay="5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50"/>
                                        <p:tgtEl>
                                          <p:spTgt spid="26"/>
                                        </p:tgtEl>
                                      </p:cBhvr>
                                    </p:animEffect>
                                  </p:childTnLst>
                                </p:cTn>
                              </p:par>
                            </p:childTnLst>
                          </p:cTn>
                        </p:par>
                        <p:par>
                          <p:cTn id="28" fill="hold">
                            <p:stCondLst>
                              <p:cond delay="3750"/>
                            </p:stCondLst>
                            <p:childTnLst>
                              <p:par>
                                <p:cTn id="29" presetID="10" presetClass="entr" presetSubtype="0" fill="hold" nodeType="after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999" y="269567"/>
            <a:ext cx="7586788" cy="430887"/>
          </a:xfrm>
          <a:prstGeom prst="rect">
            <a:avLst/>
          </a:prstGeom>
        </p:spPr>
        <p:txBody>
          <a:bodyPr wrap="square">
            <a:spAutoFit/>
          </a:bodyPr>
          <a:lstStyle/>
          <a:p>
            <a:pPr defTabSz="457200" fontAlgn="auto">
              <a:spcBef>
                <a:spcPts val="0"/>
              </a:spcBef>
              <a:spcAft>
                <a:spcPts val="0"/>
              </a:spcAft>
            </a:pPr>
            <a:r>
              <a:rPr lang="en-US" sz="2200" b="1" smtClean="0">
                <a:solidFill>
                  <a:prstClr val="white"/>
                </a:solidFill>
                <a:latin typeface="Calibri"/>
                <a:cs typeface="+mn-cs"/>
              </a:rPr>
              <a:t>  </a:t>
            </a:r>
            <a:endParaRPr lang="en-US" sz="2200" b="1" dirty="0">
              <a:solidFill>
                <a:prstClr val="white"/>
              </a:solidFill>
              <a:latin typeface="Calibri"/>
              <a:cs typeface="Calibri"/>
            </a:endParaRPr>
          </a:p>
        </p:txBody>
      </p:sp>
      <p:sp>
        <p:nvSpPr>
          <p:cNvPr id="5" name="Rectangle 4"/>
          <p:cNvSpPr/>
          <p:nvPr/>
        </p:nvSpPr>
        <p:spPr>
          <a:xfrm>
            <a:off x="455999" y="314191"/>
            <a:ext cx="7586788"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    </a:t>
            </a:r>
            <a:endParaRPr lang="en-US" sz="2200" b="1" dirty="0">
              <a:solidFill>
                <a:prstClr val="white"/>
              </a:solidFill>
              <a:latin typeface="Calibri"/>
              <a:cs typeface="Calibri"/>
            </a:endParaRPr>
          </a:p>
        </p:txBody>
      </p:sp>
      <p:sp>
        <p:nvSpPr>
          <p:cNvPr id="3" name="TextBox 2"/>
          <p:cNvSpPr txBox="1"/>
          <p:nvPr/>
        </p:nvSpPr>
        <p:spPr>
          <a:xfrm>
            <a:off x="455999" y="1273215"/>
            <a:ext cx="7970371" cy="5078313"/>
          </a:xfrm>
          <a:prstGeom prst="rect">
            <a:avLst/>
          </a:prstGeom>
          <a:noFill/>
        </p:spPr>
        <p:txBody>
          <a:bodyPr wrap="square" rtlCol="0">
            <a:spAutoFit/>
          </a:bodyPr>
          <a:lstStyle/>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Vessel loads fuel offshore US Gulf from a supply barge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Fuel samples are landed onto the barge for delivery ashore and analysis</a:t>
            </a:r>
          </a:p>
          <a:p>
            <a:pPr marL="742950" lvl="1"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Delay in landing samples for two weeks as barge remained offshore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Vessel sailed towards Argentina after bunkering and had to commence burning  the recently loaded bunkers  within 5 days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After 2-3 days on fresh bunkers problems arose with one A/E this was stopped and examined, a second A/E developed problems within one day on new fuel.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Fuel off spec/contamination was suspected and the M/E , A/E where changed over to the more expensive LSFO</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Suppliers dispute off spec fuel as the sample confirmed to ISO 8217</a:t>
            </a:r>
          </a:p>
          <a:p>
            <a:pPr marL="742950" lvl="1"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Sample failed on expanded testing </a:t>
            </a:r>
            <a:r>
              <a:rPr lang="en-IE" dirty="0">
                <a:solidFill>
                  <a:prstClr val="black"/>
                </a:solidFill>
                <a:latin typeface="Calibri"/>
                <a:cs typeface="+mn-cs"/>
              </a:rPr>
              <a:t> </a:t>
            </a:r>
            <a:r>
              <a:rPr lang="en-IE" dirty="0" smtClean="0">
                <a:solidFill>
                  <a:prstClr val="black"/>
                </a:solidFill>
                <a:latin typeface="Calibri"/>
                <a:cs typeface="+mn-cs"/>
              </a:rPr>
              <a:t>‘chemical components’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p:txBody>
      </p:sp>
      <p:sp>
        <p:nvSpPr>
          <p:cNvPr id="7" name="Rectangle 6"/>
          <p:cNvSpPr/>
          <p:nvPr/>
        </p:nvSpPr>
        <p:spPr>
          <a:xfrm>
            <a:off x="303599" y="314191"/>
            <a:ext cx="7586788"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Crew or Owner Negligence? </a:t>
            </a:r>
            <a:endParaRPr lang="en-US" sz="2200" b="1" dirty="0">
              <a:solidFill>
                <a:prstClr val="white"/>
              </a:solidFill>
              <a:latin typeface="Calibri"/>
              <a:cs typeface="Calibri"/>
            </a:endParaRPr>
          </a:p>
        </p:txBody>
      </p:sp>
    </p:spTree>
    <p:extLst>
      <p:ext uri="{BB962C8B-B14F-4D97-AF65-F5344CB8AC3E}">
        <p14:creationId xmlns:p14="http://schemas.microsoft.com/office/powerpoint/2010/main" val="3274092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4481" y="1169043"/>
            <a:ext cx="7581418" cy="3416320"/>
          </a:xfrm>
          <a:prstGeom prst="rect">
            <a:avLst/>
          </a:prstGeom>
          <a:noFill/>
        </p:spPr>
        <p:txBody>
          <a:bodyPr wrap="square" rtlCol="0">
            <a:spAutoFit/>
          </a:bodyPr>
          <a:lstStyle/>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Potential damage could easily exceed deductible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Vessel initially had only one operational A/E so port entry was not possible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Towage into the port was considered, with the M/E and one A/E running the vessel is not a casualty so where does the liability lie.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Vessel regained two operational A/E by express flying and delivering additional engine stores to the vessel, who covers this cost</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Port entry was successfully completed and the voyage completed as per voyage orders </a:t>
            </a:r>
            <a:endParaRPr lang="en-IE" dirty="0">
              <a:solidFill>
                <a:prstClr val="black"/>
              </a:solidFill>
              <a:latin typeface="Calibri"/>
              <a:cs typeface="+mn-cs"/>
            </a:endParaRPr>
          </a:p>
        </p:txBody>
      </p:sp>
      <p:sp>
        <p:nvSpPr>
          <p:cNvPr id="4" name="Rectangle 3"/>
          <p:cNvSpPr/>
          <p:nvPr/>
        </p:nvSpPr>
        <p:spPr>
          <a:xfrm>
            <a:off x="303599" y="314191"/>
            <a:ext cx="7586788"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Crew or Owner Negligence?  </a:t>
            </a:r>
            <a:endParaRPr lang="en-US" sz="2200" b="1" dirty="0">
              <a:solidFill>
                <a:prstClr val="white"/>
              </a:solidFill>
              <a:latin typeface="Calibri"/>
              <a:cs typeface="Calibri"/>
            </a:endParaRPr>
          </a:p>
        </p:txBody>
      </p:sp>
    </p:spTree>
    <p:extLst>
      <p:ext uri="{BB962C8B-B14F-4D97-AF65-F5344CB8AC3E}">
        <p14:creationId xmlns:p14="http://schemas.microsoft.com/office/powerpoint/2010/main" val="10464638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DELEGATES</a:t>
            </a:r>
            <a:endParaRPr lang="en-GB" dirty="0"/>
          </a:p>
        </p:txBody>
      </p:sp>
      <p:sp>
        <p:nvSpPr>
          <p:cNvPr id="3" name="Content Placeholder 2"/>
          <p:cNvSpPr>
            <a:spLocks noGrp="1"/>
          </p:cNvSpPr>
          <p:nvPr>
            <p:ph idx="1"/>
          </p:nvPr>
        </p:nvSpPr>
        <p:spPr>
          <a:xfrm>
            <a:off x="544511" y="1604034"/>
            <a:ext cx="8059738" cy="4036969"/>
          </a:xfrm>
        </p:spPr>
        <p:txBody>
          <a:bodyPr/>
          <a:lstStyle/>
          <a:p>
            <a:endParaRPr lang="en-US" b="1" dirty="0" smtClean="0"/>
          </a:p>
          <a:p>
            <a:endParaRPr lang="en-US" b="1" dirty="0">
              <a:latin typeface="Arial Narrow" panose="020B0606020202030204" pitchFamily="34" charset="0"/>
            </a:endParaRPr>
          </a:p>
          <a:p>
            <a:r>
              <a:rPr lang="en-US" b="1" dirty="0" smtClean="0">
                <a:latin typeface="Arial Narrow" panose="020B0606020202030204" pitchFamily="34" charset="0"/>
              </a:rPr>
              <a:t>Is </a:t>
            </a:r>
            <a:r>
              <a:rPr lang="en-US" b="1" dirty="0">
                <a:latin typeface="Arial Narrow" panose="020B0606020202030204" pitchFamily="34" charset="0"/>
              </a:rPr>
              <a:t>this claim payable under The Plan? (yes, no, don’t know, not enough info yet</a:t>
            </a:r>
            <a:r>
              <a:rPr lang="en-US" b="1" dirty="0" smtClean="0">
                <a:latin typeface="Arial Narrow" panose="020B0606020202030204" pitchFamily="34" charset="0"/>
              </a:rPr>
              <a:t>)</a:t>
            </a:r>
          </a:p>
          <a:p>
            <a:endParaRPr lang="en-US" b="1" dirty="0">
              <a:latin typeface="Arial Narrow" panose="020B0606020202030204" pitchFamily="34" charset="0"/>
            </a:endParaRPr>
          </a:p>
          <a:p>
            <a:endParaRPr lang="en-US" b="1" dirty="0" smtClean="0">
              <a:latin typeface="Arial Narrow" panose="020B0606020202030204" pitchFamily="34" charset="0"/>
            </a:endParaRPr>
          </a:p>
          <a:p>
            <a:endParaRPr lang="en-US" dirty="0">
              <a:latin typeface="Arial Narrow" panose="020B0606020202030204" pitchFamily="34" charset="0"/>
            </a:endParaRPr>
          </a:p>
          <a:p>
            <a:r>
              <a:rPr lang="en-US" b="1" dirty="0" smtClean="0">
                <a:latin typeface="Arial Narrow" panose="020B0606020202030204" pitchFamily="34" charset="0"/>
              </a:rPr>
              <a:t>Is this </a:t>
            </a:r>
            <a:r>
              <a:rPr lang="en-US" b="1" dirty="0">
                <a:latin typeface="Arial Narrow" panose="020B0606020202030204" pitchFamily="34" charset="0"/>
              </a:rPr>
              <a:t>claim payable under ITC? (yes, no, don’t know, not enough info yet</a:t>
            </a:r>
            <a:r>
              <a:rPr lang="en-US" b="1" dirty="0" smtClean="0">
                <a:latin typeface="Arial Narrow" panose="020B0606020202030204" pitchFamily="34" charset="0"/>
              </a:rPr>
              <a:t>)</a:t>
            </a:r>
          </a:p>
          <a:p>
            <a:endParaRPr lang="en-US" b="1" dirty="0">
              <a:latin typeface="Arial Narrow" panose="020B0606020202030204" pitchFamily="34" charset="0"/>
            </a:endParaRPr>
          </a:p>
          <a:p>
            <a:endParaRPr lang="en-US" dirty="0">
              <a:latin typeface="Arial Narrow" panose="020B0606020202030204" pitchFamily="34" charset="0"/>
            </a:endParaRPr>
          </a:p>
          <a:p>
            <a:endParaRPr lang="en-GB"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4</a:t>
            </a:fld>
            <a:endParaRPr lang="en-GB" dirty="0">
              <a:solidFill>
                <a:srgbClr val="425968"/>
              </a:solidFill>
            </a:endParaRPr>
          </a:p>
        </p:txBody>
      </p:sp>
    </p:spTree>
    <p:extLst>
      <p:ext uri="{BB962C8B-B14F-4D97-AF65-F5344CB8AC3E}">
        <p14:creationId xmlns:p14="http://schemas.microsoft.com/office/powerpoint/2010/main" val="8812794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4481" y="1169043"/>
            <a:ext cx="7581418" cy="4247317"/>
          </a:xfrm>
          <a:prstGeom prst="rect">
            <a:avLst/>
          </a:prstGeom>
          <a:noFill/>
        </p:spPr>
        <p:txBody>
          <a:bodyPr wrap="square" rtlCol="0">
            <a:spAutoFit/>
          </a:bodyPr>
          <a:lstStyle/>
          <a:p>
            <a:pPr defTabSz="457200" fontAlgn="auto">
              <a:spcBef>
                <a:spcPts val="0"/>
              </a:spcBef>
              <a:spcAft>
                <a:spcPts val="0"/>
              </a:spcAft>
            </a:pPr>
            <a:r>
              <a:rPr lang="en-IE" b="1" u="sng" dirty="0" smtClean="0">
                <a:solidFill>
                  <a:prstClr val="black"/>
                </a:solidFill>
                <a:latin typeface="Calibri"/>
                <a:cs typeface="+mn-cs"/>
              </a:rPr>
              <a:t>Is this incident considered Crew Negligence, Owner Negligence or Neither? </a:t>
            </a:r>
          </a:p>
          <a:p>
            <a:pPr defTabSz="457200" fontAlgn="auto">
              <a:spcBef>
                <a:spcPts val="0"/>
              </a:spcBef>
              <a:spcAft>
                <a:spcPts val="0"/>
              </a:spcAft>
            </a:pPr>
            <a:endParaRPr lang="en-IE" b="1" u="sng"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The Vessel needed to burn untested fuel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Was the owner required fuel reserves sufficient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To increase fuel reserves as a blanket requirement this will lock out potential cargo in draft restricted ports thereby restricting the vessels tradability.  </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If fuel conforms to the ISO standard and fails on an expanded testing regime is the fuel still on-spec</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By breaking procedures was the C/E negligent</a:t>
            </a:r>
          </a:p>
          <a:p>
            <a:pPr marL="285750" indent="-285750" defTabSz="457200" fontAlgn="auto">
              <a:spcBef>
                <a:spcPts val="0"/>
              </a:spcBef>
              <a:spcAft>
                <a:spcPts val="0"/>
              </a:spcAft>
              <a:buFont typeface="Arial" panose="020B0604020202020204" pitchFamily="34" charset="0"/>
              <a:buChar char="•"/>
            </a:pPr>
            <a:endParaRPr lang="en-IE" dirty="0">
              <a:solidFill>
                <a:prstClr val="black"/>
              </a:solidFill>
              <a:latin typeface="Calibri"/>
              <a:cs typeface="+mn-cs"/>
            </a:endParaRPr>
          </a:p>
          <a:p>
            <a:pPr marL="285750" indent="-285750" defTabSz="457200" fontAlgn="auto">
              <a:spcBef>
                <a:spcPts val="0"/>
              </a:spcBef>
              <a:spcAft>
                <a:spcPts val="0"/>
              </a:spcAft>
              <a:buFont typeface="Arial" panose="020B0604020202020204" pitchFamily="34" charset="0"/>
              <a:buChar char="•"/>
            </a:pPr>
            <a:r>
              <a:rPr lang="en-IE" dirty="0" smtClean="0">
                <a:solidFill>
                  <a:prstClr val="black"/>
                </a:solidFill>
                <a:latin typeface="Calibri"/>
                <a:cs typeface="+mn-cs"/>
              </a:rPr>
              <a:t>By ordering the burning of the fuel was the owner negligent   </a:t>
            </a:r>
            <a:r>
              <a:rPr lang="en-IE" b="1" u="sng" dirty="0" smtClean="0">
                <a:solidFill>
                  <a:prstClr val="black"/>
                </a:solidFill>
                <a:latin typeface="Calibri"/>
                <a:cs typeface="+mn-cs"/>
              </a:rPr>
              <a:t> </a:t>
            </a:r>
            <a:endParaRPr lang="en-IE" b="1" u="sng" dirty="0">
              <a:solidFill>
                <a:prstClr val="black"/>
              </a:solidFill>
              <a:latin typeface="Calibri"/>
              <a:cs typeface="+mn-cs"/>
            </a:endParaRPr>
          </a:p>
        </p:txBody>
      </p:sp>
      <p:sp>
        <p:nvSpPr>
          <p:cNvPr id="4" name="Rectangle 3"/>
          <p:cNvSpPr/>
          <p:nvPr/>
        </p:nvSpPr>
        <p:spPr>
          <a:xfrm>
            <a:off x="303599" y="314191"/>
            <a:ext cx="7586788" cy="430887"/>
          </a:xfrm>
          <a:prstGeom prst="rect">
            <a:avLst/>
          </a:prstGeom>
        </p:spPr>
        <p:txBody>
          <a:bodyPr wrap="square">
            <a:spAutoFit/>
          </a:bodyPr>
          <a:lstStyle/>
          <a:p>
            <a:pPr defTabSz="457200" fontAlgn="auto">
              <a:spcBef>
                <a:spcPts val="0"/>
              </a:spcBef>
              <a:spcAft>
                <a:spcPts val="0"/>
              </a:spcAft>
            </a:pPr>
            <a:r>
              <a:rPr lang="en-US" sz="2200" b="1" dirty="0" smtClean="0">
                <a:solidFill>
                  <a:prstClr val="white"/>
                </a:solidFill>
                <a:latin typeface="Calibri"/>
                <a:cs typeface="+mn-cs"/>
              </a:rPr>
              <a:t>Crew or Owner Negligence?  </a:t>
            </a:r>
            <a:endParaRPr lang="en-US" sz="2200" b="1" dirty="0">
              <a:solidFill>
                <a:prstClr val="white"/>
              </a:solidFill>
              <a:latin typeface="Calibri"/>
              <a:cs typeface="Calibri"/>
            </a:endParaRPr>
          </a:p>
        </p:txBody>
      </p:sp>
    </p:spTree>
    <p:extLst>
      <p:ext uri="{BB962C8B-B14F-4D97-AF65-F5344CB8AC3E}">
        <p14:creationId xmlns:p14="http://schemas.microsoft.com/office/powerpoint/2010/main" val="18551598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SCF5196 2.jpg"/>
          <p:cNvPicPr>
            <a:picLocks noChangeAspect="1"/>
          </p:cNvPicPr>
          <p:nvPr/>
        </p:nvPicPr>
        <p:blipFill>
          <a:blip r:embed="rId2" cstate="email">
            <a:alphaModFix amt="25000"/>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19" name="Rectangle 18"/>
          <p:cNvSpPr/>
          <p:nvPr/>
        </p:nvSpPr>
        <p:spPr>
          <a:xfrm>
            <a:off x="4811138" y="5753720"/>
            <a:ext cx="1444287" cy="1104280"/>
          </a:xfrm>
          <a:prstGeom prst="rect">
            <a:avLst/>
          </a:prstGeom>
          <a:solidFill>
            <a:schemeClr val="tx2">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3" name="Rectangle 42"/>
          <p:cNvSpPr/>
          <p:nvPr/>
        </p:nvSpPr>
        <p:spPr>
          <a:xfrm>
            <a:off x="0" y="0"/>
            <a:ext cx="9144000" cy="6858000"/>
          </a:xfrm>
          <a:prstGeom prst="rect">
            <a:avLst/>
          </a:prstGeom>
          <a:solidFill>
            <a:schemeClr val="tx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20" name="Rectangle 19"/>
          <p:cNvSpPr/>
          <p:nvPr/>
        </p:nvSpPr>
        <p:spPr>
          <a:xfrm>
            <a:off x="7699712" y="2276872"/>
            <a:ext cx="1444287" cy="11684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sp>
        <p:nvSpPr>
          <p:cNvPr id="15" name="Rectangle 14"/>
          <p:cNvSpPr/>
          <p:nvPr/>
        </p:nvSpPr>
        <p:spPr>
          <a:xfrm>
            <a:off x="6255425" y="4935"/>
            <a:ext cx="1444287" cy="1129597"/>
          </a:xfrm>
          <a:prstGeom prst="rect">
            <a:avLst/>
          </a:prstGeom>
          <a:solidFill>
            <a:schemeClr val="bg1">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7" name="Rectangle 16"/>
          <p:cNvSpPr/>
          <p:nvPr/>
        </p:nvSpPr>
        <p:spPr>
          <a:xfrm>
            <a:off x="6255425" y="3435400"/>
            <a:ext cx="1444287" cy="11684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8" name="Rectangle 17"/>
          <p:cNvSpPr/>
          <p:nvPr/>
        </p:nvSpPr>
        <p:spPr>
          <a:xfrm>
            <a:off x="7699712" y="4603800"/>
            <a:ext cx="1444287" cy="1149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6" name="Rectangle 15"/>
          <p:cNvSpPr/>
          <p:nvPr/>
        </p:nvSpPr>
        <p:spPr>
          <a:xfrm>
            <a:off x="4811138" y="1128936"/>
            <a:ext cx="1444287" cy="1168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pic>
        <p:nvPicPr>
          <p:cNvPr id="21" name="Picture 20" descr="Ardmore PORTRAIT 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241" y="289812"/>
            <a:ext cx="1085835" cy="777010"/>
          </a:xfrm>
          <a:prstGeom prst="rect">
            <a:avLst/>
          </a:prstGeom>
        </p:spPr>
      </p:pic>
      <p:sp>
        <p:nvSpPr>
          <p:cNvPr id="13" name="TextBox 12"/>
          <p:cNvSpPr txBox="1"/>
          <p:nvPr/>
        </p:nvSpPr>
        <p:spPr>
          <a:xfrm>
            <a:off x="729762" y="5892820"/>
            <a:ext cx="7934237" cy="646331"/>
          </a:xfrm>
          <a:prstGeom prst="rect">
            <a:avLst/>
          </a:prstGeom>
          <a:noFill/>
        </p:spPr>
        <p:txBody>
          <a:bodyPr wrap="square">
            <a:spAutoFit/>
          </a:bodyPr>
          <a:lstStyle/>
          <a:p>
            <a:pPr algn="ctr" defTabSz="457200" fontAlgn="auto">
              <a:spcBef>
                <a:spcPts val="0"/>
              </a:spcBef>
              <a:spcAft>
                <a:spcPts val="0"/>
              </a:spcAft>
              <a:defRPr/>
            </a:pPr>
            <a:r>
              <a:rPr lang="en-US" i="1" dirty="0">
                <a:solidFill>
                  <a:prstClr val="black"/>
                </a:solidFill>
                <a:latin typeface="Calibri"/>
              </a:rPr>
              <a:t>“It is not the ship so much as the skillful sailing that assures the prosperous voyage” </a:t>
            </a:r>
            <a:r>
              <a:rPr lang="en-US" dirty="0">
                <a:solidFill>
                  <a:prstClr val="black"/>
                </a:solidFill>
                <a:latin typeface="Calibri"/>
              </a:rPr>
              <a:t>– </a:t>
            </a:r>
            <a:r>
              <a:rPr lang="en-US" sz="1400" dirty="0">
                <a:solidFill>
                  <a:prstClr val="black"/>
                </a:solidFill>
                <a:latin typeface="Calibri"/>
              </a:rPr>
              <a:t>George William </a:t>
            </a:r>
            <a:r>
              <a:rPr lang="en-US" sz="1400" dirty="0" smtClean="0">
                <a:solidFill>
                  <a:prstClr val="black"/>
                </a:solidFill>
                <a:latin typeface="Calibri"/>
              </a:rPr>
              <a:t>Curtis</a:t>
            </a:r>
            <a:endParaRPr lang="en-US" sz="1400" dirty="0">
              <a:solidFill>
                <a:prstClr val="black"/>
              </a:solidFill>
              <a:latin typeface="Calibri"/>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5763" y="959599"/>
            <a:ext cx="3422866" cy="4863671"/>
          </a:xfrm>
          <a:prstGeom prst="rect">
            <a:avLst/>
          </a:prstGeom>
        </p:spPr>
      </p:pic>
    </p:spTree>
    <p:extLst>
      <p:ext uri="{BB962C8B-B14F-4D97-AF65-F5344CB8AC3E}">
        <p14:creationId xmlns:p14="http://schemas.microsoft.com/office/powerpoint/2010/main" val="24588396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SCF5196 2.jpg"/>
          <p:cNvPicPr>
            <a:picLocks noChangeAspect="1"/>
          </p:cNvPicPr>
          <p:nvPr/>
        </p:nvPicPr>
        <p:blipFill>
          <a:blip r:embed="rId2" cstate="email">
            <a:alphaModFix amt="25000"/>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19" name="Rectangle 18"/>
          <p:cNvSpPr/>
          <p:nvPr/>
        </p:nvSpPr>
        <p:spPr>
          <a:xfrm>
            <a:off x="4811138" y="5753720"/>
            <a:ext cx="1444287" cy="1104280"/>
          </a:xfrm>
          <a:prstGeom prst="rect">
            <a:avLst/>
          </a:prstGeom>
          <a:solidFill>
            <a:schemeClr val="tx2">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43" name="Rectangle 42"/>
          <p:cNvSpPr/>
          <p:nvPr/>
        </p:nvSpPr>
        <p:spPr>
          <a:xfrm>
            <a:off x="0" y="0"/>
            <a:ext cx="9144000" cy="6858000"/>
          </a:xfrm>
          <a:prstGeom prst="rect">
            <a:avLst/>
          </a:prstGeom>
          <a:solidFill>
            <a:schemeClr val="tx2">
              <a:lumMod val="60000"/>
              <a:lumOff val="40000"/>
              <a:alpha val="3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20" name="Rectangle 19"/>
          <p:cNvSpPr/>
          <p:nvPr/>
        </p:nvSpPr>
        <p:spPr>
          <a:xfrm>
            <a:off x="7699712" y="2276872"/>
            <a:ext cx="1444287" cy="11684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sp>
        <p:nvSpPr>
          <p:cNvPr id="15" name="Rectangle 14"/>
          <p:cNvSpPr/>
          <p:nvPr/>
        </p:nvSpPr>
        <p:spPr>
          <a:xfrm>
            <a:off x="6255425" y="4935"/>
            <a:ext cx="1444287" cy="1129597"/>
          </a:xfrm>
          <a:prstGeom prst="rect">
            <a:avLst/>
          </a:prstGeom>
          <a:solidFill>
            <a:schemeClr val="bg1">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7" name="Rectangle 16"/>
          <p:cNvSpPr/>
          <p:nvPr/>
        </p:nvSpPr>
        <p:spPr>
          <a:xfrm>
            <a:off x="6255425" y="3435400"/>
            <a:ext cx="1444287" cy="11684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8" name="Rectangle 17"/>
          <p:cNvSpPr/>
          <p:nvPr/>
        </p:nvSpPr>
        <p:spPr>
          <a:xfrm>
            <a:off x="7699712" y="4603800"/>
            <a:ext cx="1444287" cy="1149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6" name="Rectangle 15"/>
          <p:cNvSpPr/>
          <p:nvPr/>
        </p:nvSpPr>
        <p:spPr>
          <a:xfrm>
            <a:off x="4811138" y="1128936"/>
            <a:ext cx="1444287" cy="11684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noFill/>
            </a:endParaRPr>
          </a:p>
        </p:txBody>
      </p:sp>
      <p:pic>
        <p:nvPicPr>
          <p:cNvPr id="23" name="Picture 22" descr="Ardmore PORTRAIT 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900" y="1027802"/>
            <a:ext cx="5950476" cy="4258086"/>
          </a:xfrm>
          <a:prstGeom prst="rect">
            <a:avLst/>
          </a:prstGeom>
        </p:spPr>
      </p:pic>
    </p:spTree>
    <p:extLst>
      <p:ext uri="{BB962C8B-B14F-4D97-AF65-F5344CB8AC3E}">
        <p14:creationId xmlns:p14="http://schemas.microsoft.com/office/powerpoint/2010/main" val="41232035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r>
              <a:rPr lang="en-GB" dirty="0" smtClean="0"/>
              <a:t>.	LAUNCH RIDE</a:t>
            </a:r>
            <a:endParaRPr lang="en-GB" dirty="0"/>
          </a:p>
        </p:txBody>
      </p:sp>
      <p:sp>
        <p:nvSpPr>
          <p:cNvPr id="3" name="Content Placeholder 2"/>
          <p:cNvSpPr>
            <a:spLocks noGrp="1"/>
          </p:cNvSpPr>
          <p:nvPr>
            <p:ph idx="1"/>
          </p:nvPr>
        </p:nvSpPr>
        <p:spPr>
          <a:xfrm>
            <a:off x="544513" y="1509870"/>
            <a:ext cx="8059738" cy="4036969"/>
          </a:xfrm>
        </p:spPr>
        <p:txBody>
          <a:bodyPr/>
          <a:lstStyle/>
          <a:p>
            <a:pPr algn="just"/>
            <a:endParaRPr lang="en-US" sz="1400" dirty="0">
              <a:latin typeface="Arial Narrow" panose="020B0606020202030204" pitchFamily="34" charset="0"/>
            </a:endParaRPr>
          </a:p>
          <a:p>
            <a:pPr algn="just"/>
            <a:r>
              <a:rPr lang="en-US" sz="2400" dirty="0" smtClean="0">
                <a:latin typeface="Arial Narrow" panose="020B0606020202030204" pitchFamily="34" charset="0"/>
              </a:rPr>
              <a:t>During </a:t>
            </a:r>
            <a:r>
              <a:rPr lang="en-US" sz="2400" dirty="0">
                <a:latin typeface="Arial Narrow" panose="020B0606020202030204" pitchFamily="34" charset="0"/>
              </a:rPr>
              <a:t>our launch rides out to vessels, often accompanied by Class, technical </a:t>
            </a:r>
            <a:r>
              <a:rPr lang="en-US" sz="2400" dirty="0" smtClean="0">
                <a:latin typeface="Arial Narrow" panose="020B0606020202030204" pitchFamily="34" charset="0"/>
              </a:rPr>
              <a:t>managers </a:t>
            </a:r>
            <a:r>
              <a:rPr lang="en-US" sz="2400" dirty="0">
                <a:latin typeface="Arial Narrow" panose="020B0606020202030204" pitchFamily="34" charset="0"/>
              </a:rPr>
              <a:t>and repair technicians we, as attending H&amp;M surveyors, are presented with a unique opportunity to talk with a captive audience.  No one has anywhere to run off to on the small launch so we often find out a great deal about the situation during this time where they are not distracted by the many people and problems on the vessel that will require their attention once we get on board. </a:t>
            </a:r>
          </a:p>
          <a:p>
            <a:pPr algn="just"/>
            <a:endParaRPr lang="en-US" sz="2400" dirty="0">
              <a:latin typeface="Arial Narrow" panose="020B0606020202030204" pitchFamily="34" charset="0"/>
            </a:endParaRPr>
          </a:p>
          <a:p>
            <a:pPr algn="just"/>
            <a:r>
              <a:rPr lang="en-US" sz="2400" dirty="0">
                <a:latin typeface="Arial Narrow" panose="020B0606020202030204" pitchFamily="34" charset="0"/>
              </a:rPr>
              <a:t>In this instance a relief Chief Engineer is also on board the launch</a:t>
            </a:r>
            <a:r>
              <a:rPr lang="en-US" sz="1400" dirty="0">
                <a:latin typeface="Arial Narrow" panose="020B0606020202030204" pitchFamily="34" charset="0"/>
              </a:rPr>
              <a:t>.</a:t>
            </a: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5</a:t>
            </a:fld>
            <a:endParaRPr lang="en-GB" dirty="0">
              <a:solidFill>
                <a:srgbClr val="425968"/>
              </a:solidFill>
            </a:endParaRPr>
          </a:p>
        </p:txBody>
      </p:sp>
      <p:pic>
        <p:nvPicPr>
          <p:cNvPr id="5" name="Picture 6" descr="http://www.mari-ads.com.sg/images/dimen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005064"/>
            <a:ext cx="3784060" cy="266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9157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r>
              <a:rPr lang="en-GB" dirty="0" smtClean="0"/>
              <a:t>.	LAUNCH RIDE</a:t>
            </a:r>
            <a:endParaRPr lang="en-GB" dirty="0"/>
          </a:p>
        </p:txBody>
      </p:sp>
      <p:sp>
        <p:nvSpPr>
          <p:cNvPr id="3" name="Content Placeholder 2"/>
          <p:cNvSpPr>
            <a:spLocks noGrp="1"/>
          </p:cNvSpPr>
          <p:nvPr>
            <p:ph idx="1"/>
          </p:nvPr>
        </p:nvSpPr>
        <p:spPr>
          <a:xfrm>
            <a:off x="544513" y="1509870"/>
            <a:ext cx="8059738" cy="4036969"/>
          </a:xfrm>
        </p:spPr>
        <p:txBody>
          <a:bodyPr/>
          <a:lstStyle/>
          <a:p>
            <a:pPr algn="just"/>
            <a:endParaRPr lang="en-US" sz="1400" dirty="0">
              <a:latin typeface="Arial Narrow" panose="020B0606020202030204" pitchFamily="34" charset="0"/>
            </a:endParaRPr>
          </a:p>
          <a:p>
            <a:pPr>
              <a:lnSpc>
                <a:spcPct val="100000"/>
              </a:lnSpc>
            </a:pPr>
            <a:r>
              <a:rPr lang="en-US" sz="2000" dirty="0">
                <a:latin typeface="Arial Narrow" panose="020B0606020202030204" pitchFamily="34" charset="0"/>
              </a:rPr>
              <a:t>F</a:t>
            </a:r>
            <a:r>
              <a:rPr lang="en-US" sz="2000" dirty="0" smtClean="0">
                <a:latin typeface="Arial Narrow" panose="020B0606020202030204" pitchFamily="34" charset="0"/>
              </a:rPr>
              <a:t>rom </a:t>
            </a:r>
            <a:r>
              <a:rPr lang="en-US" sz="2000" dirty="0">
                <a:latin typeface="Arial Narrow" panose="020B0606020202030204" pitchFamily="34" charset="0"/>
              </a:rPr>
              <a:t>discussions with the technical manager I find out the following:</a:t>
            </a:r>
          </a:p>
          <a:p>
            <a:pPr marL="285750" lvl="0" indent="-285750">
              <a:lnSpc>
                <a:spcPct val="100000"/>
              </a:lnSpc>
              <a:buFont typeface="Arial" panose="020B0604020202020204" pitchFamily="34" charset="0"/>
              <a:buChar char="•"/>
            </a:pPr>
            <a:r>
              <a:rPr lang="en-US" sz="2000" dirty="0">
                <a:latin typeface="Arial Narrow" panose="020B0606020202030204" pitchFamily="34" charset="0"/>
              </a:rPr>
              <a:t>The vessel has only been under the management and ownership of the current managers and owners for 6 months</a:t>
            </a:r>
          </a:p>
          <a:p>
            <a:pPr marL="285750" lvl="0" indent="-285750">
              <a:lnSpc>
                <a:spcPct val="100000"/>
              </a:lnSpc>
              <a:buFont typeface="Arial" panose="020B0604020202020204" pitchFamily="34" charset="0"/>
              <a:buChar char="•"/>
            </a:pPr>
            <a:r>
              <a:rPr lang="en-US" sz="2000" dirty="0">
                <a:latin typeface="Arial Narrow" panose="020B0606020202030204" pitchFamily="34" charset="0"/>
              </a:rPr>
              <a:t>No planned maintenance or engine maintenance records are available prior to the time when the current managers took over the vessel</a:t>
            </a:r>
          </a:p>
          <a:p>
            <a:pPr marL="285750" lvl="0" indent="-285750">
              <a:lnSpc>
                <a:spcPct val="100000"/>
              </a:lnSpc>
              <a:buFont typeface="Arial" panose="020B0604020202020204" pitchFamily="34" charset="0"/>
              <a:buChar char="•"/>
            </a:pPr>
            <a:r>
              <a:rPr lang="en-US" sz="2000" dirty="0">
                <a:latin typeface="Arial Narrow" panose="020B0606020202030204" pitchFamily="34" charset="0"/>
              </a:rPr>
              <a:t>The main engine had been running fine with no excessive fuel consumption until the failure of a piston crown and turbo charger damage prior to arrival Hong Kong 2 weeks ago</a:t>
            </a:r>
          </a:p>
          <a:p>
            <a:pPr marL="285750" lvl="0" indent="-285750">
              <a:lnSpc>
                <a:spcPct val="100000"/>
              </a:lnSpc>
              <a:buFont typeface="Arial" panose="020B0604020202020204" pitchFamily="34" charset="0"/>
              <a:buChar char="•"/>
            </a:pPr>
            <a:r>
              <a:rPr lang="en-US" sz="2000" dirty="0">
                <a:latin typeface="Arial Narrow" panose="020B0606020202030204" pitchFamily="34" charset="0"/>
              </a:rPr>
              <a:t>This piston crown was replaced with a spare that was already on board</a:t>
            </a:r>
          </a:p>
          <a:p>
            <a:pPr marL="285750" lvl="0" indent="-285750">
              <a:lnSpc>
                <a:spcPct val="100000"/>
              </a:lnSpc>
              <a:buFont typeface="Arial" panose="020B0604020202020204" pitchFamily="34" charset="0"/>
              <a:buChar char="•"/>
            </a:pPr>
            <a:r>
              <a:rPr lang="en-US" sz="2000" dirty="0">
                <a:latin typeface="Arial Narrow" panose="020B0606020202030204" pitchFamily="34" charset="0"/>
              </a:rPr>
              <a:t>During the call in Hong Kong the turbo charger was rebuilt and another piston was also replaced as part of the implemented planned maintenance system</a:t>
            </a:r>
          </a:p>
          <a:p>
            <a:pPr marL="285750" lvl="0" indent="-285750">
              <a:lnSpc>
                <a:spcPct val="100000"/>
              </a:lnSpc>
              <a:buFont typeface="Arial" panose="020B0604020202020204" pitchFamily="34" charset="0"/>
              <a:buChar char="•"/>
            </a:pPr>
            <a:r>
              <a:rPr lang="en-US" sz="2000" dirty="0">
                <a:latin typeface="Arial Narrow" panose="020B0606020202030204" pitchFamily="34" charset="0"/>
              </a:rPr>
              <a:t>The vessel suffered catastrophic main engine failure on route from Hong Kong to Singapore and had to be towed to Singapore</a:t>
            </a:r>
          </a:p>
          <a:p>
            <a:pPr marL="285750" lvl="0" indent="-285750">
              <a:lnSpc>
                <a:spcPct val="100000"/>
              </a:lnSpc>
              <a:buFont typeface="Arial" panose="020B0604020202020204" pitchFamily="34" charset="0"/>
              <a:buChar char="•"/>
            </a:pPr>
            <a:r>
              <a:rPr lang="en-US" sz="2000" dirty="0">
                <a:latin typeface="Arial Narrow" panose="020B0606020202030204" pitchFamily="34" charset="0"/>
              </a:rPr>
              <a:t>Bunker analysis &amp; main engine lube oil has been carried out and results received and all are within spec</a:t>
            </a:r>
          </a:p>
          <a:p>
            <a:pPr marL="285750" lvl="0" indent="-285750">
              <a:lnSpc>
                <a:spcPct val="100000"/>
              </a:lnSpc>
              <a:buFont typeface="Arial" panose="020B0604020202020204" pitchFamily="34" charset="0"/>
              <a:buChar char="•"/>
            </a:pPr>
            <a:r>
              <a:rPr lang="en-US" sz="2000" dirty="0">
                <a:latin typeface="Arial Narrow" panose="020B0606020202030204" pitchFamily="34" charset="0"/>
              </a:rPr>
              <a:t>Cylinder lube oil storage tanks contents lube oil analysis results show high water content</a:t>
            </a:r>
          </a:p>
          <a:p>
            <a:pPr>
              <a:lnSpc>
                <a:spcPct val="110000"/>
              </a:lnSpc>
              <a:spcBef>
                <a:spcPct val="0"/>
              </a:spcBef>
            </a:pPr>
            <a:endParaRPr lang="en-SG" altLang="en-US" sz="20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6</a:t>
            </a:fld>
            <a:endParaRPr lang="en-GB" dirty="0">
              <a:solidFill>
                <a:srgbClr val="425968"/>
              </a:solidFill>
            </a:endParaRPr>
          </a:p>
        </p:txBody>
      </p:sp>
    </p:spTree>
    <p:extLst>
      <p:ext uri="{BB962C8B-B14F-4D97-AF65-F5344CB8AC3E}">
        <p14:creationId xmlns:p14="http://schemas.microsoft.com/office/powerpoint/2010/main" val="40895730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ATTENDANCE </a:t>
            </a:r>
            <a:r>
              <a:rPr lang="en-GB" dirty="0" err="1" smtClean="0"/>
              <a:t>ONBOARD</a:t>
            </a:r>
            <a:endParaRPr lang="en-GB" dirty="0"/>
          </a:p>
        </p:txBody>
      </p:sp>
      <p:sp>
        <p:nvSpPr>
          <p:cNvPr id="3" name="Content Placeholder 2"/>
          <p:cNvSpPr>
            <a:spLocks noGrp="1"/>
          </p:cNvSpPr>
          <p:nvPr>
            <p:ph idx="1"/>
          </p:nvPr>
        </p:nvSpPr>
        <p:spPr>
          <a:xfrm>
            <a:off x="544513" y="1509870"/>
            <a:ext cx="8059738" cy="4036969"/>
          </a:xfrm>
        </p:spPr>
        <p:txBody>
          <a:bodyPr/>
          <a:lstStyle/>
          <a:p>
            <a:pPr algn="just"/>
            <a:endParaRPr lang="en-US" sz="1400" dirty="0">
              <a:latin typeface="Arial Narrow" panose="020B0606020202030204" pitchFamily="34" charset="0"/>
            </a:endParaRPr>
          </a:p>
          <a:p>
            <a:pPr>
              <a:lnSpc>
                <a:spcPct val="110000"/>
              </a:lnSpc>
              <a:spcBef>
                <a:spcPct val="0"/>
              </a:spcBef>
            </a:pPr>
            <a:r>
              <a:rPr lang="en-US" altLang="en-US" sz="2000" dirty="0">
                <a:latin typeface="Arial Narrow" panose="020B0606020202030204" pitchFamily="34" charset="0"/>
              </a:rPr>
              <a:t>Once onboard and through the required security checks I introduce </a:t>
            </a:r>
            <a:r>
              <a:rPr lang="en-US" altLang="en-US" sz="2000" dirty="0" smtClean="0">
                <a:latin typeface="Arial Narrow" panose="020B0606020202030204" pitchFamily="34" charset="0"/>
              </a:rPr>
              <a:t>myself </a:t>
            </a:r>
            <a:r>
              <a:rPr lang="en-US" altLang="en-US" sz="2000" dirty="0">
                <a:latin typeface="Arial Narrow" panose="020B0606020202030204" pitchFamily="34" charset="0"/>
              </a:rPr>
              <a:t>to the Master and explain the reason for my attendance and identify the parties that I represent.  </a:t>
            </a:r>
          </a:p>
          <a:p>
            <a:pPr>
              <a:lnSpc>
                <a:spcPct val="110000"/>
              </a:lnSpc>
              <a:spcBef>
                <a:spcPct val="0"/>
              </a:spcBef>
            </a:pPr>
            <a:endParaRPr lang="en-US" altLang="en-US" sz="2000" dirty="0">
              <a:latin typeface="Arial Narrow" panose="020B0606020202030204" pitchFamily="34" charset="0"/>
            </a:endParaRPr>
          </a:p>
          <a:p>
            <a:pPr>
              <a:lnSpc>
                <a:spcPct val="110000"/>
              </a:lnSpc>
              <a:spcBef>
                <a:spcPct val="0"/>
              </a:spcBef>
            </a:pPr>
            <a:r>
              <a:rPr lang="en-US" altLang="en-US" sz="2000" dirty="0">
                <a:latin typeface="Arial Narrow" panose="020B0606020202030204" pitchFamily="34" charset="0"/>
              </a:rPr>
              <a:t>I ask to meet with the Chief Engineer but am told that he is not available and am shown to the engine control room where I meet the 2</a:t>
            </a:r>
            <a:r>
              <a:rPr lang="en-US" altLang="en-US" sz="2000" baseline="30000" dirty="0">
                <a:latin typeface="Arial Narrow" panose="020B0606020202030204" pitchFamily="34" charset="0"/>
              </a:rPr>
              <a:t>nd</a:t>
            </a:r>
            <a:r>
              <a:rPr lang="en-US" altLang="en-US" sz="2000" dirty="0">
                <a:latin typeface="Arial Narrow" panose="020B0606020202030204" pitchFamily="34" charset="0"/>
              </a:rPr>
              <a:t> Engineer who takes me into the engine room to show me the damage.  </a:t>
            </a:r>
          </a:p>
          <a:p>
            <a:pPr>
              <a:lnSpc>
                <a:spcPct val="110000"/>
              </a:lnSpc>
              <a:spcBef>
                <a:spcPct val="0"/>
              </a:spcBef>
            </a:pPr>
            <a:endParaRPr lang="en-US" altLang="en-US" sz="2000" dirty="0">
              <a:latin typeface="Arial Narrow" panose="020B0606020202030204" pitchFamily="34" charset="0"/>
            </a:endParaRPr>
          </a:p>
          <a:p>
            <a:pPr>
              <a:lnSpc>
                <a:spcPct val="110000"/>
              </a:lnSpc>
              <a:spcBef>
                <a:spcPct val="0"/>
              </a:spcBef>
            </a:pPr>
            <a:r>
              <a:rPr lang="en-US" altLang="en-US" sz="2000" dirty="0">
                <a:latin typeface="Arial Narrow" panose="020B0606020202030204" pitchFamily="34" charset="0"/>
              </a:rPr>
              <a:t>The Technical Manager is busy dealing with Agents, the Repair Technician and the Master so he does not accompany us.</a:t>
            </a:r>
            <a:endParaRPr lang="en-SG" altLang="en-US" sz="2000" dirty="0">
              <a:latin typeface="Arial Narrow" panose="020B0606020202030204" pitchFamily="34" charset="0"/>
            </a:endParaRPr>
          </a:p>
          <a:p>
            <a:pPr>
              <a:lnSpc>
                <a:spcPct val="110000"/>
              </a:lnSpc>
              <a:spcBef>
                <a:spcPct val="0"/>
              </a:spcBef>
            </a:pPr>
            <a:endParaRPr lang="en-SG" altLang="en-US" sz="20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7</a:t>
            </a:fld>
            <a:endParaRPr lang="en-GB" dirty="0">
              <a:solidFill>
                <a:srgbClr val="425968"/>
              </a:solidFill>
            </a:endParaRPr>
          </a:p>
        </p:txBody>
      </p:sp>
    </p:spTree>
    <p:extLst>
      <p:ext uri="{BB962C8B-B14F-4D97-AF65-F5344CB8AC3E}">
        <p14:creationId xmlns:p14="http://schemas.microsoft.com/office/powerpoint/2010/main" val="27748571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a:t>
            </a:r>
            <a:r>
              <a:rPr lang="en-GB" dirty="0" smtClean="0"/>
              <a:t>.	NATURE &amp; EXTENT OF DAMAGE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r>
              <a:rPr lang="en-US" altLang="en-US" sz="1800" dirty="0" smtClean="0">
                <a:latin typeface="Arial Narrow" panose="020B0606020202030204" pitchFamily="34" charset="0"/>
              </a:rPr>
              <a:t>This </a:t>
            </a:r>
            <a:r>
              <a:rPr lang="en-US" altLang="en-US" sz="1800" dirty="0">
                <a:latin typeface="Arial Narrow" panose="020B0606020202030204" pitchFamily="34" charset="0"/>
              </a:rPr>
              <a:t>part of our instruction is often the most straight forward, we would identify and record all damage that is presented to us by the ship’s crew and/or Attending Technical Manager and any damage we note during our inspection of the machinery in question.</a:t>
            </a:r>
            <a:endParaRPr lang="en-SG" altLang="en-US" sz="1800" dirty="0">
              <a:latin typeface="Arial Narrow" panose="020B0606020202030204" pitchFamily="34" charset="0"/>
            </a:endParaRPr>
          </a:p>
          <a:p>
            <a:pPr>
              <a:lnSpc>
                <a:spcPct val="110000"/>
              </a:lnSpc>
              <a:spcBef>
                <a:spcPct val="0"/>
              </a:spcBef>
            </a:pPr>
            <a:r>
              <a:rPr lang="en-US" altLang="en-US" sz="1800" dirty="0">
                <a:latin typeface="Arial Narrow" panose="020B0606020202030204" pitchFamily="34" charset="0"/>
              </a:rPr>
              <a:t> </a:t>
            </a:r>
            <a:r>
              <a:rPr lang="en-US" altLang="en-US" sz="1800" dirty="0" smtClean="0">
                <a:latin typeface="Arial Narrow" panose="020B0606020202030204" pitchFamily="34" charset="0"/>
              </a:rPr>
              <a:t>The </a:t>
            </a:r>
            <a:r>
              <a:rPr lang="en-US" altLang="en-US" sz="1800" dirty="0">
                <a:latin typeface="Arial Narrow" panose="020B0606020202030204" pitchFamily="34" charset="0"/>
              </a:rPr>
              <a:t>following damage is noted</a:t>
            </a:r>
            <a:r>
              <a:rPr lang="en-US" altLang="en-US" sz="1800" dirty="0" smtClean="0">
                <a:latin typeface="Arial Narrow" panose="020B0606020202030204" pitchFamily="34" charset="0"/>
              </a:rPr>
              <a:t>:</a:t>
            </a:r>
          </a:p>
          <a:p>
            <a:pPr>
              <a:lnSpc>
                <a:spcPct val="110000"/>
              </a:lnSpc>
              <a:spcBef>
                <a:spcPct val="0"/>
              </a:spcBef>
            </a:pPr>
            <a:endParaRPr lang="en-SG" altLang="en-US" sz="1800" dirty="0">
              <a:latin typeface="Arial Narrow" panose="020B0606020202030204" pitchFamily="34" charset="0"/>
            </a:endParaRPr>
          </a:p>
          <a:p>
            <a:pPr>
              <a:lnSpc>
                <a:spcPct val="110000"/>
              </a:lnSpc>
              <a:spcBef>
                <a:spcPct val="0"/>
              </a:spcBef>
            </a:pPr>
            <a:endParaRPr lang="en-SG" altLang="en-US" sz="18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8</a:t>
            </a:fld>
            <a:endParaRPr lang="en-GB" dirty="0">
              <a:solidFill>
                <a:srgbClr val="425968"/>
              </a:solidFill>
            </a:endParaRPr>
          </a:p>
        </p:txBody>
      </p:sp>
      <p:pic>
        <p:nvPicPr>
          <p:cNvPr id="5" name="Picture 2" descr="DSC00056"/>
          <p:cNvPicPr>
            <a:picLocks noChangeAspect="1" noChangeArrowheads="1"/>
          </p:cNvPicPr>
          <p:nvPr/>
        </p:nvPicPr>
        <p:blipFill>
          <a:blip r:embed="rId2" cstate="print">
            <a:extLst>
              <a:ext uri="{28A0092B-C50C-407E-A947-70E740481C1C}">
                <a14:useLocalDpi xmlns:a14="http://schemas.microsoft.com/office/drawing/2010/main" val="0"/>
              </a:ext>
            </a:extLst>
          </a:blip>
          <a:srcRect t="17" b="17"/>
          <a:stretch>
            <a:fillRect/>
          </a:stretch>
        </p:blipFill>
        <p:spPr>
          <a:xfrm>
            <a:off x="4489449" y="2230273"/>
            <a:ext cx="4114800" cy="4114800"/>
          </a:xfrm>
          <a:prstGeom prst="rect">
            <a:avLst/>
          </a:prstGeom>
          <a:noFill/>
        </p:spPr>
      </p:pic>
      <p:sp>
        <p:nvSpPr>
          <p:cNvPr id="8" name="TextBox 7"/>
          <p:cNvSpPr txBox="1"/>
          <p:nvPr/>
        </p:nvSpPr>
        <p:spPr>
          <a:xfrm>
            <a:off x="1960255" y="3912350"/>
            <a:ext cx="2529192" cy="2442976"/>
          </a:xfrm>
          <a:prstGeom prst="rect">
            <a:avLst/>
          </a:prstGeom>
          <a:noFill/>
        </p:spPr>
        <p:txBody>
          <a:bodyPr wrap="square" rtlCol="0">
            <a:spAutoFit/>
          </a:bodyPr>
          <a:lstStyle/>
          <a:p>
            <a:pPr algn="ctr" fontAlgn="auto">
              <a:lnSpc>
                <a:spcPct val="110000"/>
              </a:lnSpc>
              <a:spcAft>
                <a:spcPts val="0"/>
              </a:spcAft>
            </a:pPr>
            <a:r>
              <a:rPr lang="en-US" altLang="en-US" spc="-60" dirty="0">
                <a:solidFill>
                  <a:srgbClr val="425968"/>
                </a:solidFill>
                <a:latin typeface="Arial Narrow" panose="020B0606020202030204" pitchFamily="34" charset="0"/>
                <a:cs typeface="+mn-cs"/>
              </a:rPr>
              <a:t>No. 3 unit piston crown failed, center of crown burnt out.  </a:t>
            </a:r>
            <a:endParaRPr lang="en-SG" altLang="en-US" spc="-60" dirty="0">
              <a:solidFill>
                <a:srgbClr val="425968"/>
              </a:solidFill>
              <a:latin typeface="Arial Narrow" panose="020B0606020202030204" pitchFamily="34" charset="0"/>
              <a:cs typeface="+mn-cs"/>
            </a:endParaRPr>
          </a:p>
          <a:p>
            <a:pPr algn="ctr" fontAlgn="auto">
              <a:lnSpc>
                <a:spcPct val="110000"/>
              </a:lnSpc>
              <a:spcAft>
                <a:spcPts val="0"/>
              </a:spcAft>
            </a:pPr>
            <a:endParaRPr lang="en-US" altLang="en-US" spc="-60" dirty="0">
              <a:solidFill>
                <a:srgbClr val="425968"/>
              </a:solidFill>
              <a:latin typeface="Arial Narrow" panose="020B0606020202030204" pitchFamily="34" charset="0"/>
              <a:cs typeface="+mn-cs"/>
            </a:endParaRPr>
          </a:p>
          <a:p>
            <a:pPr algn="ctr" fontAlgn="auto">
              <a:lnSpc>
                <a:spcPct val="110000"/>
              </a:lnSpc>
              <a:spcAft>
                <a:spcPts val="0"/>
              </a:spcAft>
            </a:pPr>
            <a:r>
              <a:rPr lang="en-US" altLang="en-US" spc="-60" dirty="0">
                <a:solidFill>
                  <a:srgbClr val="425968"/>
                </a:solidFill>
                <a:latin typeface="Arial Narrow" panose="020B0606020202030204" pitchFamily="34" charset="0"/>
                <a:cs typeface="+mn-cs"/>
              </a:rPr>
              <a:t>A weld repair attempted by crew is visible, piston kept on onboard as an emergency spare</a:t>
            </a:r>
            <a:endParaRPr lang="en-SG" altLang="en-US" spc="-60" dirty="0">
              <a:solidFill>
                <a:srgbClr val="425968"/>
              </a:solidFill>
              <a:latin typeface="Arial Narrow" panose="020B0606020202030204" pitchFamily="34" charset="0"/>
              <a:cs typeface="+mn-cs"/>
            </a:endParaRPr>
          </a:p>
          <a:p>
            <a:pPr fontAlgn="auto">
              <a:lnSpc>
                <a:spcPct val="110000"/>
              </a:lnSpc>
              <a:spcAft>
                <a:spcPts val="0"/>
              </a:spcAft>
            </a:pPr>
            <a:endParaRPr lang="en-US" sz="1400" spc="-60" dirty="0">
              <a:solidFill>
                <a:srgbClr val="425968"/>
              </a:solidFill>
              <a:latin typeface="Arial Narrow" panose="020B0606020202030204" pitchFamily="34" charset="0"/>
              <a:cs typeface="+mn-cs"/>
            </a:endParaRPr>
          </a:p>
        </p:txBody>
      </p:sp>
    </p:spTree>
    <p:extLst>
      <p:ext uri="{BB962C8B-B14F-4D97-AF65-F5344CB8AC3E}">
        <p14:creationId xmlns:p14="http://schemas.microsoft.com/office/powerpoint/2010/main" val="21727082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a:t>
            </a:r>
            <a:r>
              <a:rPr lang="en-GB" dirty="0" smtClean="0"/>
              <a:t>.	NATURE &amp; EXTENT OF DAMAGE</a:t>
            </a:r>
            <a:endParaRPr lang="en-GB" dirty="0"/>
          </a:p>
        </p:txBody>
      </p:sp>
      <p:sp>
        <p:nvSpPr>
          <p:cNvPr id="3" name="Content Placeholder 2"/>
          <p:cNvSpPr>
            <a:spLocks noGrp="1"/>
          </p:cNvSpPr>
          <p:nvPr>
            <p:ph idx="1"/>
          </p:nvPr>
        </p:nvSpPr>
        <p:spPr>
          <a:xfrm>
            <a:off x="544513" y="1509870"/>
            <a:ext cx="8059738" cy="4036969"/>
          </a:xfrm>
        </p:spPr>
        <p:txBody>
          <a:bodyPr/>
          <a:lstStyle/>
          <a:p>
            <a:pPr>
              <a:lnSpc>
                <a:spcPct val="110000"/>
              </a:lnSpc>
              <a:spcBef>
                <a:spcPct val="0"/>
              </a:spcBef>
            </a:pPr>
            <a:endParaRPr lang="en-SG" altLang="en-US" sz="1400" dirty="0">
              <a:latin typeface="Arial Narrow" panose="020B0606020202030204" pitchFamily="34" charset="0"/>
            </a:endParaRPr>
          </a:p>
          <a:p>
            <a:pPr>
              <a:lnSpc>
                <a:spcPct val="110000"/>
              </a:lnSpc>
              <a:spcBef>
                <a:spcPct val="0"/>
              </a:spcBef>
            </a:pPr>
            <a:endParaRPr lang="en-SG" altLang="en-US" sz="1400" dirty="0"/>
          </a:p>
        </p:txBody>
      </p:sp>
      <p:sp>
        <p:nvSpPr>
          <p:cNvPr id="4" name="Slide Number Placeholder 3"/>
          <p:cNvSpPr>
            <a:spLocks noGrp="1"/>
          </p:cNvSpPr>
          <p:nvPr>
            <p:ph type="sldNum" sz="quarter" idx="12"/>
          </p:nvPr>
        </p:nvSpPr>
        <p:spPr/>
        <p:txBody>
          <a:bodyPr/>
          <a:lstStyle/>
          <a:p>
            <a:fld id="{DDBE135E-2566-4748-853C-8A3B78F0FB00}" type="slidenum">
              <a:rPr lang="en-GB" smtClean="0">
                <a:solidFill>
                  <a:srgbClr val="425968"/>
                </a:solidFill>
              </a:rPr>
              <a:pPr/>
              <a:t>9</a:t>
            </a:fld>
            <a:endParaRPr lang="en-GB" dirty="0">
              <a:solidFill>
                <a:srgbClr val="425968"/>
              </a:solidFill>
            </a:endParaRPr>
          </a:p>
        </p:txBody>
      </p:sp>
      <p:pic>
        <p:nvPicPr>
          <p:cNvPr id="7" name="Picture 2" descr="IMG_00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939" y="1509870"/>
            <a:ext cx="3942716"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95388" y="3391850"/>
            <a:ext cx="3015458" cy="707886"/>
          </a:xfrm>
          <a:prstGeom prst="rect">
            <a:avLst/>
          </a:prstGeom>
        </p:spPr>
        <p:txBody>
          <a:bodyPr wrap="square">
            <a:spAutoFit/>
          </a:bodyPr>
          <a:lstStyle/>
          <a:p>
            <a:pPr algn="ctr" fontAlgn="auto">
              <a:spcBef>
                <a:spcPts val="0"/>
              </a:spcBef>
              <a:spcAft>
                <a:spcPts val="0"/>
              </a:spcAft>
            </a:pPr>
            <a:r>
              <a:rPr lang="en-US" altLang="en-US" sz="2000" dirty="0">
                <a:solidFill>
                  <a:srgbClr val="425968"/>
                </a:solidFill>
                <a:latin typeface="Arial Narrow" panose="020B0606020202030204" pitchFamily="34" charset="0"/>
                <a:cs typeface="+mn-cs"/>
              </a:rPr>
              <a:t>Turbo charger rotor and casing destroyed</a:t>
            </a:r>
            <a:endParaRPr lang="en-SG" altLang="en-US" sz="2000" dirty="0">
              <a:solidFill>
                <a:srgbClr val="425968"/>
              </a:solidFill>
              <a:latin typeface="Arial Narrow" panose="020B0606020202030204" pitchFamily="34" charset="0"/>
              <a:cs typeface="+mn-cs"/>
            </a:endParaRPr>
          </a:p>
        </p:txBody>
      </p:sp>
    </p:spTree>
    <p:extLst>
      <p:ext uri="{BB962C8B-B14F-4D97-AF65-F5344CB8AC3E}">
        <p14:creationId xmlns:p14="http://schemas.microsoft.com/office/powerpoint/2010/main" val="30402492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gal text - Divider">
  <a:themeElements>
    <a:clrScheme name="Legal text - Divider 1">
      <a:dk1>
        <a:srgbClr val="000000"/>
      </a:dk1>
      <a:lt1>
        <a:srgbClr val="FFFFFF"/>
      </a:lt1>
      <a:dk2>
        <a:srgbClr val="87B9C7"/>
      </a:dk2>
      <a:lt2>
        <a:srgbClr val="8C8279"/>
      </a:lt2>
      <a:accent1>
        <a:srgbClr val="007398"/>
      </a:accent1>
      <a:accent2>
        <a:srgbClr val="658D1B"/>
      </a:accent2>
      <a:accent3>
        <a:srgbClr val="FFFFFF"/>
      </a:accent3>
      <a:accent4>
        <a:srgbClr val="000000"/>
      </a:accent4>
      <a:accent5>
        <a:srgbClr val="AABCCA"/>
      </a:accent5>
      <a:accent6>
        <a:srgbClr val="5B7F17"/>
      </a:accent6>
      <a:hlink>
        <a:srgbClr val="6D2077"/>
      </a:hlink>
      <a:folHlink>
        <a:srgbClr val="B690BB"/>
      </a:folHlink>
    </a:clrScheme>
    <a:fontScheme name="Legal text - Divider">
      <a:majorFont>
        <a:latin typeface="Arial Narrow"/>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gal text - Divider 1">
        <a:dk1>
          <a:srgbClr val="000000"/>
        </a:dk1>
        <a:lt1>
          <a:srgbClr val="FFFFFF"/>
        </a:lt1>
        <a:dk2>
          <a:srgbClr val="87B9C7"/>
        </a:dk2>
        <a:lt2>
          <a:srgbClr val="8C8279"/>
        </a:lt2>
        <a:accent1>
          <a:srgbClr val="007398"/>
        </a:accent1>
        <a:accent2>
          <a:srgbClr val="658D1B"/>
        </a:accent2>
        <a:accent3>
          <a:srgbClr val="FFFFFF"/>
        </a:accent3>
        <a:accent4>
          <a:srgbClr val="000000"/>
        </a:accent4>
        <a:accent5>
          <a:srgbClr val="AABCCA"/>
        </a:accent5>
        <a:accent6>
          <a:srgbClr val="5B7F17"/>
        </a:accent6>
        <a:hlink>
          <a:srgbClr val="6D2077"/>
        </a:hlink>
        <a:folHlink>
          <a:srgbClr val="B690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gal text - Divider">
  <a:themeElements>
    <a:clrScheme name="1_Legal text - Divider 1">
      <a:dk1>
        <a:srgbClr val="000000"/>
      </a:dk1>
      <a:lt1>
        <a:srgbClr val="FFFFFF"/>
      </a:lt1>
      <a:dk2>
        <a:srgbClr val="87B9C7"/>
      </a:dk2>
      <a:lt2>
        <a:srgbClr val="8C8279"/>
      </a:lt2>
      <a:accent1>
        <a:srgbClr val="007398"/>
      </a:accent1>
      <a:accent2>
        <a:srgbClr val="658D1B"/>
      </a:accent2>
      <a:accent3>
        <a:srgbClr val="FFFFFF"/>
      </a:accent3>
      <a:accent4>
        <a:srgbClr val="000000"/>
      </a:accent4>
      <a:accent5>
        <a:srgbClr val="AABCCA"/>
      </a:accent5>
      <a:accent6>
        <a:srgbClr val="5B7F17"/>
      </a:accent6>
      <a:hlink>
        <a:srgbClr val="6D2077"/>
      </a:hlink>
      <a:folHlink>
        <a:srgbClr val="B690BB"/>
      </a:folHlink>
    </a:clrScheme>
    <a:fontScheme name="1_Legal text - Divider">
      <a:majorFont>
        <a:latin typeface="Arial Narrow"/>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al text - Divider 1">
        <a:dk1>
          <a:srgbClr val="000000"/>
        </a:dk1>
        <a:lt1>
          <a:srgbClr val="FFFFFF"/>
        </a:lt1>
        <a:dk2>
          <a:srgbClr val="87B9C7"/>
        </a:dk2>
        <a:lt2>
          <a:srgbClr val="8C8279"/>
        </a:lt2>
        <a:accent1>
          <a:srgbClr val="007398"/>
        </a:accent1>
        <a:accent2>
          <a:srgbClr val="658D1B"/>
        </a:accent2>
        <a:accent3>
          <a:srgbClr val="FFFFFF"/>
        </a:accent3>
        <a:accent4>
          <a:srgbClr val="000000"/>
        </a:accent4>
        <a:accent5>
          <a:srgbClr val="AABCCA"/>
        </a:accent5>
        <a:accent6>
          <a:srgbClr val="5B7F17"/>
        </a:accent6>
        <a:hlink>
          <a:srgbClr val="6D2077"/>
        </a:hlink>
        <a:folHlink>
          <a:srgbClr val="B690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M-PPT Template-Oct13">
  <a:themeElements>
    <a:clrScheme name="Global Maritime">
      <a:dk1>
        <a:srgbClr val="425968"/>
      </a:dk1>
      <a:lt1>
        <a:srgbClr val="FFFFFF"/>
      </a:lt1>
      <a:dk2>
        <a:srgbClr val="425968"/>
      </a:dk2>
      <a:lt2>
        <a:srgbClr val="FFD2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Mariti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GM-PPT2014.potx [Read-Only]" id="{C075A712-E313-4CE3-9FB4-C66325004731}" vid="{44D43516-00A0-4267-8C35-E5948DFF009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2876</Words>
  <Application>Microsoft Macintosh PowerPoint</Application>
  <PresentationFormat>Presentazione su schermo (4:3)</PresentationFormat>
  <Paragraphs>447</Paragraphs>
  <Slides>42</Slides>
  <Notes>12</Notes>
  <HiddenSlides>0</HiddenSlides>
  <MMClips>0</MMClips>
  <ScaleCrop>false</ScaleCrop>
  <HeadingPairs>
    <vt:vector size="4" baseType="variant">
      <vt:variant>
        <vt:lpstr>Tema</vt:lpstr>
      </vt:variant>
      <vt:variant>
        <vt:i4>5</vt:i4>
      </vt:variant>
      <vt:variant>
        <vt:lpstr>Titoli diapositive</vt:lpstr>
      </vt:variant>
      <vt:variant>
        <vt:i4>42</vt:i4>
      </vt:variant>
    </vt:vector>
  </HeadingPairs>
  <TitlesOfParts>
    <vt:vector size="47" baseType="lpstr">
      <vt:lpstr>Legal text - Divider</vt:lpstr>
      <vt:lpstr>1_Legal text - Divider</vt:lpstr>
      <vt:lpstr>GM-PPT Template-Oct13</vt:lpstr>
      <vt:lpstr>4_Office Theme</vt:lpstr>
      <vt:lpstr>5_Office Theme</vt:lpstr>
      <vt:lpstr>IMCC 2014 – Crew Negligence Session – MV WIMBLEDON</vt:lpstr>
      <vt:lpstr>1. PARTICULARS OF VESSEL  </vt:lpstr>
      <vt:lpstr>2. BACKGROUND</vt:lpstr>
      <vt:lpstr>QUESTIONS TO DELEGATES</vt:lpstr>
      <vt:lpstr>3. LAUNCH RIDE</vt:lpstr>
      <vt:lpstr>3. LAUNCH RIDE</vt:lpstr>
      <vt:lpstr>4. ATTENDANCE ONBOARD</vt:lpstr>
      <vt:lpstr>5. NATURE &amp; EXTENT OF DAMAGE</vt:lpstr>
      <vt:lpstr>5. NATURE &amp; EXTENT OF DAMAGE</vt:lpstr>
      <vt:lpstr>5. NATURE &amp; EXTENT OF DAMAGE</vt:lpstr>
      <vt:lpstr>5. NATURE &amp; EXTENT OF DAMAGE</vt:lpstr>
      <vt:lpstr>5. NATURE &amp; EXTENT OF DAMAGE</vt:lpstr>
      <vt:lpstr>5. NATURE &amp; EXTENT OF DAMAGE</vt:lpstr>
      <vt:lpstr>6. CAUSE</vt:lpstr>
      <vt:lpstr>6. CAUSE</vt:lpstr>
      <vt:lpstr>6. CAUSE</vt:lpstr>
      <vt:lpstr>6. CAUSE</vt:lpstr>
      <vt:lpstr>6. CAUSE</vt:lpstr>
      <vt:lpstr>6. CAUSE</vt:lpstr>
      <vt:lpstr>6. CAUSE</vt:lpstr>
      <vt:lpstr>QUESTIONS TO DELEGATES</vt:lpstr>
      <vt:lpstr>6. CAUSE</vt:lpstr>
      <vt:lpstr>QUESTIONS TO DELEGATES</vt:lpstr>
      <vt:lpstr>QUESTIONS?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Perils</dc:title>
  <dc:creator>Charlotte Warr</dc:creator>
  <cp:lastModifiedBy>Pernilla</cp:lastModifiedBy>
  <cp:revision>17</cp:revision>
  <dcterms:created xsi:type="dcterms:W3CDTF">2011-09-16T02:30:20Z</dcterms:created>
  <dcterms:modified xsi:type="dcterms:W3CDTF">2014-11-04T20:01:36Z</dcterms:modified>
</cp:coreProperties>
</file>