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680" r:id="rId4"/>
    <p:sldMasterId id="2147483692" r:id="rId5"/>
    <p:sldMasterId id="2147483725" r:id="rId6"/>
    <p:sldMasterId id="2147483732" r:id="rId7"/>
    <p:sldMasterId id="2147483739" r:id="rId8"/>
  </p:sldMasterIdLst>
  <p:notesMasterIdLst>
    <p:notesMasterId r:id="rId126"/>
  </p:notesMasterIdLst>
  <p:sldIdLst>
    <p:sldId id="256" r:id="rId9"/>
    <p:sldId id="257" r:id="rId10"/>
    <p:sldId id="258" r:id="rId11"/>
    <p:sldId id="259" r:id="rId12"/>
    <p:sldId id="260" r:id="rId13"/>
    <p:sldId id="405" r:id="rId14"/>
    <p:sldId id="406" r:id="rId15"/>
    <p:sldId id="407" r:id="rId16"/>
    <p:sldId id="266" r:id="rId17"/>
    <p:sldId id="409" r:id="rId18"/>
    <p:sldId id="261" r:id="rId19"/>
    <p:sldId id="267" r:id="rId20"/>
    <p:sldId id="268" r:id="rId21"/>
    <p:sldId id="410" r:id="rId22"/>
    <p:sldId id="352" r:id="rId23"/>
    <p:sldId id="269"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262" r:id="rId53"/>
    <p:sldId id="270" r:id="rId54"/>
    <p:sldId id="271" r:id="rId55"/>
    <p:sldId id="304" r:id="rId56"/>
    <p:sldId id="305" r:id="rId57"/>
    <p:sldId id="306" r:id="rId58"/>
    <p:sldId id="307" r:id="rId59"/>
    <p:sldId id="308" r:id="rId60"/>
    <p:sldId id="309" r:id="rId61"/>
    <p:sldId id="310" r:id="rId62"/>
    <p:sldId id="311" r:id="rId63"/>
    <p:sldId id="312" r:id="rId64"/>
    <p:sldId id="272" r:id="rId65"/>
    <p:sldId id="273"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7" r:id="rId80"/>
    <p:sldId id="328" r:id="rId81"/>
    <p:sldId id="329" r:id="rId82"/>
    <p:sldId id="330" r:id="rId83"/>
    <p:sldId id="332" r:id="rId84"/>
    <p:sldId id="333" r:id="rId85"/>
    <p:sldId id="408" r:id="rId86"/>
    <p:sldId id="334" r:id="rId87"/>
    <p:sldId id="335" r:id="rId88"/>
    <p:sldId id="336" r:id="rId89"/>
    <p:sldId id="337" r:id="rId90"/>
    <p:sldId id="338" r:id="rId91"/>
    <p:sldId id="274" r:id="rId92"/>
    <p:sldId id="339" r:id="rId93"/>
    <p:sldId id="340" r:id="rId94"/>
    <p:sldId id="341" r:id="rId95"/>
    <p:sldId id="342" r:id="rId96"/>
    <p:sldId id="343" r:id="rId97"/>
    <p:sldId id="344" r:id="rId98"/>
    <p:sldId id="345" r:id="rId99"/>
    <p:sldId id="346" r:id="rId100"/>
    <p:sldId id="347" r:id="rId101"/>
    <p:sldId id="348" r:id="rId102"/>
    <p:sldId id="349" r:id="rId103"/>
    <p:sldId id="350" r:id="rId104"/>
    <p:sldId id="351" r:id="rId105"/>
    <p:sldId id="275" r:id="rId106"/>
    <p:sldId id="353" r:id="rId107"/>
    <p:sldId id="354" r:id="rId108"/>
    <p:sldId id="355" r:id="rId109"/>
    <p:sldId id="356" r:id="rId110"/>
    <p:sldId id="357" r:id="rId111"/>
    <p:sldId id="358" r:id="rId112"/>
    <p:sldId id="359" r:id="rId113"/>
    <p:sldId id="360" r:id="rId114"/>
    <p:sldId id="361" r:id="rId115"/>
    <p:sldId id="362" r:id="rId116"/>
    <p:sldId id="363" r:id="rId117"/>
    <p:sldId id="364" r:id="rId118"/>
    <p:sldId id="365" r:id="rId119"/>
    <p:sldId id="366" r:id="rId120"/>
    <p:sldId id="367" r:id="rId121"/>
    <p:sldId id="368" r:id="rId122"/>
    <p:sldId id="369" r:id="rId123"/>
    <p:sldId id="265" r:id="rId124"/>
    <p:sldId id="263" r:id="rId12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76" d="100"/>
          <a:sy n="76" d="100"/>
        </p:scale>
        <p:origin x="-1206" y="-72"/>
      </p:cViewPr>
      <p:guideLst>
        <p:guide orient="horz" pos="2160"/>
        <p:guide pos="2880"/>
      </p:guideLst>
    </p:cSldViewPr>
  </p:slideViewPr>
  <p:notesTextViewPr>
    <p:cViewPr>
      <p:scale>
        <a:sx n="1" d="1"/>
        <a:sy n="1" d="1"/>
      </p:scale>
      <p:origin x="0" y="0"/>
    </p:cViewPr>
  </p:notesTextViewPr>
  <p:sorterViewPr>
    <p:cViewPr>
      <p:scale>
        <a:sx n="100" d="100"/>
        <a:sy n="100" d="100"/>
      </p:scale>
      <p:origin x="0" y="278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13" Type="http://schemas.openxmlformats.org/officeDocument/2006/relationships/slide" Target="slides/slide105.xml"/><Relationship Id="rId118" Type="http://schemas.openxmlformats.org/officeDocument/2006/relationships/slide" Target="slides/slide110.xml"/><Relationship Id="rId12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slide" Target="slides/slide108.xml"/><Relationship Id="rId124" Type="http://schemas.openxmlformats.org/officeDocument/2006/relationships/slide" Target="slides/slide116.xml"/><Relationship Id="rId129"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presProps" Target="pres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61" Type="http://schemas.openxmlformats.org/officeDocument/2006/relationships/slide" Target="slides/slide53.xml"/><Relationship Id="rId82" Type="http://schemas.openxmlformats.org/officeDocument/2006/relationships/slide" Target="slides/slide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6E802F-4998-4E55-9A20-03F9D3771E96}" type="datetimeFigureOut">
              <a:rPr lang="en-GB" smtClean="0"/>
              <a:t>26/09/2014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DBFBA6-2C51-4536-A3C3-1618077EA252}" type="slidenum">
              <a:rPr lang="en-GB" smtClean="0"/>
              <a:t>‹#›</a:t>
            </a:fld>
            <a:endParaRPr lang="en-GB"/>
          </a:p>
        </p:txBody>
      </p:sp>
    </p:spTree>
    <p:extLst>
      <p:ext uri="{BB962C8B-B14F-4D97-AF65-F5344CB8AC3E}">
        <p14:creationId xmlns:p14="http://schemas.microsoft.com/office/powerpoint/2010/main" val="3477894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5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BE9A374-19FD-4D06-A15B-0BB274110B72}" type="slidenum">
              <a:rPr lang="en-GB">
                <a:solidFill>
                  <a:prstClr val="black"/>
                </a:solidFill>
              </a:rPr>
              <a:pPr/>
              <a:t>17</a:t>
            </a:fld>
            <a:endParaRPr lang="en-GB"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5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BE9A374-19FD-4D06-A15B-0BB274110B72}" type="slidenum">
              <a:rPr lang="en-GB">
                <a:solidFill>
                  <a:prstClr val="black"/>
                </a:solidFill>
              </a:rPr>
              <a:pPr/>
              <a:t>44</a:t>
            </a:fld>
            <a:endParaRPr lang="en-GB"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p:spPr>
        <p:txBody>
          <a:bodyPr/>
          <a:lstStyle/>
          <a:p>
            <a:pPr eaLnBrk="1" hangingPunct="1"/>
            <a:endParaRPr lang="en-GB"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D115C9-E24C-4512-AA8B-319BB49F77B5}" type="slidenum">
              <a:rPr lang="en-US" smtClean="0">
                <a:solidFill>
                  <a:prstClr val="black"/>
                </a:solidFill>
              </a:rPr>
              <a:pPr/>
              <a:t>99</a:t>
            </a:fld>
            <a:endParaRPr lang="en-US">
              <a:solidFill>
                <a:prstClr val="black"/>
              </a:solidFill>
            </a:endParaRPr>
          </a:p>
        </p:txBody>
      </p:sp>
    </p:spTree>
    <p:extLst>
      <p:ext uri="{BB962C8B-B14F-4D97-AF65-F5344CB8AC3E}">
        <p14:creationId xmlns:p14="http://schemas.microsoft.com/office/powerpoint/2010/main" val="921518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6.xml"/><Relationship Id="rId5" Type="http://schemas.microsoft.com/office/2007/relationships/hdphoto" Target="../media/hdphoto2.wdp"/><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mailto:keri.libretto@stewartgroup.co.uk" TargetMode="External"/><Relationship Id="rId2" Type="http://schemas.openxmlformats.org/officeDocument/2006/relationships/hyperlink" Target="mailto:adrian.goodger@stewartgroup.co.uk" TargetMode="External"/><Relationship Id="rId1" Type="http://schemas.openxmlformats.org/officeDocument/2006/relationships/slideMaster" Target="../slideMasters/slideMaster6.xml"/><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hyperlink" Target="mailto:kieran.hopkins@stewartgroup.co.uk" TargetMode="Externa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17855C76-5705-4D5C-9A3C-3FE5E684A78F}" type="datetimeFigureOut">
              <a:rPr lang="en-GB"/>
              <a:pPr>
                <a:defRPr/>
              </a:pPr>
              <a:t>26/09/2014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83D86DB5-3580-477D-99E2-3EC603C0229C}" type="slidenum">
              <a:rPr lang="en-GB"/>
              <a:pPr>
                <a:defRPr/>
              </a:pPr>
              <a:t>‹#›</a:t>
            </a:fld>
            <a:endParaRPr lang="en-GB"/>
          </a:p>
        </p:txBody>
      </p:sp>
    </p:spTree>
    <p:extLst>
      <p:ext uri="{BB962C8B-B14F-4D97-AF65-F5344CB8AC3E}">
        <p14:creationId xmlns:p14="http://schemas.microsoft.com/office/powerpoint/2010/main" val="129911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1E157BE0-66C8-48A6-9B52-0DFBF4BD27C3}" type="datetimeFigureOut">
              <a:rPr lang="en-GB"/>
              <a:pPr>
                <a:defRPr/>
              </a:pPr>
              <a:t>26/09/2014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207663E-23F3-4F73-A25F-CB9D5F3628C6}" type="slidenum">
              <a:rPr lang="en-GB"/>
              <a:pPr>
                <a:defRPr/>
              </a:pPr>
              <a:t>‹#›</a:t>
            </a:fld>
            <a:endParaRPr lang="en-GB"/>
          </a:p>
        </p:txBody>
      </p:sp>
    </p:spTree>
    <p:extLst>
      <p:ext uri="{BB962C8B-B14F-4D97-AF65-F5344CB8AC3E}">
        <p14:creationId xmlns:p14="http://schemas.microsoft.com/office/powerpoint/2010/main" val="1682780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21D0E29B-8156-4B51-87BE-1E3270171305}" type="datetimeFigureOut">
              <a:rPr lang="en-GB"/>
              <a:pPr>
                <a:defRPr/>
              </a:pPr>
              <a:t>26/09/2014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96FE7F8-9396-4C78-A7AD-3BE26436B815}" type="slidenum">
              <a:rPr lang="en-GB"/>
              <a:pPr>
                <a:defRPr/>
              </a:pPr>
              <a:t>‹#›</a:t>
            </a:fld>
            <a:endParaRPr lang="en-GB"/>
          </a:p>
        </p:txBody>
      </p:sp>
    </p:spTree>
    <p:extLst>
      <p:ext uri="{BB962C8B-B14F-4D97-AF65-F5344CB8AC3E}">
        <p14:creationId xmlns:p14="http://schemas.microsoft.com/office/powerpoint/2010/main" val="3354115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baseline="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Tree>
    <p:extLst>
      <p:ext uri="{BB962C8B-B14F-4D97-AF65-F5344CB8AC3E}">
        <p14:creationId xmlns:p14="http://schemas.microsoft.com/office/powerpoint/2010/main" val="783717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3522503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09552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4104766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541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73200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2469556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05A646-6F6F-4190-838D-469AABDDF830}" type="datetimeFigureOut">
              <a:rPr lang="en-US" smtClean="0">
                <a:solidFill>
                  <a:prstClr val="white">
                    <a:tint val="75000"/>
                  </a:prstClr>
                </a:solidFill>
              </a:rPr>
              <a:pPr/>
              <a:t>9/26/2014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5D46462-5965-4590-859F-B4F29736D7C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07549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D750D485-582C-4BCE-8CD5-391DD359DDCA}" type="datetimeFigureOut">
              <a:rPr lang="en-GB"/>
              <a:pPr>
                <a:defRPr/>
              </a:pPr>
              <a:t>26/09/2014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62E4876-1010-4067-8F58-A35CF38D15D1}" type="slidenum">
              <a:rPr lang="en-GB"/>
              <a:pPr>
                <a:defRPr/>
              </a:pPr>
              <a:t>‹#›</a:t>
            </a:fld>
            <a:endParaRPr lang="en-GB"/>
          </a:p>
        </p:txBody>
      </p:sp>
    </p:spTree>
    <p:extLst>
      <p:ext uri="{BB962C8B-B14F-4D97-AF65-F5344CB8AC3E}">
        <p14:creationId xmlns:p14="http://schemas.microsoft.com/office/powerpoint/2010/main" val="32718048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05A646-6F6F-4190-838D-469AABDDF830}" type="datetimeFigureOut">
              <a:rPr lang="en-US" smtClean="0">
                <a:solidFill>
                  <a:prstClr val="white">
                    <a:tint val="75000"/>
                  </a:prstClr>
                </a:solidFill>
              </a:rPr>
              <a:pPr/>
              <a:t>9/26/2014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5D46462-5965-4590-859F-B4F29736D7C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72214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05A646-6F6F-4190-838D-469AABDDF830}" type="datetimeFigureOut">
              <a:rPr lang="en-US" smtClean="0">
                <a:solidFill>
                  <a:prstClr val="white">
                    <a:tint val="75000"/>
                  </a:prstClr>
                </a:solidFill>
              </a:rPr>
              <a:pPr/>
              <a:t>9/26/2014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5D46462-5965-4590-859F-B4F29736D7C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339872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05A646-6F6F-4190-838D-469AABDDF830}" type="datetimeFigureOut">
              <a:rPr lang="en-US" smtClean="0">
                <a:solidFill>
                  <a:prstClr val="white">
                    <a:tint val="75000"/>
                  </a:prstClr>
                </a:solidFill>
              </a:rPr>
              <a:pPr/>
              <a:t>9/26/2014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5D46462-5965-4590-859F-B4F29736D7C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80392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05A646-6F6F-4190-838D-469AABDDF830}" type="datetimeFigureOut">
              <a:rPr lang="en-US" smtClean="0">
                <a:solidFill>
                  <a:prstClr val="white">
                    <a:tint val="75000"/>
                  </a:prstClr>
                </a:solidFill>
              </a:rPr>
              <a:pPr/>
              <a:t>9/26/2014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F5D46462-5965-4590-859F-B4F29736D7C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45628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05A646-6F6F-4190-838D-469AABDDF830}" type="datetimeFigureOut">
              <a:rPr lang="en-US" smtClean="0">
                <a:solidFill>
                  <a:prstClr val="white">
                    <a:tint val="75000"/>
                  </a:prstClr>
                </a:solidFill>
              </a:rPr>
              <a:pPr/>
              <a:t>9/26/2014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F5D46462-5965-4590-859F-B4F29736D7C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086081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05A646-6F6F-4190-838D-469AABDDF830}" type="datetimeFigureOut">
              <a:rPr lang="en-US" smtClean="0">
                <a:solidFill>
                  <a:prstClr val="white">
                    <a:tint val="75000"/>
                  </a:prstClr>
                </a:solidFill>
              </a:rPr>
              <a:pPr/>
              <a:t>9/26/2014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F5D46462-5965-4590-859F-B4F29736D7C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53947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05A646-6F6F-4190-838D-469AABDDF830}" type="datetimeFigureOut">
              <a:rPr lang="en-US" smtClean="0">
                <a:solidFill>
                  <a:prstClr val="white">
                    <a:tint val="75000"/>
                  </a:prstClr>
                </a:solidFill>
              </a:rPr>
              <a:pPr/>
              <a:t>9/26/2014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5D46462-5965-4590-859F-B4F29736D7C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461508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05A646-6F6F-4190-838D-469AABDDF830}" type="datetimeFigureOut">
              <a:rPr lang="en-US" smtClean="0">
                <a:solidFill>
                  <a:prstClr val="white">
                    <a:tint val="75000"/>
                  </a:prstClr>
                </a:solidFill>
              </a:rPr>
              <a:pPr/>
              <a:t>9/26/2014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5D46462-5965-4590-859F-B4F29736D7C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06435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05A646-6F6F-4190-838D-469AABDDF830}" type="datetimeFigureOut">
              <a:rPr lang="en-US" smtClean="0">
                <a:solidFill>
                  <a:prstClr val="white">
                    <a:tint val="75000"/>
                  </a:prstClr>
                </a:solidFill>
              </a:rPr>
              <a:pPr/>
              <a:t>9/26/2014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5D46462-5965-4590-859F-B4F29736D7C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059003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05A646-6F6F-4190-838D-469AABDDF830}" type="datetimeFigureOut">
              <a:rPr lang="en-US" smtClean="0">
                <a:solidFill>
                  <a:prstClr val="white">
                    <a:tint val="75000"/>
                  </a:prstClr>
                </a:solidFill>
              </a:rPr>
              <a:pPr/>
              <a:t>9/26/2014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5D46462-5965-4590-859F-B4F29736D7C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03139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A8D1731-7C6D-462D-A9B4-BC24E0670A59}" type="datetimeFigureOut">
              <a:rPr lang="en-GB"/>
              <a:pPr>
                <a:defRPr/>
              </a:pPr>
              <a:t>26/09/2014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119C777-ADD2-4D6D-BCBE-0926B1CF5708}" type="slidenum">
              <a:rPr lang="en-GB"/>
              <a:pPr>
                <a:defRPr/>
              </a:pPr>
              <a:t>‹#›</a:t>
            </a:fld>
            <a:endParaRPr lang="en-GB"/>
          </a:p>
        </p:txBody>
      </p:sp>
    </p:spTree>
    <p:extLst>
      <p:ext uri="{BB962C8B-B14F-4D97-AF65-F5344CB8AC3E}">
        <p14:creationId xmlns:p14="http://schemas.microsoft.com/office/powerpoint/2010/main" val="32070362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igp&amp;i_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8763" y="2171700"/>
            <a:ext cx="3544887"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2771775" y="3644900"/>
            <a:ext cx="3600450"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lnSpc>
                <a:spcPct val="80000"/>
              </a:lnSpc>
              <a:spcBef>
                <a:spcPct val="50000"/>
              </a:spcBef>
              <a:spcAft>
                <a:spcPct val="30000"/>
              </a:spcAft>
              <a:buClr>
                <a:srgbClr val="4E89BE"/>
              </a:buClr>
              <a:buSzPct val="125000"/>
              <a:buChar char="•"/>
              <a:defRPr sz="2000">
                <a:solidFill>
                  <a:schemeClr val="tx1"/>
                </a:solidFill>
                <a:latin typeface="Arial" charset="0"/>
              </a:defRPr>
            </a:lvl6pPr>
            <a:lvl7pPr marL="2971800" indent="-228600" eaLnBrk="0" fontAlgn="base" hangingPunct="0">
              <a:lnSpc>
                <a:spcPct val="80000"/>
              </a:lnSpc>
              <a:spcBef>
                <a:spcPct val="50000"/>
              </a:spcBef>
              <a:spcAft>
                <a:spcPct val="30000"/>
              </a:spcAft>
              <a:buClr>
                <a:srgbClr val="4E89BE"/>
              </a:buClr>
              <a:buSzPct val="125000"/>
              <a:buChar char="•"/>
              <a:defRPr sz="2000">
                <a:solidFill>
                  <a:schemeClr val="tx1"/>
                </a:solidFill>
                <a:latin typeface="Arial" charset="0"/>
              </a:defRPr>
            </a:lvl7pPr>
            <a:lvl8pPr marL="3429000" indent="-228600" eaLnBrk="0" fontAlgn="base" hangingPunct="0">
              <a:lnSpc>
                <a:spcPct val="80000"/>
              </a:lnSpc>
              <a:spcBef>
                <a:spcPct val="50000"/>
              </a:spcBef>
              <a:spcAft>
                <a:spcPct val="30000"/>
              </a:spcAft>
              <a:buClr>
                <a:srgbClr val="4E89BE"/>
              </a:buClr>
              <a:buSzPct val="125000"/>
              <a:buChar char="•"/>
              <a:defRPr sz="2000">
                <a:solidFill>
                  <a:schemeClr val="tx1"/>
                </a:solidFill>
                <a:latin typeface="Arial" charset="0"/>
              </a:defRPr>
            </a:lvl8pPr>
            <a:lvl9pPr marL="3886200" indent="-228600" eaLnBrk="0" fontAlgn="base" hangingPunct="0">
              <a:lnSpc>
                <a:spcPct val="80000"/>
              </a:lnSpc>
              <a:spcBef>
                <a:spcPct val="50000"/>
              </a:spcBef>
              <a:spcAft>
                <a:spcPct val="30000"/>
              </a:spcAft>
              <a:buClr>
                <a:srgbClr val="4E89BE"/>
              </a:buClr>
              <a:buSzPct val="125000"/>
              <a:buChar char="•"/>
              <a:defRPr sz="2000">
                <a:solidFill>
                  <a:schemeClr val="tx1"/>
                </a:solidFill>
                <a:latin typeface="Arial" charset="0"/>
              </a:defRPr>
            </a:lvl9pPr>
          </a:lstStyle>
          <a:p>
            <a:pPr algn="ctr" eaLnBrk="1" hangingPunct="1">
              <a:spcBef>
                <a:spcPct val="50000"/>
              </a:spcBef>
              <a:defRPr/>
            </a:pPr>
            <a:r>
              <a:rPr lang="en-GB" sz="1700" b="1" smtClean="0">
                <a:solidFill>
                  <a:srgbClr val="498B9F"/>
                </a:solidFill>
                <a:cs typeface="+mn-cs"/>
              </a:rPr>
              <a:t>International Group of P&amp;I Clubs</a:t>
            </a:r>
            <a:endParaRPr lang="en-US" sz="1700" b="1" smtClean="0">
              <a:solidFill>
                <a:srgbClr val="498B9F"/>
              </a:solidFill>
              <a:cs typeface="+mn-cs"/>
            </a:endParaRPr>
          </a:p>
        </p:txBody>
      </p:sp>
      <p:sp>
        <p:nvSpPr>
          <p:cNvPr id="33795" name="Rectangle 3"/>
          <p:cNvSpPr>
            <a:spLocks noGrp="1" noChangeArrowheads="1"/>
          </p:cNvSpPr>
          <p:nvPr>
            <p:ph type="ctrTitle"/>
          </p:nvPr>
        </p:nvSpPr>
        <p:spPr>
          <a:xfrm>
            <a:off x="611188" y="4292600"/>
            <a:ext cx="7921625" cy="576263"/>
          </a:xfrm>
        </p:spPr>
        <p:txBody>
          <a:bodyPr/>
          <a:lstStyle>
            <a:lvl1pPr algn="ctr">
              <a:defRPr sz="1900"/>
            </a:lvl1pPr>
          </a:lstStyle>
          <a:p>
            <a:pPr lvl="0"/>
            <a:r>
              <a:rPr lang="en-US" noProof="0" smtClean="0"/>
              <a:t>Click to edit Master title style</a:t>
            </a:r>
          </a:p>
        </p:txBody>
      </p:sp>
      <p:sp>
        <p:nvSpPr>
          <p:cNvPr id="33796" name="Rectangle 4"/>
          <p:cNvSpPr>
            <a:spLocks noGrp="1" noChangeArrowheads="1"/>
          </p:cNvSpPr>
          <p:nvPr>
            <p:ph type="subTitle" idx="1"/>
          </p:nvPr>
        </p:nvSpPr>
        <p:spPr>
          <a:xfrm>
            <a:off x="611188" y="5229225"/>
            <a:ext cx="7921625" cy="792163"/>
          </a:xfrm>
        </p:spPr>
        <p:txBody>
          <a:bodyPr/>
          <a:lstStyle>
            <a:lvl1pPr marL="0" indent="0" algn="ctr">
              <a:buFontTx/>
              <a:buNone/>
              <a:defRPr sz="1500"/>
            </a:lvl1pPr>
          </a:lstStyle>
          <a:p>
            <a:pPr lvl="0"/>
            <a:r>
              <a:rPr lang="en-US" noProof="0" smtClean="0"/>
              <a:t>Click to edit Master subtitle style</a:t>
            </a:r>
          </a:p>
        </p:txBody>
      </p:sp>
    </p:spTree>
    <p:extLst>
      <p:ext uri="{BB962C8B-B14F-4D97-AF65-F5344CB8AC3E}">
        <p14:creationId xmlns:p14="http://schemas.microsoft.com/office/powerpoint/2010/main" val="2297287532"/>
      </p:ext>
    </p:extLst>
  </p:cSld>
  <p:clrMapOvr>
    <a:masterClrMapping/>
  </p:clrMapOvr>
  <p:transition>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ln/>
        </p:spPr>
        <p:txBody>
          <a:bodyPr/>
          <a:lstStyle>
            <a:lvl1pPr>
              <a:defRPr/>
            </a:lvl1pPr>
          </a:lstStyle>
          <a:p>
            <a:pPr>
              <a:defRPr/>
            </a:pPr>
            <a:fld id="{2A95CD05-2DF3-4C36-A9FD-B0D42FDBA48A}" type="slidenum">
              <a:rPr lang="en-US">
                <a:solidFill>
                  <a:srgbClr val="000000"/>
                </a:solidFill>
              </a:rPr>
              <a:pPr>
                <a:defRPr/>
              </a:pPr>
              <a:t>‹#›</a:t>
            </a:fld>
            <a:endParaRPr lang="en-US">
              <a:solidFill>
                <a:srgbClr val="000000"/>
              </a:solidFill>
            </a:endParaRPr>
          </a:p>
        </p:txBody>
      </p:sp>
      <p:sp>
        <p:nvSpPr>
          <p:cNvPr id="5" name="Rectangle 23"/>
          <p:cNvSpPr>
            <a:spLocks noGrp="1" noChangeArrowheads="1"/>
          </p:cNvSpPr>
          <p:nvPr>
            <p:ph type="ftr" sz="quarter" idx="11"/>
          </p:nvPr>
        </p:nvSpPr>
        <p:spPr>
          <a:ln/>
        </p:spPr>
        <p:txBody>
          <a:bodyPr/>
          <a:lstStyle>
            <a:lvl1pPr>
              <a:defRPr/>
            </a:lvl1pPr>
          </a:lstStyle>
          <a:p>
            <a:pPr>
              <a:defRPr/>
            </a:pPr>
            <a:r>
              <a:rPr lang="en-US">
                <a:solidFill>
                  <a:srgbClr val="000000"/>
                </a:solidFill>
              </a:rPr>
              <a:t>IG  Presentation 2012</a:t>
            </a:r>
          </a:p>
        </p:txBody>
      </p:sp>
    </p:spTree>
    <p:extLst>
      <p:ext uri="{BB962C8B-B14F-4D97-AF65-F5344CB8AC3E}">
        <p14:creationId xmlns:p14="http://schemas.microsoft.com/office/powerpoint/2010/main" val="806932390"/>
      </p:ext>
    </p:extLst>
  </p:cSld>
  <p:clrMapOvr>
    <a:masterClrMapping/>
  </p:clrMapOvr>
  <p:transition>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CF5EBE23-FC53-4FD9-A058-3FC2793A7E75}" type="slidenum">
              <a:rPr lang="en-US">
                <a:solidFill>
                  <a:srgbClr val="000000"/>
                </a:solidFill>
              </a:rPr>
              <a:pPr>
                <a:defRPr/>
              </a:pPr>
              <a:t>‹#›</a:t>
            </a:fld>
            <a:endParaRPr lang="en-US">
              <a:solidFill>
                <a:srgbClr val="000000"/>
              </a:solidFill>
            </a:endParaRPr>
          </a:p>
        </p:txBody>
      </p:sp>
      <p:sp>
        <p:nvSpPr>
          <p:cNvPr id="5" name="Rectangle 23"/>
          <p:cNvSpPr>
            <a:spLocks noGrp="1" noChangeArrowheads="1"/>
          </p:cNvSpPr>
          <p:nvPr>
            <p:ph type="ftr" sz="quarter" idx="11"/>
          </p:nvPr>
        </p:nvSpPr>
        <p:spPr>
          <a:ln/>
        </p:spPr>
        <p:txBody>
          <a:bodyPr/>
          <a:lstStyle>
            <a:lvl1pPr>
              <a:defRPr/>
            </a:lvl1pPr>
          </a:lstStyle>
          <a:p>
            <a:pPr>
              <a:defRPr/>
            </a:pPr>
            <a:r>
              <a:rPr lang="en-US">
                <a:solidFill>
                  <a:srgbClr val="000000"/>
                </a:solidFill>
              </a:rPr>
              <a:t>IG  Presentation 2012</a:t>
            </a:r>
          </a:p>
        </p:txBody>
      </p:sp>
    </p:spTree>
    <p:extLst>
      <p:ext uri="{BB962C8B-B14F-4D97-AF65-F5344CB8AC3E}">
        <p14:creationId xmlns:p14="http://schemas.microsoft.com/office/powerpoint/2010/main" val="553914456"/>
      </p:ext>
    </p:extLst>
  </p:cSld>
  <p:clrMapOvr>
    <a:masterClrMapping/>
  </p:clrMapOvr>
  <p:transition>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11188" y="1484313"/>
            <a:ext cx="3884612" cy="4032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484313"/>
            <a:ext cx="3884613" cy="4032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sldNum" sz="quarter" idx="10"/>
          </p:nvPr>
        </p:nvSpPr>
        <p:spPr>
          <a:ln/>
        </p:spPr>
        <p:txBody>
          <a:bodyPr/>
          <a:lstStyle>
            <a:lvl1pPr>
              <a:defRPr/>
            </a:lvl1pPr>
          </a:lstStyle>
          <a:p>
            <a:pPr>
              <a:defRPr/>
            </a:pPr>
            <a:fld id="{FE9125A9-D9F1-46BF-8AE3-E0480C85E393}" type="slidenum">
              <a:rPr lang="en-US">
                <a:solidFill>
                  <a:srgbClr val="000000"/>
                </a:solidFill>
              </a:rPr>
              <a:pPr>
                <a:defRPr/>
              </a:pPr>
              <a:t>‹#›</a:t>
            </a:fld>
            <a:endParaRPr lang="en-US">
              <a:solidFill>
                <a:srgbClr val="000000"/>
              </a:solidFill>
            </a:endParaRPr>
          </a:p>
        </p:txBody>
      </p:sp>
      <p:sp>
        <p:nvSpPr>
          <p:cNvPr id="6" name="Rectangle 23"/>
          <p:cNvSpPr>
            <a:spLocks noGrp="1" noChangeArrowheads="1"/>
          </p:cNvSpPr>
          <p:nvPr>
            <p:ph type="ftr" sz="quarter" idx="11"/>
          </p:nvPr>
        </p:nvSpPr>
        <p:spPr>
          <a:ln/>
        </p:spPr>
        <p:txBody>
          <a:bodyPr/>
          <a:lstStyle>
            <a:lvl1pPr>
              <a:defRPr/>
            </a:lvl1pPr>
          </a:lstStyle>
          <a:p>
            <a:pPr>
              <a:defRPr/>
            </a:pPr>
            <a:r>
              <a:rPr lang="en-US">
                <a:solidFill>
                  <a:srgbClr val="000000"/>
                </a:solidFill>
              </a:rPr>
              <a:t>IG  Presentation 2012</a:t>
            </a:r>
          </a:p>
        </p:txBody>
      </p:sp>
    </p:spTree>
    <p:extLst>
      <p:ext uri="{BB962C8B-B14F-4D97-AF65-F5344CB8AC3E}">
        <p14:creationId xmlns:p14="http://schemas.microsoft.com/office/powerpoint/2010/main" val="716884922"/>
      </p:ext>
    </p:extLst>
  </p:cSld>
  <p:clrMapOvr>
    <a:masterClrMapping/>
  </p:clrMapOvr>
  <p:transition>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6"/>
          <p:cNvSpPr>
            <a:spLocks noGrp="1" noChangeArrowheads="1"/>
          </p:cNvSpPr>
          <p:nvPr>
            <p:ph type="sldNum" sz="quarter" idx="10"/>
          </p:nvPr>
        </p:nvSpPr>
        <p:spPr>
          <a:ln/>
        </p:spPr>
        <p:txBody>
          <a:bodyPr/>
          <a:lstStyle>
            <a:lvl1pPr>
              <a:defRPr/>
            </a:lvl1pPr>
          </a:lstStyle>
          <a:p>
            <a:pPr>
              <a:defRPr/>
            </a:pPr>
            <a:fld id="{16205B93-5483-4F96-9597-0CB5DADEFFF7}" type="slidenum">
              <a:rPr lang="en-US">
                <a:solidFill>
                  <a:srgbClr val="000000"/>
                </a:solidFill>
              </a:rPr>
              <a:pPr>
                <a:defRPr/>
              </a:pPr>
              <a:t>‹#›</a:t>
            </a:fld>
            <a:endParaRPr lang="en-US">
              <a:solidFill>
                <a:srgbClr val="000000"/>
              </a:solidFill>
            </a:endParaRPr>
          </a:p>
        </p:txBody>
      </p:sp>
      <p:sp>
        <p:nvSpPr>
          <p:cNvPr id="8" name="Rectangle 23"/>
          <p:cNvSpPr>
            <a:spLocks noGrp="1" noChangeArrowheads="1"/>
          </p:cNvSpPr>
          <p:nvPr>
            <p:ph type="ftr" sz="quarter" idx="11"/>
          </p:nvPr>
        </p:nvSpPr>
        <p:spPr>
          <a:ln/>
        </p:spPr>
        <p:txBody>
          <a:bodyPr/>
          <a:lstStyle>
            <a:lvl1pPr>
              <a:defRPr/>
            </a:lvl1pPr>
          </a:lstStyle>
          <a:p>
            <a:pPr>
              <a:defRPr/>
            </a:pPr>
            <a:r>
              <a:rPr lang="en-US">
                <a:solidFill>
                  <a:srgbClr val="000000"/>
                </a:solidFill>
              </a:rPr>
              <a:t>IG  Presentation 2012</a:t>
            </a:r>
          </a:p>
        </p:txBody>
      </p:sp>
    </p:spTree>
    <p:extLst>
      <p:ext uri="{BB962C8B-B14F-4D97-AF65-F5344CB8AC3E}">
        <p14:creationId xmlns:p14="http://schemas.microsoft.com/office/powerpoint/2010/main" val="3413790828"/>
      </p:ext>
    </p:extLst>
  </p:cSld>
  <p:clrMapOvr>
    <a:masterClrMapping/>
  </p:clrMapOvr>
  <p:transition>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6"/>
          <p:cNvSpPr>
            <a:spLocks noGrp="1" noChangeArrowheads="1"/>
          </p:cNvSpPr>
          <p:nvPr>
            <p:ph type="sldNum" sz="quarter" idx="10"/>
          </p:nvPr>
        </p:nvSpPr>
        <p:spPr>
          <a:ln/>
        </p:spPr>
        <p:txBody>
          <a:bodyPr/>
          <a:lstStyle>
            <a:lvl1pPr>
              <a:defRPr/>
            </a:lvl1pPr>
          </a:lstStyle>
          <a:p>
            <a:pPr>
              <a:defRPr/>
            </a:pPr>
            <a:fld id="{8983B78E-2CFB-470F-B3A6-5B8EE907E5DF}" type="slidenum">
              <a:rPr lang="en-US">
                <a:solidFill>
                  <a:srgbClr val="000000"/>
                </a:solidFill>
              </a:rPr>
              <a:pPr>
                <a:defRPr/>
              </a:pPr>
              <a:t>‹#›</a:t>
            </a:fld>
            <a:endParaRPr lang="en-US">
              <a:solidFill>
                <a:srgbClr val="000000"/>
              </a:solidFill>
            </a:endParaRPr>
          </a:p>
        </p:txBody>
      </p:sp>
      <p:sp>
        <p:nvSpPr>
          <p:cNvPr id="4" name="Rectangle 23"/>
          <p:cNvSpPr>
            <a:spLocks noGrp="1" noChangeArrowheads="1"/>
          </p:cNvSpPr>
          <p:nvPr>
            <p:ph type="ftr" sz="quarter" idx="11"/>
          </p:nvPr>
        </p:nvSpPr>
        <p:spPr>
          <a:ln/>
        </p:spPr>
        <p:txBody>
          <a:bodyPr/>
          <a:lstStyle>
            <a:lvl1pPr>
              <a:defRPr/>
            </a:lvl1pPr>
          </a:lstStyle>
          <a:p>
            <a:pPr>
              <a:defRPr/>
            </a:pPr>
            <a:r>
              <a:rPr lang="en-US">
                <a:solidFill>
                  <a:srgbClr val="000000"/>
                </a:solidFill>
              </a:rPr>
              <a:t>IG  Presentation 2012</a:t>
            </a:r>
          </a:p>
        </p:txBody>
      </p:sp>
    </p:spTree>
    <p:extLst>
      <p:ext uri="{BB962C8B-B14F-4D97-AF65-F5344CB8AC3E}">
        <p14:creationId xmlns:p14="http://schemas.microsoft.com/office/powerpoint/2010/main" val="2042036145"/>
      </p:ext>
    </p:extLst>
  </p:cSld>
  <p:clrMapOvr>
    <a:masterClrMapping/>
  </p:clrMapOvr>
  <p:transition>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22FAE9C6-591D-4210-82EE-44BF6330393E}" type="slidenum">
              <a:rPr lang="en-US">
                <a:solidFill>
                  <a:srgbClr val="000000"/>
                </a:solidFill>
              </a:rPr>
              <a:pPr>
                <a:defRPr/>
              </a:pPr>
              <a:t>‹#›</a:t>
            </a:fld>
            <a:endParaRPr lang="en-US">
              <a:solidFill>
                <a:srgbClr val="000000"/>
              </a:solidFill>
            </a:endParaRPr>
          </a:p>
        </p:txBody>
      </p:sp>
      <p:sp>
        <p:nvSpPr>
          <p:cNvPr id="3" name="Rectangle 23"/>
          <p:cNvSpPr>
            <a:spLocks noGrp="1" noChangeArrowheads="1"/>
          </p:cNvSpPr>
          <p:nvPr>
            <p:ph type="ftr" sz="quarter" idx="11"/>
          </p:nvPr>
        </p:nvSpPr>
        <p:spPr>
          <a:ln/>
        </p:spPr>
        <p:txBody>
          <a:bodyPr/>
          <a:lstStyle>
            <a:lvl1pPr>
              <a:defRPr/>
            </a:lvl1pPr>
          </a:lstStyle>
          <a:p>
            <a:pPr>
              <a:defRPr/>
            </a:pPr>
            <a:r>
              <a:rPr lang="en-US">
                <a:solidFill>
                  <a:srgbClr val="000000"/>
                </a:solidFill>
              </a:rPr>
              <a:t>IG  Presentation 2012</a:t>
            </a:r>
          </a:p>
        </p:txBody>
      </p:sp>
    </p:spTree>
    <p:extLst>
      <p:ext uri="{BB962C8B-B14F-4D97-AF65-F5344CB8AC3E}">
        <p14:creationId xmlns:p14="http://schemas.microsoft.com/office/powerpoint/2010/main" val="1594893151"/>
      </p:ext>
    </p:extLst>
  </p:cSld>
  <p:clrMapOvr>
    <a:masterClrMapping/>
  </p:clrMapOvr>
  <p:transition>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B7F83EB-415E-4A70-A29B-8F46A80A88FA}" type="slidenum">
              <a:rPr lang="en-US">
                <a:solidFill>
                  <a:srgbClr val="000000"/>
                </a:solidFill>
              </a:rPr>
              <a:pPr>
                <a:defRPr/>
              </a:pPr>
              <a:t>‹#›</a:t>
            </a:fld>
            <a:endParaRPr lang="en-US">
              <a:solidFill>
                <a:srgbClr val="000000"/>
              </a:solidFill>
            </a:endParaRPr>
          </a:p>
        </p:txBody>
      </p:sp>
      <p:sp>
        <p:nvSpPr>
          <p:cNvPr id="6" name="Rectangle 23"/>
          <p:cNvSpPr>
            <a:spLocks noGrp="1" noChangeArrowheads="1"/>
          </p:cNvSpPr>
          <p:nvPr>
            <p:ph type="ftr" sz="quarter" idx="11"/>
          </p:nvPr>
        </p:nvSpPr>
        <p:spPr>
          <a:ln/>
        </p:spPr>
        <p:txBody>
          <a:bodyPr/>
          <a:lstStyle>
            <a:lvl1pPr>
              <a:defRPr/>
            </a:lvl1pPr>
          </a:lstStyle>
          <a:p>
            <a:pPr>
              <a:defRPr/>
            </a:pPr>
            <a:r>
              <a:rPr lang="en-US">
                <a:solidFill>
                  <a:srgbClr val="000000"/>
                </a:solidFill>
              </a:rPr>
              <a:t>IG  Presentation 2012</a:t>
            </a:r>
          </a:p>
        </p:txBody>
      </p:sp>
    </p:spTree>
    <p:extLst>
      <p:ext uri="{BB962C8B-B14F-4D97-AF65-F5344CB8AC3E}">
        <p14:creationId xmlns:p14="http://schemas.microsoft.com/office/powerpoint/2010/main" val="3818732723"/>
      </p:ext>
    </p:extLst>
  </p:cSld>
  <p:clrMapOvr>
    <a:masterClrMapping/>
  </p:clrMapOvr>
  <p:transition>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4DD2468-B7FC-42EB-A8FB-A53B52B9E163}" type="slidenum">
              <a:rPr lang="en-US">
                <a:solidFill>
                  <a:srgbClr val="000000"/>
                </a:solidFill>
              </a:rPr>
              <a:pPr>
                <a:defRPr/>
              </a:pPr>
              <a:t>‹#›</a:t>
            </a:fld>
            <a:endParaRPr lang="en-US">
              <a:solidFill>
                <a:srgbClr val="000000"/>
              </a:solidFill>
            </a:endParaRPr>
          </a:p>
        </p:txBody>
      </p:sp>
      <p:sp>
        <p:nvSpPr>
          <p:cNvPr id="6" name="Rectangle 23"/>
          <p:cNvSpPr>
            <a:spLocks noGrp="1" noChangeArrowheads="1"/>
          </p:cNvSpPr>
          <p:nvPr>
            <p:ph type="ftr" sz="quarter" idx="11"/>
          </p:nvPr>
        </p:nvSpPr>
        <p:spPr>
          <a:ln/>
        </p:spPr>
        <p:txBody>
          <a:bodyPr/>
          <a:lstStyle>
            <a:lvl1pPr>
              <a:defRPr/>
            </a:lvl1pPr>
          </a:lstStyle>
          <a:p>
            <a:pPr>
              <a:defRPr/>
            </a:pPr>
            <a:r>
              <a:rPr lang="en-US">
                <a:solidFill>
                  <a:srgbClr val="000000"/>
                </a:solidFill>
              </a:rPr>
              <a:t>IG  Presentation 2012</a:t>
            </a:r>
          </a:p>
        </p:txBody>
      </p:sp>
    </p:spTree>
    <p:extLst>
      <p:ext uri="{BB962C8B-B14F-4D97-AF65-F5344CB8AC3E}">
        <p14:creationId xmlns:p14="http://schemas.microsoft.com/office/powerpoint/2010/main" val="340239109"/>
      </p:ext>
    </p:extLst>
  </p:cSld>
  <p:clrMapOvr>
    <a:masterClrMapping/>
  </p:clrMapOvr>
  <p:transition>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ln/>
        </p:spPr>
        <p:txBody>
          <a:bodyPr/>
          <a:lstStyle>
            <a:lvl1pPr>
              <a:defRPr/>
            </a:lvl1pPr>
          </a:lstStyle>
          <a:p>
            <a:pPr>
              <a:defRPr/>
            </a:pPr>
            <a:fld id="{CC53B1E0-6F38-4AFB-94B9-FFAE7BA40027}" type="slidenum">
              <a:rPr lang="en-US">
                <a:solidFill>
                  <a:srgbClr val="000000"/>
                </a:solidFill>
              </a:rPr>
              <a:pPr>
                <a:defRPr/>
              </a:pPr>
              <a:t>‹#›</a:t>
            </a:fld>
            <a:endParaRPr lang="en-US">
              <a:solidFill>
                <a:srgbClr val="000000"/>
              </a:solidFill>
            </a:endParaRPr>
          </a:p>
        </p:txBody>
      </p:sp>
      <p:sp>
        <p:nvSpPr>
          <p:cNvPr id="5" name="Rectangle 23"/>
          <p:cNvSpPr>
            <a:spLocks noGrp="1" noChangeArrowheads="1"/>
          </p:cNvSpPr>
          <p:nvPr>
            <p:ph type="ftr" sz="quarter" idx="11"/>
          </p:nvPr>
        </p:nvSpPr>
        <p:spPr>
          <a:ln/>
        </p:spPr>
        <p:txBody>
          <a:bodyPr/>
          <a:lstStyle>
            <a:lvl1pPr>
              <a:defRPr/>
            </a:lvl1pPr>
          </a:lstStyle>
          <a:p>
            <a:pPr>
              <a:defRPr/>
            </a:pPr>
            <a:r>
              <a:rPr lang="en-US">
                <a:solidFill>
                  <a:srgbClr val="000000"/>
                </a:solidFill>
              </a:rPr>
              <a:t>IG  Presentation 2012</a:t>
            </a:r>
          </a:p>
        </p:txBody>
      </p:sp>
    </p:spTree>
    <p:extLst>
      <p:ext uri="{BB962C8B-B14F-4D97-AF65-F5344CB8AC3E}">
        <p14:creationId xmlns:p14="http://schemas.microsoft.com/office/powerpoint/2010/main" val="2764057901"/>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3602957C-BFD4-43A9-95B5-E069461118BF}" type="datetimeFigureOut">
              <a:rPr lang="en-GB"/>
              <a:pPr>
                <a:defRPr/>
              </a:pPr>
              <a:t>26/09/2014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1C168669-8E08-4E0A-AA33-00A061060A9B}" type="slidenum">
              <a:rPr lang="en-GB"/>
              <a:pPr>
                <a:defRPr/>
              </a:pPr>
              <a:t>‹#›</a:t>
            </a:fld>
            <a:endParaRPr lang="en-GB"/>
          </a:p>
        </p:txBody>
      </p:sp>
    </p:spTree>
    <p:extLst>
      <p:ext uri="{BB962C8B-B14F-4D97-AF65-F5344CB8AC3E}">
        <p14:creationId xmlns:p14="http://schemas.microsoft.com/office/powerpoint/2010/main" val="14513386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5738" y="260350"/>
            <a:ext cx="1997075" cy="52562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39750" y="260350"/>
            <a:ext cx="5843588" cy="52562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ln/>
        </p:spPr>
        <p:txBody>
          <a:bodyPr/>
          <a:lstStyle>
            <a:lvl1pPr>
              <a:defRPr/>
            </a:lvl1pPr>
          </a:lstStyle>
          <a:p>
            <a:pPr>
              <a:defRPr/>
            </a:pPr>
            <a:fld id="{D85B1660-E389-4D0B-87E1-5B93FBB89297}" type="slidenum">
              <a:rPr lang="en-US">
                <a:solidFill>
                  <a:srgbClr val="000000"/>
                </a:solidFill>
              </a:rPr>
              <a:pPr>
                <a:defRPr/>
              </a:pPr>
              <a:t>‹#›</a:t>
            </a:fld>
            <a:endParaRPr lang="en-US">
              <a:solidFill>
                <a:srgbClr val="000000"/>
              </a:solidFill>
            </a:endParaRPr>
          </a:p>
        </p:txBody>
      </p:sp>
      <p:sp>
        <p:nvSpPr>
          <p:cNvPr id="5" name="Rectangle 23"/>
          <p:cNvSpPr>
            <a:spLocks noGrp="1" noChangeArrowheads="1"/>
          </p:cNvSpPr>
          <p:nvPr>
            <p:ph type="ftr" sz="quarter" idx="11"/>
          </p:nvPr>
        </p:nvSpPr>
        <p:spPr>
          <a:ln/>
        </p:spPr>
        <p:txBody>
          <a:bodyPr/>
          <a:lstStyle>
            <a:lvl1pPr>
              <a:defRPr/>
            </a:lvl1pPr>
          </a:lstStyle>
          <a:p>
            <a:pPr>
              <a:defRPr/>
            </a:pPr>
            <a:r>
              <a:rPr lang="en-US">
                <a:solidFill>
                  <a:srgbClr val="000000"/>
                </a:solidFill>
              </a:rPr>
              <a:t>IG  Presentation 2012</a:t>
            </a:r>
          </a:p>
        </p:txBody>
      </p:sp>
    </p:spTree>
    <p:extLst>
      <p:ext uri="{BB962C8B-B14F-4D97-AF65-F5344CB8AC3E}">
        <p14:creationId xmlns:p14="http://schemas.microsoft.com/office/powerpoint/2010/main" val="624738506"/>
      </p:ext>
    </p:extLst>
  </p:cSld>
  <p:clrMapOvr>
    <a:masterClrMapping/>
  </p:clrMapOvr>
  <p:transition>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6E9FD87A-18E6-48AA-9D92-80943963D244}" type="datetime1">
              <a:rPr lang="en-US" smtClean="0">
                <a:solidFill>
                  <a:prstClr val="white"/>
                </a:solidFill>
              </a:rPr>
              <a:pPr/>
              <a:t>9/26/2014</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white"/>
                </a:solidFill>
              </a:rPr>
              <a:pPr/>
              <a:t>‹#›</a:t>
            </a:fld>
            <a:endParaRPr lang="en-US">
              <a:solidFill>
                <a:prstClr val="white"/>
              </a:solidFill>
            </a:endParaRPr>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2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90"/>
            <a:ext cx="7772400" cy="1470025"/>
          </a:xfrm>
        </p:spPr>
        <p:txBody>
          <a:bodyPr/>
          <a:lstStyle>
            <a:lvl1pPr algn="ctr">
              <a:defRPr sz="4400" b="1">
                <a:solidFill>
                  <a:schemeClr val="tx2"/>
                </a:solidFill>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98846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2"/>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DABF19A-8B9D-4BAF-B3CF-581ABC5A76B0}" type="datetime1">
              <a:rPr lang="en-US" smtClean="0">
                <a:solidFill>
                  <a:prstClr val="white"/>
                </a:solidFill>
              </a:rPr>
              <a:pPr/>
              <a:t>9/26/2014</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white"/>
                </a:solidFill>
              </a:rPr>
              <a:pPr/>
              <a:t>‹#›</a:t>
            </a:fld>
            <a:endParaRPr lang="en-US">
              <a:solidFill>
                <a:prstClr val="white"/>
              </a:solidFill>
            </a:endParaRPr>
          </a:p>
        </p:txBody>
      </p:sp>
      <p:sp>
        <p:nvSpPr>
          <p:cNvPr id="8" name="Content Placeholder 7"/>
          <p:cNvSpPr>
            <a:spLocks noGrp="1"/>
          </p:cNvSpPr>
          <p:nvPr>
            <p:ph sz="quarter" idx="13"/>
          </p:nvPr>
        </p:nvSpPr>
        <p:spPr>
          <a:xfrm>
            <a:off x="609600" y="1600200"/>
            <a:ext cx="7924800" cy="41148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09600" y="274638"/>
            <a:ext cx="7924800" cy="1143000"/>
          </a:xfrm>
        </p:spPr>
        <p:txBody>
          <a:bodyPr/>
          <a:lstStyle>
            <a:lvl1pPr>
              <a:defRPr>
                <a:solidFill>
                  <a:schemeClr val="tx2"/>
                </a:solidFill>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12402573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85ECE62-A67C-45C0-9A46-677D00669FB0}" type="datetime1">
              <a:rPr lang="en-US" smtClean="0">
                <a:solidFill>
                  <a:prstClr val="white"/>
                </a:solidFill>
              </a:rPr>
              <a:pPr/>
              <a:t>9/26/2014</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white"/>
                </a:solidFill>
              </a:rPr>
              <a:pPr/>
              <a:t>‹#›</a:t>
            </a:fld>
            <a:endParaRPr lang="en-US">
              <a:solidFill>
                <a:prstClr val="white"/>
              </a:solidFill>
            </a:endParaRPr>
          </a:p>
        </p:txBody>
      </p:sp>
      <p:sp>
        <p:nvSpPr>
          <p:cNvPr id="3" name="Text Placeholder 2"/>
          <p:cNvSpPr>
            <a:spLocks noGrp="1"/>
          </p:cNvSpPr>
          <p:nvPr>
            <p:ph type="body" idx="1"/>
          </p:nvPr>
        </p:nvSpPr>
        <p:spPr>
          <a:xfrm>
            <a:off x="609601" y="3462340"/>
            <a:ext cx="7885113" cy="1500187"/>
          </a:xfrm>
        </p:spPr>
        <p:txBody>
          <a:bodyPr anchor="b">
            <a:normAutofit/>
          </a:bodyPr>
          <a:lstStyle>
            <a:lvl1pPr marL="0" indent="0">
              <a:buNone/>
              <a:defRPr sz="2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2" name="Title 1"/>
          <p:cNvSpPr>
            <a:spLocks noGrp="1"/>
          </p:cNvSpPr>
          <p:nvPr>
            <p:ph type="title"/>
          </p:nvPr>
        </p:nvSpPr>
        <p:spPr>
          <a:xfrm>
            <a:off x="609601" y="4962527"/>
            <a:ext cx="7885113" cy="1362075"/>
          </a:xfrm>
        </p:spPr>
        <p:txBody>
          <a:bodyPr anchor="t"/>
          <a:lstStyle>
            <a:lvl1pPr algn="l">
              <a:defRPr sz="4000" b="1" i="0" cap="all" baseline="0"/>
            </a:lvl1pPr>
          </a:lstStyle>
          <a:p>
            <a:r>
              <a:rPr lang="en-US" smtClean="0"/>
              <a:t>Click to edit Master title style</a:t>
            </a:r>
            <a:endParaRPr lang="en-US" dirty="0"/>
          </a:p>
        </p:txBody>
      </p:sp>
    </p:spTree>
    <p:extLst>
      <p:ext uri="{BB962C8B-B14F-4D97-AF65-F5344CB8AC3E}">
        <p14:creationId xmlns:p14="http://schemas.microsoft.com/office/powerpoint/2010/main" val="215413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C195DB-4000-4703-B016-8AAC7B01BD58}" type="datetime1">
              <a:rPr lang="en-US" smtClean="0">
                <a:solidFill>
                  <a:prstClr val="white"/>
                </a:solidFill>
              </a:rPr>
              <a:pPr/>
              <a:t>9/26/2014</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white"/>
                </a:solidFill>
              </a:rPr>
              <a:pPr/>
              <a:t>‹#›</a:t>
            </a:fld>
            <a:endParaRPr lang="en-US">
              <a:solidFill>
                <a:prstClr val="white"/>
              </a:solidFill>
            </a:endParaRPr>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solidFill>
                  <a:schemeClr val="tx2"/>
                </a:solidFill>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176799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A5E61694-1DBA-4F6B-894E-09E8A1C80EAE}" type="datetime1">
              <a:rPr lang="en-US" smtClean="0">
                <a:solidFill>
                  <a:prstClr val="white"/>
                </a:solidFill>
              </a:rPr>
              <a:pPr/>
              <a:t>9/26/2014</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white"/>
                </a:solidFill>
              </a:rPr>
              <a:pPr/>
              <a:t>‹#›</a:t>
            </a:fld>
            <a:endParaRPr lang="en-US">
              <a:solidFill>
                <a:prstClr val="white"/>
              </a:solidFill>
            </a:endParaRPr>
          </a:p>
        </p:txBody>
      </p:sp>
      <p:sp>
        <p:nvSpPr>
          <p:cNvPr id="11" name="Content Placeholder 10"/>
          <p:cNvSpPr>
            <a:spLocks noGrp="1"/>
          </p:cNvSpPr>
          <p:nvPr>
            <p:ph sz="quarter" idx="13"/>
          </p:nvPr>
        </p:nvSpPr>
        <p:spPr>
          <a:xfrm>
            <a:off x="609600" y="2209800"/>
            <a:ext cx="3733800" cy="3505200"/>
          </a:xfrm>
        </p:spPr>
        <p:txBody>
          <a:bodyPr/>
          <a:lstStyle>
            <a:lvl1pPr>
              <a:defRPr sz="1800"/>
            </a:lvl1pPr>
            <a:lvl2pPr>
              <a:defRPr sz="1800"/>
            </a:lvl2pPr>
            <a:lvl3pPr>
              <a:defRPr sz="1800"/>
            </a:lvl3pPr>
            <a:lvl4pPr>
              <a:defRPr sz="1800"/>
            </a:lvl4pPr>
            <a:lvl5pPr>
              <a:defRPr sz="1800"/>
            </a:lvl5pPr>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2209800"/>
            <a:ext cx="3733800" cy="3505200"/>
          </a:xfrm>
        </p:spPr>
        <p:txBody>
          <a:bodyPr/>
          <a:lstStyle>
            <a:lvl1pPr>
              <a:defRPr sz="1800"/>
            </a:lvl1pPr>
            <a:lvl2pPr>
              <a:defRPr sz="1800"/>
            </a:lvl2pPr>
            <a:lvl3pPr>
              <a:defRPr sz="1800"/>
            </a:lvl3pPr>
            <a:lvl4pPr>
              <a:defRPr sz="1800"/>
            </a:lvl4pPr>
            <a:lvl5pPr>
              <a:defRPr sz="1800"/>
            </a:lvl5pPr>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4800600" y="1600200"/>
            <a:ext cx="3733800" cy="574675"/>
          </a:xfrm>
        </p:spPr>
        <p:txBody>
          <a:bodyPr anchor="b">
            <a:noAutofit/>
          </a:bodyPr>
          <a:lstStyle>
            <a:lvl1pPr marL="0" indent="0">
              <a:buNone/>
              <a:defRPr sz="24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 name="Text Placeholder 2"/>
          <p:cNvSpPr>
            <a:spLocks noGrp="1"/>
          </p:cNvSpPr>
          <p:nvPr>
            <p:ph type="body" idx="1"/>
          </p:nvPr>
        </p:nvSpPr>
        <p:spPr>
          <a:xfrm>
            <a:off x="609600" y="1600200"/>
            <a:ext cx="3733800" cy="574675"/>
          </a:xfrm>
        </p:spPr>
        <p:txBody>
          <a:bodyPr anchor="b">
            <a:noAutofit/>
          </a:bodyPr>
          <a:lstStyle>
            <a:lvl1pPr marL="0" indent="0">
              <a:buNone/>
              <a:defRPr sz="24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30997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C3105AF-90CA-4509-A852-0BAE918A28C0}" type="datetime1">
              <a:rPr lang="en-US" smtClean="0">
                <a:solidFill>
                  <a:prstClr val="white"/>
                </a:solidFill>
              </a:rPr>
              <a:pPr/>
              <a:t>9/26/2014</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25096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E3FCD-E86B-47AE-817A-4894806549CD}" type="datetime1">
              <a:rPr lang="en-US" smtClean="0">
                <a:solidFill>
                  <a:prstClr val="white"/>
                </a:solidFill>
              </a:rPr>
              <a:pPr/>
              <a:t>9/26/2014</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2401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D057D0C-1E6A-45B9-BF68-5FFFA446EB57}" type="datetime1">
              <a:rPr lang="en-US" smtClean="0">
                <a:solidFill>
                  <a:prstClr val="white"/>
                </a:solidFill>
              </a:rPr>
              <a:pPr/>
              <a:t>9/26/2014</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white"/>
                </a:solidFill>
              </a:rPr>
              <a:pPr/>
              <a:t>‹#›</a:t>
            </a:fld>
            <a:endParaRPr lang="en-US">
              <a:solidFill>
                <a:prstClr val="white"/>
              </a:solidFill>
            </a:endParaRPr>
          </a:p>
        </p:txBody>
      </p:sp>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12648" y="2547893"/>
            <a:ext cx="2971800" cy="3167109"/>
          </a:xfrm>
        </p:spPr>
        <p:txBody>
          <a:bodyPr tIns="9144">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612648" y="1447800"/>
            <a:ext cx="2971800" cy="1097280"/>
          </a:xfrm>
        </p:spPr>
        <p:txBody>
          <a:bodyPr anchor="b"/>
          <a:lstStyle>
            <a:lvl1pPr algn="l">
              <a:defRPr sz="2600" b="1" i="0" cap="none" baseline="0">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218573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B2E8297-6837-4539-BE78-C255461E3518}" type="datetime1">
              <a:rPr lang="en-US" smtClean="0">
                <a:solidFill>
                  <a:prstClr val="white"/>
                </a:solidFill>
              </a:rPr>
              <a:pPr/>
              <a:t>9/26/2014</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white"/>
                </a:solidFill>
              </a:rPr>
              <a:pPr/>
              <a:t>‹#›</a:t>
            </a:fld>
            <a:endParaRPr lang="en-US">
              <a:solidFill>
                <a:prstClr val="white"/>
              </a:solidFill>
            </a:endParaRPr>
          </a:p>
        </p:txBody>
      </p:sp>
      <p:sp>
        <p:nvSpPr>
          <p:cNvPr id="10" name="Picture Placeholder 9"/>
          <p:cNvSpPr>
            <a:spLocks noGrp="1"/>
          </p:cNvSpPr>
          <p:nvPr>
            <p:ph type="pic" sz="quarter" idx="13"/>
          </p:nvPr>
        </p:nvSpPr>
        <p:spPr>
          <a:xfrm>
            <a:off x="4725924" y="1539240"/>
            <a:ext cx="3323654" cy="3272790"/>
          </a:xfrm>
        </p:spPr>
        <p:txBody>
          <a:bodyPr/>
          <a:lstStyle>
            <a:lvl1pPr marL="0" indent="0">
              <a:buNone/>
              <a:defRPr/>
            </a:lvl1pPr>
          </a:lstStyle>
          <a:p>
            <a:r>
              <a:rPr lang="en-US" smtClean="0"/>
              <a:t>Click icon to add picture</a:t>
            </a:r>
            <a:endParaRPr lang="en-US" dirty="0"/>
          </a:p>
        </p:txBody>
      </p:sp>
      <p:sp>
        <p:nvSpPr>
          <p:cNvPr id="4" name="Text Placeholder 3"/>
          <p:cNvSpPr>
            <a:spLocks noGrp="1"/>
          </p:cNvSpPr>
          <p:nvPr>
            <p:ph type="body" sz="half" idx="2"/>
          </p:nvPr>
        </p:nvSpPr>
        <p:spPr>
          <a:xfrm>
            <a:off x="609600" y="2547892"/>
            <a:ext cx="2971800" cy="2405109"/>
          </a:xfrm>
        </p:spPr>
        <p:txBody>
          <a:bodyPr tIns="9144">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609600" y="1447800"/>
            <a:ext cx="2971800" cy="1097280"/>
          </a:xfrm>
        </p:spPr>
        <p:txBody>
          <a:bodyPr anchor="b"/>
          <a:lstStyle>
            <a:lvl1pPr algn="l">
              <a:defRPr sz="2600" b="1" i="0" cap="none" baseline="0">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54207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102A4038-2B9D-45CD-8654-BA4A374389AD}" type="datetimeFigureOut">
              <a:rPr lang="en-GB"/>
              <a:pPr>
                <a:defRPr/>
              </a:pPr>
              <a:t>26/09/2014</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279BEE8E-D200-49A1-BFE0-E0DD0EA532E7}" type="slidenum">
              <a:rPr lang="en-GB"/>
              <a:pPr>
                <a:defRPr/>
              </a:pPr>
              <a:t>‹#›</a:t>
            </a:fld>
            <a:endParaRPr lang="en-GB"/>
          </a:p>
        </p:txBody>
      </p:sp>
    </p:spTree>
    <p:extLst>
      <p:ext uri="{BB962C8B-B14F-4D97-AF65-F5344CB8AC3E}">
        <p14:creationId xmlns:p14="http://schemas.microsoft.com/office/powerpoint/2010/main" val="5440186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7EE6081-38D3-44C7-9606-9636204DDB22}" type="datetime1">
              <a:rPr lang="en-US" smtClean="0">
                <a:solidFill>
                  <a:prstClr val="white"/>
                </a:solidFill>
              </a:rPr>
              <a:pPr/>
              <a:t>9/26/2014</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white"/>
                </a:solidFill>
              </a:rPr>
              <a:pPr/>
              <a:t>‹#›</a:t>
            </a:fld>
            <a:endParaRPr lang="en-US">
              <a:solidFill>
                <a:prstClr val="white"/>
              </a:solidFill>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20381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38B57C9-4D32-4A12-87A5-B6A3F54886E8}" type="datetime1">
              <a:rPr lang="en-US" smtClean="0">
                <a:solidFill>
                  <a:prstClr val="white"/>
                </a:solidFill>
              </a:rPr>
              <a:pPr/>
              <a:t>9/26/2014</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white"/>
                </a:solidFill>
              </a:rPr>
              <a:pPr/>
              <a:t>‹#›</a:t>
            </a:fld>
            <a:endParaRPr lang="en-US">
              <a:solidFill>
                <a:prstClr val="white"/>
              </a:solidFill>
            </a:endParaRP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dirty="0"/>
          </a:p>
        </p:txBody>
      </p:sp>
    </p:spTree>
    <p:extLst>
      <p:ext uri="{BB962C8B-B14F-4D97-AF65-F5344CB8AC3E}">
        <p14:creationId xmlns:p14="http://schemas.microsoft.com/office/powerpoint/2010/main" val="231416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sp>
        <p:nvSpPr>
          <p:cNvPr id="14" name="Rektangel 13"/>
          <p:cNvSpPr/>
          <p:nvPr userDrawn="1"/>
        </p:nvSpPr>
        <p:spPr>
          <a:xfrm>
            <a:off x="0" y="1424066"/>
            <a:ext cx="9144000" cy="5433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b-NO">
              <a:solidFill>
                <a:prstClr val="white"/>
              </a:solidFill>
            </a:endParaRPr>
          </a:p>
        </p:txBody>
      </p:sp>
      <p:sp>
        <p:nvSpPr>
          <p:cNvPr id="2" name="Tittel 1"/>
          <p:cNvSpPr>
            <a:spLocks noGrp="1"/>
          </p:cNvSpPr>
          <p:nvPr>
            <p:ph type="ctrTitle" hasCustomPrompt="1"/>
          </p:nvPr>
        </p:nvSpPr>
        <p:spPr>
          <a:xfrm>
            <a:off x="486000" y="3063600"/>
            <a:ext cx="8258400" cy="583200"/>
          </a:xfrm>
        </p:spPr>
        <p:txBody>
          <a:bodyPr>
            <a:normAutofit/>
          </a:bodyPr>
          <a:lstStyle>
            <a:lvl1pPr>
              <a:defRPr sz="4000" baseline="0">
                <a:solidFill>
                  <a:schemeClr val="tx1"/>
                </a:solidFill>
              </a:defRPr>
            </a:lvl1pPr>
          </a:lstStyle>
          <a:p>
            <a:r>
              <a:rPr lang="nb-NO" dirty="0" smtClean="0"/>
              <a:t>Client </a:t>
            </a:r>
            <a:r>
              <a:rPr lang="nb-NO" dirty="0" err="1" smtClean="0"/>
              <a:t>company</a:t>
            </a:r>
            <a:endParaRPr lang="nb-NO" dirty="0"/>
          </a:p>
        </p:txBody>
      </p:sp>
      <p:sp>
        <p:nvSpPr>
          <p:cNvPr id="9" name="Plassholder for tekst 6"/>
          <p:cNvSpPr>
            <a:spLocks noGrp="1"/>
          </p:cNvSpPr>
          <p:nvPr>
            <p:ph type="body" sz="quarter" idx="13" hasCustomPrompt="1"/>
          </p:nvPr>
        </p:nvSpPr>
        <p:spPr>
          <a:xfrm>
            <a:off x="487363" y="3555813"/>
            <a:ext cx="8261350" cy="629335"/>
          </a:xfrm>
          <a:prstGeom prst="rect">
            <a:avLst/>
          </a:prstGeom>
        </p:spPr>
        <p:txBody>
          <a:bodyPr/>
          <a:lstStyle>
            <a:lvl1pPr marL="0" indent="0">
              <a:buNone/>
              <a:defRPr sz="3000" i="1" baseline="0">
                <a:solidFill>
                  <a:schemeClr val="tx1"/>
                </a:solidFill>
              </a:defRPr>
            </a:lvl1pPr>
            <a:lvl2pPr marL="358775" indent="0">
              <a:buNone/>
              <a:defRPr sz="3000">
                <a:solidFill>
                  <a:schemeClr val="bg1"/>
                </a:solidFill>
              </a:defRPr>
            </a:lvl2pPr>
            <a:lvl3pPr marL="717550" indent="0">
              <a:buNone/>
              <a:defRPr sz="3000">
                <a:solidFill>
                  <a:schemeClr val="bg1"/>
                </a:solidFill>
              </a:defRPr>
            </a:lvl3pPr>
            <a:lvl4pPr marL="1076325" indent="0">
              <a:buNone/>
              <a:defRPr sz="3000">
                <a:solidFill>
                  <a:schemeClr val="bg1"/>
                </a:solidFill>
              </a:defRPr>
            </a:lvl4pPr>
            <a:lvl5pPr marL="1435100" indent="0">
              <a:buNone/>
              <a:defRPr sz="3000">
                <a:solidFill>
                  <a:schemeClr val="bg1"/>
                </a:solidFill>
              </a:defRPr>
            </a:lvl5pPr>
          </a:lstStyle>
          <a:p>
            <a:pPr lvl="0"/>
            <a:r>
              <a:rPr lang="nb-NO" dirty="0" smtClean="0"/>
              <a:t>Presentation </a:t>
            </a:r>
            <a:r>
              <a:rPr lang="nb-NO" dirty="0" err="1" smtClean="0"/>
              <a:t>title</a:t>
            </a:r>
            <a:endParaRPr lang="nb-NO" dirty="0" smtClean="0"/>
          </a:p>
        </p:txBody>
      </p:sp>
      <p:sp>
        <p:nvSpPr>
          <p:cNvPr id="10" name="Rectangle 10"/>
          <p:cNvSpPr/>
          <p:nvPr userDrawn="1"/>
        </p:nvSpPr>
        <p:spPr>
          <a:xfrm>
            <a:off x="0" y="-45691"/>
            <a:ext cx="9144000" cy="9019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b-NO">
              <a:solidFill>
                <a:prstClr val="white"/>
              </a:solidFill>
            </a:endParaRPr>
          </a:p>
        </p:txBody>
      </p:sp>
      <p:sp>
        <p:nvSpPr>
          <p:cNvPr id="12" name="Rectangle 12"/>
          <p:cNvSpPr/>
          <p:nvPr userDrawn="1"/>
        </p:nvSpPr>
        <p:spPr>
          <a:xfrm>
            <a:off x="0" y="930344"/>
            <a:ext cx="9144000" cy="522155"/>
          </a:xfrm>
          <a:prstGeom prst="rect">
            <a:avLst/>
          </a:prstGeom>
          <a:solidFill>
            <a:srgbClr val="9F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b-NO">
              <a:solidFill>
                <a:prstClr val="white"/>
              </a:solidFill>
            </a:endParaRPr>
          </a:p>
        </p:txBody>
      </p:sp>
      <p:pic>
        <p:nvPicPr>
          <p:cNvPr id="15" name="Picture 14"/>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4412" b="97059" l="10177" r="92478"/>
                    </a14:imgEffect>
                  </a14:imgLayer>
                </a14:imgProps>
              </a:ext>
              <a:ext uri="{28A0092B-C50C-407E-A947-70E740481C1C}">
                <a14:useLocalDpi xmlns:a14="http://schemas.microsoft.com/office/drawing/2010/main" val="0"/>
              </a:ext>
            </a:extLst>
          </a:blip>
          <a:stretch>
            <a:fillRect/>
          </a:stretch>
        </p:blipFill>
        <p:spPr>
          <a:xfrm>
            <a:off x="323528" y="211338"/>
            <a:ext cx="707149" cy="425541"/>
          </a:xfrm>
          <a:prstGeom prst="rect">
            <a:avLst/>
          </a:prstGeom>
        </p:spPr>
      </p:pic>
      <p:sp>
        <p:nvSpPr>
          <p:cNvPr id="16" name="TextBox 15"/>
          <p:cNvSpPr txBox="1"/>
          <p:nvPr userDrawn="1"/>
        </p:nvSpPr>
        <p:spPr>
          <a:xfrm>
            <a:off x="971600" y="267547"/>
            <a:ext cx="2700300" cy="400110"/>
          </a:xfrm>
          <a:prstGeom prst="rect">
            <a:avLst/>
          </a:prstGeom>
          <a:noFill/>
        </p:spPr>
        <p:txBody>
          <a:bodyPr wrap="square" rtlCol="0">
            <a:spAutoFit/>
          </a:bodyPr>
          <a:lstStyle/>
          <a:p>
            <a:pPr fontAlgn="auto">
              <a:spcBef>
                <a:spcPts val="0"/>
              </a:spcBef>
              <a:spcAft>
                <a:spcPts val="0"/>
              </a:spcAft>
            </a:pPr>
            <a:r>
              <a:rPr lang="en-GB" sz="2000" dirty="0" smtClean="0">
                <a:solidFill>
                  <a:prstClr val="white"/>
                </a:solidFill>
                <a:latin typeface="DIN Medium" pitchFamily="18" charset="0"/>
                <a:ea typeface="Verdana" pitchFamily="34" charset="0"/>
                <a:cs typeface="Verdana" pitchFamily="34" charset="0"/>
              </a:rPr>
              <a:t>Samuel Stewart &amp; Co</a:t>
            </a:r>
            <a:endParaRPr lang="en-GB" sz="2000" dirty="0">
              <a:solidFill>
                <a:prstClr val="white"/>
              </a:solidFill>
              <a:latin typeface="DIN Medium" pitchFamily="18" charset="0"/>
              <a:ea typeface="Verdana" pitchFamily="34" charset="0"/>
              <a:cs typeface="Verdana" pitchFamily="34" charset="0"/>
            </a:endParaRPr>
          </a:p>
        </p:txBody>
      </p:sp>
      <p:sp>
        <p:nvSpPr>
          <p:cNvPr id="11" name="Rektangel 11"/>
          <p:cNvSpPr/>
          <p:nvPr userDrawn="1"/>
        </p:nvSpPr>
        <p:spPr>
          <a:xfrm>
            <a:off x="0" y="6309320"/>
            <a:ext cx="9144000" cy="548680"/>
          </a:xfrm>
          <a:prstGeom prst="rect">
            <a:avLst/>
          </a:prstGeom>
          <a:solidFill>
            <a:srgbClr val="A0A3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nb-NO">
              <a:solidFill>
                <a:prstClr val="white"/>
              </a:solidFill>
            </a:endParaRPr>
          </a:p>
        </p:txBody>
      </p:sp>
      <p:sp>
        <p:nvSpPr>
          <p:cNvPr id="17" name="TextBox 16"/>
          <p:cNvSpPr txBox="1"/>
          <p:nvPr userDrawn="1"/>
        </p:nvSpPr>
        <p:spPr>
          <a:xfrm>
            <a:off x="539552" y="6440268"/>
            <a:ext cx="1836204" cy="276999"/>
          </a:xfrm>
          <a:prstGeom prst="rect">
            <a:avLst/>
          </a:prstGeom>
          <a:noFill/>
        </p:spPr>
        <p:txBody>
          <a:bodyPr wrap="square" rtlCol="0">
            <a:spAutoFit/>
          </a:bodyPr>
          <a:lstStyle/>
          <a:p>
            <a:pPr fontAlgn="auto">
              <a:spcBef>
                <a:spcPts val="0"/>
              </a:spcBef>
              <a:spcAft>
                <a:spcPts val="0"/>
              </a:spcAft>
            </a:pPr>
            <a:r>
              <a:rPr lang="en-GB" sz="1200" dirty="0" smtClean="0">
                <a:solidFill>
                  <a:prstClr val="white"/>
                </a:solidFill>
                <a:latin typeface="DIN Medium" pitchFamily="18" charset="0"/>
                <a:ea typeface="Verdana" pitchFamily="34" charset="0"/>
                <a:cs typeface="Verdana" pitchFamily="34" charset="0"/>
              </a:rPr>
              <a:t>The Stewart Group</a:t>
            </a:r>
          </a:p>
        </p:txBody>
      </p:sp>
      <p:pic>
        <p:nvPicPr>
          <p:cNvPr id="18" name="Picture 17"/>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15819" b="89831" l="9268" r="96098"/>
                    </a14:imgEffect>
                  </a14:imgLayer>
                </a14:imgProps>
              </a:ext>
              <a:ext uri="{28A0092B-C50C-407E-A947-70E740481C1C}">
                <a14:useLocalDpi xmlns:a14="http://schemas.microsoft.com/office/drawing/2010/main" val="0"/>
              </a:ext>
            </a:extLst>
          </a:blip>
          <a:stretch>
            <a:fillRect/>
          </a:stretch>
        </p:blipFill>
        <p:spPr>
          <a:xfrm>
            <a:off x="201600" y="6391053"/>
            <a:ext cx="416996" cy="360040"/>
          </a:xfrm>
          <a:prstGeom prst="rect">
            <a:avLst/>
          </a:prstGeom>
        </p:spPr>
      </p:pic>
      <p:sp>
        <p:nvSpPr>
          <p:cNvPr id="19" name="Plassholder for lysbildenummer 5"/>
          <p:cNvSpPr>
            <a:spLocks noGrp="1"/>
          </p:cNvSpPr>
          <p:nvPr>
            <p:ph type="sldNum" sz="quarter" idx="18"/>
          </p:nvPr>
        </p:nvSpPr>
        <p:spPr>
          <a:xfrm>
            <a:off x="8640000" y="6411600"/>
            <a:ext cx="424800" cy="365125"/>
          </a:xfrm>
        </p:spPr>
        <p:txBody>
          <a:bodyPr/>
          <a:lstStyle/>
          <a:p>
            <a:fld id="{34BECE54-8B32-4F92-9D97-5623E0B1BB05}" type="slidenum">
              <a:rPr lang="nb-NO" smtClean="0"/>
              <a:pPr/>
              <a:t>‹#›</a:t>
            </a:fld>
            <a:endParaRPr lang="nb-NO" dirty="0"/>
          </a:p>
        </p:txBody>
      </p:sp>
      <p:sp>
        <p:nvSpPr>
          <p:cNvPr id="8" name="Plassholder for tekst 6"/>
          <p:cNvSpPr>
            <a:spLocks noGrp="1"/>
          </p:cNvSpPr>
          <p:nvPr>
            <p:ph type="body" sz="quarter" idx="10" hasCustomPrompt="1"/>
          </p:nvPr>
        </p:nvSpPr>
        <p:spPr>
          <a:xfrm>
            <a:off x="5940152" y="980728"/>
            <a:ext cx="8261350" cy="629335"/>
          </a:xfrm>
          <a:prstGeom prst="rect">
            <a:avLst/>
          </a:prstGeom>
        </p:spPr>
        <p:txBody>
          <a:bodyPr>
            <a:normAutofit/>
          </a:bodyPr>
          <a:lstStyle>
            <a:lvl1pPr marL="0" indent="0">
              <a:buNone/>
              <a:defRPr sz="1800" b="1" i="0" baseline="0">
                <a:solidFill>
                  <a:schemeClr val="bg1"/>
                </a:solidFill>
              </a:defRPr>
            </a:lvl1pPr>
            <a:lvl2pPr marL="358775" indent="0">
              <a:buNone/>
              <a:defRPr sz="3000">
                <a:solidFill>
                  <a:schemeClr val="bg1"/>
                </a:solidFill>
              </a:defRPr>
            </a:lvl2pPr>
            <a:lvl3pPr marL="717550" indent="0">
              <a:buNone/>
              <a:defRPr sz="3000">
                <a:solidFill>
                  <a:schemeClr val="bg1"/>
                </a:solidFill>
              </a:defRPr>
            </a:lvl3pPr>
            <a:lvl4pPr marL="1076325" indent="0">
              <a:buNone/>
              <a:defRPr sz="3000">
                <a:solidFill>
                  <a:schemeClr val="bg1"/>
                </a:solidFill>
              </a:defRPr>
            </a:lvl4pPr>
            <a:lvl5pPr marL="1435100" indent="0">
              <a:buNone/>
              <a:defRPr sz="3000">
                <a:solidFill>
                  <a:schemeClr val="bg1"/>
                </a:solidFill>
              </a:defRPr>
            </a:lvl5pPr>
          </a:lstStyle>
          <a:p>
            <a:pPr lvl="0"/>
            <a:r>
              <a:rPr lang="nb-NO" dirty="0" smtClean="0"/>
              <a:t>Department/Subject</a:t>
            </a:r>
          </a:p>
        </p:txBody>
      </p:sp>
      <p:sp>
        <p:nvSpPr>
          <p:cNvPr id="20" name="TekstSylinder 6"/>
          <p:cNvSpPr txBox="1"/>
          <p:nvPr userDrawn="1"/>
        </p:nvSpPr>
        <p:spPr>
          <a:xfrm>
            <a:off x="6913357" y="6351131"/>
            <a:ext cx="1836204" cy="246221"/>
          </a:xfrm>
          <a:prstGeom prst="rect">
            <a:avLst/>
          </a:prstGeom>
          <a:noFill/>
        </p:spPr>
        <p:txBody>
          <a:bodyPr wrap="square" lIns="0" rtlCol="0" anchor="b" anchorCtr="0">
            <a:spAutoFit/>
          </a:bodyPr>
          <a:lstStyle/>
          <a:p>
            <a:pPr fontAlgn="auto">
              <a:spcBef>
                <a:spcPts val="0"/>
              </a:spcBef>
              <a:spcAft>
                <a:spcPts val="0"/>
              </a:spcAft>
            </a:pPr>
            <a:r>
              <a:rPr lang="en-GB" sz="1000" b="1" dirty="0" smtClean="0">
                <a:solidFill>
                  <a:prstClr val="white"/>
                </a:solidFill>
                <a:latin typeface="DIN Medium" pitchFamily="18" charset="0"/>
                <a:cs typeface="+mn-cs"/>
              </a:rPr>
              <a:t>Samuel Stewart &amp; Co</a:t>
            </a:r>
            <a:endParaRPr lang="en-GB" sz="1000" b="1" dirty="0">
              <a:solidFill>
                <a:prstClr val="white"/>
              </a:solidFill>
              <a:latin typeface="DIN Medium" pitchFamily="18" charset="0"/>
              <a:cs typeface="+mn-cs"/>
            </a:endParaRPr>
          </a:p>
        </p:txBody>
      </p:sp>
    </p:spTree>
    <p:extLst>
      <p:ext uri="{BB962C8B-B14F-4D97-AF65-F5344CB8AC3E}">
        <p14:creationId xmlns:p14="http://schemas.microsoft.com/office/powerpoint/2010/main" val="198391661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baseline="0"/>
            </a:lvl1pPr>
          </a:lstStyle>
          <a:p>
            <a:r>
              <a:rPr lang="nb-NO" dirty="0" smtClean="0"/>
              <a:t>Presentation </a:t>
            </a:r>
            <a:r>
              <a:rPr lang="nb-NO" dirty="0" err="1" smtClean="0"/>
              <a:t>title</a:t>
            </a:r>
            <a:r>
              <a:rPr lang="nb-NO" dirty="0" smtClean="0"/>
              <a:t> – BUY TP USD 12</a:t>
            </a:r>
            <a:endParaRPr lang="nb-NO" dirty="0"/>
          </a:p>
        </p:txBody>
      </p:sp>
      <p:sp>
        <p:nvSpPr>
          <p:cNvPr id="10" name="Plassholder for bilde 9"/>
          <p:cNvSpPr>
            <a:spLocks noGrp="1"/>
          </p:cNvSpPr>
          <p:nvPr>
            <p:ph type="pic" sz="quarter" idx="16" hasCustomPrompt="1"/>
          </p:nvPr>
        </p:nvSpPr>
        <p:spPr>
          <a:xfrm>
            <a:off x="316800" y="1300163"/>
            <a:ext cx="2919600" cy="4865141"/>
          </a:xfrm>
        </p:spPr>
        <p:txBody>
          <a:bodyPr anchor="ctr"/>
          <a:lstStyle>
            <a:lvl1pPr marL="0" indent="0" algn="ctr">
              <a:buNone/>
              <a:defRPr/>
            </a:lvl1pPr>
          </a:lstStyle>
          <a:p>
            <a:r>
              <a:rPr lang="nb-NO" dirty="0" smtClean="0"/>
              <a:t>Place </a:t>
            </a:r>
            <a:r>
              <a:rPr lang="nb-NO" dirty="0" err="1" smtClean="0"/>
              <a:t>graphs</a:t>
            </a:r>
            <a:r>
              <a:rPr lang="nb-NO" dirty="0" smtClean="0"/>
              <a:t> from </a:t>
            </a:r>
            <a:r>
              <a:rPr lang="nb-NO" dirty="0" err="1" smtClean="0"/>
              <a:t>excel</a:t>
            </a:r>
            <a:r>
              <a:rPr lang="nb-NO" dirty="0" smtClean="0"/>
              <a:t> </a:t>
            </a:r>
          </a:p>
          <a:p>
            <a:r>
              <a:rPr lang="nb-NO" dirty="0" smtClean="0"/>
              <a:t>(as </a:t>
            </a:r>
            <a:r>
              <a:rPr lang="nb-NO" dirty="0" err="1" smtClean="0"/>
              <a:t>picture</a:t>
            </a:r>
            <a:r>
              <a:rPr lang="nb-NO" dirty="0" smtClean="0"/>
              <a:t>)</a:t>
            </a:r>
            <a:endParaRPr lang="nb-NO" dirty="0"/>
          </a:p>
        </p:txBody>
      </p:sp>
      <p:sp>
        <p:nvSpPr>
          <p:cNvPr id="11" name="Plassholder for tekst 6"/>
          <p:cNvSpPr>
            <a:spLocks noGrp="1"/>
          </p:cNvSpPr>
          <p:nvPr>
            <p:ph type="body" sz="quarter" idx="14" hasCustomPrompt="1"/>
          </p:nvPr>
        </p:nvSpPr>
        <p:spPr>
          <a:xfrm>
            <a:off x="3627677" y="1292400"/>
            <a:ext cx="5365178" cy="288000"/>
          </a:xfrm>
          <a:prstGeom prst="rect">
            <a:avLst/>
          </a:prstGeom>
          <a:solidFill>
            <a:schemeClr val="accent1"/>
          </a:solidFill>
        </p:spPr>
        <p:txBody>
          <a:bodyPr anchor="ctr" anchorCtr="0"/>
          <a:lstStyle>
            <a:lvl1pPr marL="0" marR="0" indent="0" algn="ctr" defTabSz="683819" rtl="0" eaLnBrk="0" fontAlgn="auto" latinLnBrk="0" hangingPunct="0">
              <a:lnSpc>
                <a:spcPct val="100000"/>
              </a:lnSpc>
              <a:spcBef>
                <a:spcPts val="840"/>
              </a:spcBef>
              <a:spcAft>
                <a:spcPts val="0"/>
              </a:spcAft>
              <a:buClr>
                <a:srgbClr val="008080"/>
              </a:buClr>
              <a:buSzTx/>
              <a:buFont typeface="Arial" pitchFamily="34" charset="0"/>
              <a:buNone/>
              <a:tabLst/>
              <a:defRPr sz="1400" b="1" i="0" baseline="0">
                <a:solidFill>
                  <a:schemeClr val="bg1"/>
                </a:solidFill>
                <a:latin typeface="+mj-lt"/>
              </a:defRPr>
            </a:lvl1pPr>
          </a:lstStyle>
          <a:p>
            <a:pPr algn="ctr" defTabSz="683819" eaLnBrk="0" hangingPunct="0"/>
            <a:r>
              <a:rPr lang="en-US" sz="1400" b="1" dirty="0" smtClean="0">
                <a:solidFill>
                  <a:schemeClr val="bg1"/>
                </a:solidFill>
              </a:rPr>
              <a:t>Heading (always in 14 and bold)</a:t>
            </a:r>
          </a:p>
        </p:txBody>
      </p:sp>
      <p:sp>
        <p:nvSpPr>
          <p:cNvPr id="12" name="Plassholder for tekst 16"/>
          <p:cNvSpPr>
            <a:spLocks noGrp="1"/>
          </p:cNvSpPr>
          <p:nvPr>
            <p:ph type="body" sz="quarter" idx="15" hasCustomPrompt="1"/>
          </p:nvPr>
        </p:nvSpPr>
        <p:spPr>
          <a:xfrm>
            <a:off x="3620476" y="1609200"/>
            <a:ext cx="5383823" cy="4556104"/>
          </a:xfrm>
          <a:prstGeom prst="rect">
            <a:avLst/>
          </a:prstGeom>
        </p:spPr>
        <p:txBody>
          <a:bodyPr/>
          <a:lstStyle/>
          <a:p>
            <a:pPr lvl="0"/>
            <a:r>
              <a:rPr lang="nb-NO" dirty="0" smtClean="0"/>
              <a:t>Text (font always in 14)</a:t>
            </a:r>
          </a:p>
          <a:p>
            <a:pPr lvl="1"/>
            <a:r>
              <a:rPr lang="nb-NO" dirty="0" smtClean="0"/>
              <a:t>Sub bullet (always in 14)</a:t>
            </a:r>
          </a:p>
          <a:p>
            <a:pPr lvl="2"/>
            <a:r>
              <a:rPr lang="nb-NO" dirty="0" smtClean="0"/>
              <a:t>Sub bullet 2 (always in 14)</a:t>
            </a:r>
          </a:p>
        </p:txBody>
      </p:sp>
      <p:sp>
        <p:nvSpPr>
          <p:cNvPr id="6" name="Plassholder for lysbildenummer 5"/>
          <p:cNvSpPr>
            <a:spLocks noGrp="1"/>
          </p:cNvSpPr>
          <p:nvPr>
            <p:ph type="sldNum" sz="quarter" idx="18"/>
          </p:nvPr>
        </p:nvSpPr>
        <p:spPr/>
        <p:txBody>
          <a:bodyPr/>
          <a:lstStyle/>
          <a:p>
            <a:fld id="{34BECE54-8B32-4F92-9D97-5623E0B1BB05}" type="slidenum">
              <a:rPr lang="nb-NO" smtClean="0"/>
              <a:pPr/>
              <a:t>‹#›</a:t>
            </a:fld>
            <a:endParaRPr lang="nb-NO" dirty="0"/>
          </a:p>
        </p:txBody>
      </p:sp>
      <p:sp>
        <p:nvSpPr>
          <p:cNvPr id="8" name="Footer Placeholder 4"/>
          <p:cNvSpPr>
            <a:spLocks noGrp="1"/>
          </p:cNvSpPr>
          <p:nvPr>
            <p:ph type="ftr" sz="quarter" idx="3"/>
          </p:nvPr>
        </p:nvSpPr>
        <p:spPr>
          <a:xfrm>
            <a:off x="6912260" y="6525344"/>
            <a:ext cx="2231740" cy="180020"/>
          </a:xfrm>
          <a:prstGeom prst="rect">
            <a:avLst/>
          </a:prstGeom>
        </p:spPr>
        <p:txBody>
          <a:bodyPr vert="horz" lIns="0" tIns="0" rIns="0" bIns="0" rtlCol="0" anchor="b" anchorCtr="0"/>
          <a:lstStyle>
            <a:lvl1pPr algn="l">
              <a:defRPr sz="1000" b="0">
                <a:solidFill>
                  <a:schemeClr val="bg1"/>
                </a:solidFill>
                <a:latin typeface="+mj-lt"/>
              </a:defRPr>
            </a:lvl1pPr>
          </a:lstStyle>
          <a:p>
            <a:r>
              <a:rPr lang="en-GB" dirty="0" smtClean="0">
                <a:solidFill>
                  <a:prstClr val="white"/>
                </a:solidFill>
              </a:rPr>
              <a:t>Towage &amp; Salvage l London</a:t>
            </a:r>
          </a:p>
        </p:txBody>
      </p:sp>
    </p:spTree>
    <p:extLst>
      <p:ext uri="{BB962C8B-B14F-4D97-AF65-F5344CB8AC3E}">
        <p14:creationId xmlns:p14="http://schemas.microsoft.com/office/powerpoint/2010/main" val="2352533174"/>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act details">
    <p:spTree>
      <p:nvGrpSpPr>
        <p:cNvPr id="1" name=""/>
        <p:cNvGrpSpPr/>
        <p:nvPr/>
      </p:nvGrpSpPr>
      <p:grpSpPr>
        <a:xfrm>
          <a:off x="0" y="0"/>
          <a:ext cx="0" cy="0"/>
          <a:chOff x="0" y="0"/>
          <a:chExt cx="0" cy="0"/>
        </a:xfrm>
      </p:grpSpPr>
      <p:sp>
        <p:nvSpPr>
          <p:cNvPr id="5" name="Rectangle 10"/>
          <p:cNvSpPr/>
          <p:nvPr userDrawn="1"/>
        </p:nvSpPr>
        <p:spPr>
          <a:xfrm>
            <a:off x="-7495" y="0"/>
            <a:ext cx="9144000" cy="9019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b-NO">
              <a:solidFill>
                <a:prstClr val="white"/>
              </a:solidFill>
            </a:endParaRPr>
          </a:p>
        </p:txBody>
      </p:sp>
      <p:sp>
        <p:nvSpPr>
          <p:cNvPr id="7" name="Rectangle 14"/>
          <p:cNvSpPr/>
          <p:nvPr userDrawn="1"/>
        </p:nvSpPr>
        <p:spPr>
          <a:xfrm>
            <a:off x="-14990" y="901911"/>
            <a:ext cx="9158990" cy="522155"/>
          </a:xfrm>
          <a:prstGeom prst="rect">
            <a:avLst/>
          </a:prstGeom>
          <a:solidFill>
            <a:srgbClr val="9F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b-NO">
              <a:solidFill>
                <a:prstClr val="white"/>
              </a:solidFill>
            </a:endParaRPr>
          </a:p>
        </p:txBody>
      </p:sp>
      <p:sp>
        <p:nvSpPr>
          <p:cNvPr id="8" name="TextBox 18"/>
          <p:cNvSpPr txBox="1"/>
          <p:nvPr userDrawn="1"/>
        </p:nvSpPr>
        <p:spPr>
          <a:xfrm>
            <a:off x="509660" y="989350"/>
            <a:ext cx="5306523" cy="338554"/>
          </a:xfrm>
          <a:prstGeom prst="rect">
            <a:avLst/>
          </a:prstGeom>
          <a:noFill/>
        </p:spPr>
        <p:txBody>
          <a:bodyPr wrap="square" rtlCol="0">
            <a:spAutoFit/>
          </a:bodyPr>
          <a:lstStyle/>
          <a:p>
            <a:pPr fontAlgn="auto">
              <a:spcBef>
                <a:spcPts val="0"/>
              </a:spcBef>
              <a:spcAft>
                <a:spcPts val="0"/>
              </a:spcAft>
            </a:pPr>
            <a:r>
              <a:rPr lang="en-US" sz="1600" b="1" dirty="0" smtClean="0">
                <a:solidFill>
                  <a:prstClr val="white"/>
                </a:solidFill>
                <a:latin typeface="Calibri"/>
                <a:cs typeface="+mn-cs"/>
              </a:rPr>
              <a:t>Samuel Stewart &amp; Co contact details</a:t>
            </a:r>
          </a:p>
        </p:txBody>
      </p:sp>
      <p:sp>
        <p:nvSpPr>
          <p:cNvPr id="12" name="Rectangle 20"/>
          <p:cNvSpPr/>
          <p:nvPr userDrawn="1"/>
        </p:nvSpPr>
        <p:spPr>
          <a:xfrm>
            <a:off x="313454" y="1945376"/>
            <a:ext cx="2048291" cy="1338828"/>
          </a:xfrm>
          <a:prstGeom prst="rect">
            <a:avLst/>
          </a:prstGeom>
        </p:spPr>
        <p:txBody>
          <a:bodyPr wrap="square">
            <a:spAutoFit/>
          </a:bodyPr>
          <a:lstStyle/>
          <a:p>
            <a:pPr fontAlgn="auto">
              <a:spcBef>
                <a:spcPts val="0"/>
              </a:spcBef>
              <a:spcAft>
                <a:spcPts val="0"/>
              </a:spcAft>
            </a:pPr>
            <a:r>
              <a:rPr lang="en-US" sz="900" b="1" dirty="0" smtClean="0">
                <a:solidFill>
                  <a:srgbClr val="404040"/>
                </a:solidFill>
                <a:latin typeface="Calibri"/>
                <a:cs typeface="+mn-cs"/>
              </a:rPr>
              <a:t>Towage &amp; Salvage:</a:t>
            </a:r>
            <a:endParaRPr lang="nb-NO" sz="900" b="1" dirty="0" smtClean="0">
              <a:solidFill>
                <a:srgbClr val="404040"/>
              </a:solidFill>
              <a:latin typeface="Calibri"/>
              <a:cs typeface="+mn-cs"/>
            </a:endParaRPr>
          </a:p>
          <a:p>
            <a:pPr fontAlgn="auto">
              <a:spcBef>
                <a:spcPts val="0"/>
              </a:spcBef>
              <a:spcAft>
                <a:spcPts val="0"/>
              </a:spcAft>
            </a:pPr>
            <a:r>
              <a:rPr lang="nb-NO" sz="900" dirty="0" smtClean="0">
                <a:solidFill>
                  <a:srgbClr val="404040"/>
                </a:solidFill>
                <a:latin typeface="Calibri"/>
                <a:cs typeface="+mn-cs"/>
              </a:rPr>
              <a:t>Adrian Goodger (Managing Director)</a:t>
            </a:r>
          </a:p>
          <a:p>
            <a:pPr fontAlgn="auto">
              <a:spcBef>
                <a:spcPts val="0"/>
              </a:spcBef>
              <a:spcAft>
                <a:spcPts val="0"/>
              </a:spcAft>
            </a:pPr>
            <a:r>
              <a:rPr lang="nb-NO" sz="900" dirty="0" smtClean="0">
                <a:solidFill>
                  <a:srgbClr val="404040"/>
                </a:solidFill>
                <a:latin typeface="Calibri"/>
                <a:cs typeface="+mn-cs"/>
              </a:rPr>
              <a:t>Tel: +44 208 297 74 74</a:t>
            </a:r>
          </a:p>
          <a:p>
            <a:pPr fontAlgn="auto">
              <a:spcBef>
                <a:spcPts val="0"/>
              </a:spcBef>
              <a:spcAft>
                <a:spcPts val="0"/>
              </a:spcAft>
            </a:pPr>
            <a:r>
              <a:rPr lang="nb-NO" sz="900" u="sng" dirty="0" smtClean="0">
                <a:solidFill>
                  <a:srgbClr val="404040"/>
                </a:solidFill>
                <a:latin typeface="Calibri"/>
                <a:cs typeface="+mn-cs"/>
                <a:hlinkClick r:id="rId2"/>
              </a:rPr>
              <a:t>adrian.goodger@stewartgroup.co.uk</a:t>
            </a:r>
            <a:endParaRPr lang="nb-NO" sz="900" u="sng" dirty="0" smtClean="0">
              <a:solidFill>
                <a:srgbClr val="404040"/>
              </a:solidFill>
              <a:latin typeface="Calibri"/>
              <a:cs typeface="+mn-cs"/>
            </a:endParaRPr>
          </a:p>
          <a:p>
            <a:pPr fontAlgn="auto">
              <a:spcBef>
                <a:spcPts val="0"/>
              </a:spcBef>
              <a:spcAft>
                <a:spcPts val="0"/>
              </a:spcAft>
            </a:pPr>
            <a:r>
              <a:rPr lang="nb-NO" sz="900" b="1" dirty="0" smtClean="0">
                <a:solidFill>
                  <a:srgbClr val="404040"/>
                </a:solidFill>
                <a:latin typeface="Calibri"/>
                <a:cs typeface="+mn-cs"/>
              </a:rPr>
              <a:t> </a:t>
            </a:r>
            <a:endParaRPr lang="nb-NO" sz="900" dirty="0" smtClean="0">
              <a:solidFill>
                <a:srgbClr val="404040"/>
              </a:solidFill>
              <a:latin typeface="Calibri"/>
              <a:cs typeface="+mn-cs"/>
            </a:endParaRPr>
          </a:p>
          <a:p>
            <a:pPr fontAlgn="auto">
              <a:spcBef>
                <a:spcPts val="0"/>
              </a:spcBef>
              <a:spcAft>
                <a:spcPts val="0"/>
              </a:spcAft>
            </a:pPr>
            <a:r>
              <a:rPr lang="nb-NO" sz="900" dirty="0" smtClean="0">
                <a:solidFill>
                  <a:srgbClr val="404040"/>
                </a:solidFill>
                <a:latin typeface="Calibri"/>
                <a:cs typeface="+mn-cs"/>
              </a:rPr>
              <a:t>Shaun Frestle (Senior Partner)</a:t>
            </a:r>
          </a:p>
          <a:p>
            <a:pPr fontAlgn="auto">
              <a:spcBef>
                <a:spcPts val="0"/>
              </a:spcBef>
              <a:spcAft>
                <a:spcPts val="0"/>
              </a:spcAft>
            </a:pPr>
            <a:r>
              <a:rPr lang="nb-NO" sz="900" dirty="0" smtClean="0">
                <a:solidFill>
                  <a:srgbClr val="404040"/>
                </a:solidFill>
                <a:latin typeface="Calibri"/>
                <a:cs typeface="+mn-cs"/>
              </a:rPr>
              <a:t>Tel: +44 208 297 74 74</a:t>
            </a:r>
          </a:p>
          <a:p>
            <a:pPr fontAlgn="auto">
              <a:spcBef>
                <a:spcPts val="0"/>
              </a:spcBef>
              <a:spcAft>
                <a:spcPts val="0"/>
              </a:spcAft>
            </a:pPr>
            <a:r>
              <a:rPr lang="nb-NO" sz="900" u="sng" dirty="0" smtClean="0">
                <a:solidFill>
                  <a:srgbClr val="404040"/>
                </a:solidFill>
                <a:latin typeface="Calibri"/>
                <a:cs typeface="+mn-cs"/>
                <a:hlinkClick r:id="rId2"/>
              </a:rPr>
              <a:t>shaun.frestle@stewartgroup.co.uk</a:t>
            </a:r>
            <a:endParaRPr lang="nb-NO" sz="900" u="sng" dirty="0" smtClean="0">
              <a:solidFill>
                <a:srgbClr val="404040"/>
              </a:solidFill>
              <a:latin typeface="Calibri"/>
              <a:cs typeface="+mn-cs"/>
            </a:endParaRPr>
          </a:p>
          <a:p>
            <a:pPr fontAlgn="auto">
              <a:spcBef>
                <a:spcPts val="0"/>
              </a:spcBef>
              <a:spcAft>
                <a:spcPts val="0"/>
              </a:spcAft>
            </a:pPr>
            <a:endParaRPr lang="nb-NO" sz="900" dirty="0">
              <a:solidFill>
                <a:srgbClr val="404040"/>
              </a:solidFill>
              <a:latin typeface="Calibri"/>
              <a:cs typeface="+mn-cs"/>
            </a:endParaRPr>
          </a:p>
        </p:txBody>
      </p:sp>
      <p:sp>
        <p:nvSpPr>
          <p:cNvPr id="13" name="Rectangle 21"/>
          <p:cNvSpPr/>
          <p:nvPr userDrawn="1"/>
        </p:nvSpPr>
        <p:spPr>
          <a:xfrm>
            <a:off x="313454" y="3392996"/>
            <a:ext cx="2048291" cy="1754326"/>
          </a:xfrm>
          <a:prstGeom prst="rect">
            <a:avLst/>
          </a:prstGeom>
        </p:spPr>
        <p:txBody>
          <a:bodyPr wrap="square">
            <a:spAutoFit/>
          </a:bodyPr>
          <a:lstStyle/>
          <a:p>
            <a:pPr fontAlgn="auto">
              <a:spcBef>
                <a:spcPts val="0"/>
              </a:spcBef>
              <a:spcAft>
                <a:spcPts val="0"/>
              </a:spcAft>
            </a:pPr>
            <a:r>
              <a:rPr lang="nb-NO" sz="900" dirty="0" smtClean="0">
                <a:solidFill>
                  <a:srgbClr val="404040"/>
                </a:solidFill>
                <a:latin typeface="Calibri"/>
                <a:cs typeface="+mn-cs"/>
              </a:rPr>
              <a:t>Keri Libretto (Senior Partner)</a:t>
            </a:r>
          </a:p>
          <a:p>
            <a:pPr fontAlgn="auto">
              <a:spcBef>
                <a:spcPts val="0"/>
              </a:spcBef>
              <a:spcAft>
                <a:spcPts val="0"/>
              </a:spcAft>
            </a:pPr>
            <a:r>
              <a:rPr lang="nb-NO" sz="900" dirty="0" smtClean="0">
                <a:solidFill>
                  <a:srgbClr val="404040"/>
                </a:solidFill>
                <a:latin typeface="Calibri"/>
                <a:cs typeface="+mn-cs"/>
              </a:rPr>
              <a:t>Tel: +44 208 297 74 74</a:t>
            </a:r>
          </a:p>
          <a:p>
            <a:pPr fontAlgn="auto">
              <a:spcBef>
                <a:spcPts val="0"/>
              </a:spcBef>
              <a:spcAft>
                <a:spcPts val="0"/>
              </a:spcAft>
            </a:pPr>
            <a:r>
              <a:rPr lang="nb-NO" sz="900" u="sng" dirty="0" smtClean="0">
                <a:solidFill>
                  <a:srgbClr val="404040"/>
                </a:solidFill>
                <a:latin typeface="Calibri"/>
                <a:cs typeface="+mn-cs"/>
                <a:hlinkClick r:id="rId3"/>
              </a:rPr>
              <a:t>keri.libretto@stewartgroup.co.uk</a:t>
            </a:r>
            <a:endParaRPr lang="nb-NO" sz="900" u="sng" dirty="0" smtClean="0">
              <a:solidFill>
                <a:srgbClr val="404040"/>
              </a:solidFill>
              <a:latin typeface="Calibri"/>
              <a:cs typeface="+mn-cs"/>
            </a:endParaRPr>
          </a:p>
          <a:p>
            <a:pPr fontAlgn="auto">
              <a:spcBef>
                <a:spcPts val="0"/>
              </a:spcBef>
              <a:spcAft>
                <a:spcPts val="0"/>
              </a:spcAft>
            </a:pPr>
            <a:endParaRPr lang="nb-NO" sz="900" dirty="0" smtClean="0">
              <a:solidFill>
                <a:srgbClr val="404040"/>
              </a:solidFill>
              <a:latin typeface="Calibri"/>
              <a:cs typeface="+mn-cs"/>
            </a:endParaRPr>
          </a:p>
          <a:p>
            <a:pPr fontAlgn="auto">
              <a:spcBef>
                <a:spcPts val="0"/>
              </a:spcBef>
              <a:spcAft>
                <a:spcPts val="0"/>
              </a:spcAft>
            </a:pPr>
            <a:r>
              <a:rPr lang="en-US" sz="900" dirty="0" smtClean="0">
                <a:solidFill>
                  <a:srgbClr val="404040"/>
                </a:solidFill>
                <a:latin typeface="Calibri"/>
                <a:cs typeface="+mn-cs"/>
              </a:rPr>
              <a:t>Kieran Hopkins (Partner)  </a:t>
            </a:r>
          </a:p>
          <a:p>
            <a:pPr fontAlgn="auto">
              <a:spcBef>
                <a:spcPts val="0"/>
              </a:spcBef>
              <a:spcAft>
                <a:spcPts val="0"/>
              </a:spcAft>
            </a:pPr>
            <a:r>
              <a:rPr lang="nb-NO" sz="900" dirty="0" smtClean="0">
                <a:solidFill>
                  <a:srgbClr val="404040"/>
                </a:solidFill>
                <a:latin typeface="Calibri"/>
                <a:cs typeface="+mn-cs"/>
              </a:rPr>
              <a:t>Tel: +44 208 297 74 74</a:t>
            </a:r>
          </a:p>
          <a:p>
            <a:pPr fontAlgn="auto">
              <a:spcBef>
                <a:spcPts val="0"/>
              </a:spcBef>
              <a:spcAft>
                <a:spcPts val="0"/>
              </a:spcAft>
            </a:pPr>
            <a:r>
              <a:rPr lang="nb-NO" sz="900" u="sng" dirty="0" smtClean="0">
                <a:solidFill>
                  <a:srgbClr val="404040"/>
                </a:solidFill>
                <a:latin typeface="Calibri"/>
                <a:cs typeface="+mn-cs"/>
                <a:hlinkClick r:id="rId4"/>
              </a:rPr>
              <a:t>kieran.hopkins@stewartgroup.co.uk</a:t>
            </a:r>
            <a:endParaRPr lang="nb-NO" sz="900" u="sng" dirty="0" smtClean="0">
              <a:solidFill>
                <a:srgbClr val="404040"/>
              </a:solidFill>
              <a:latin typeface="Calibri"/>
              <a:cs typeface="+mn-cs"/>
            </a:endParaRPr>
          </a:p>
          <a:p>
            <a:pPr fontAlgn="auto">
              <a:spcBef>
                <a:spcPts val="0"/>
              </a:spcBef>
              <a:spcAft>
                <a:spcPts val="0"/>
              </a:spcAft>
            </a:pPr>
            <a:r>
              <a:rPr lang="nb-NO" sz="900" dirty="0" smtClean="0">
                <a:solidFill>
                  <a:srgbClr val="404040"/>
                </a:solidFill>
                <a:latin typeface="Calibri"/>
                <a:cs typeface="+mn-cs"/>
              </a:rPr>
              <a:t> </a:t>
            </a:r>
          </a:p>
          <a:p>
            <a:pPr fontAlgn="auto">
              <a:spcBef>
                <a:spcPts val="0"/>
              </a:spcBef>
              <a:spcAft>
                <a:spcPts val="0"/>
              </a:spcAft>
            </a:pPr>
            <a:r>
              <a:rPr lang="en-GB" sz="900" dirty="0" smtClean="0">
                <a:solidFill>
                  <a:srgbClr val="404040"/>
                </a:solidFill>
                <a:latin typeface="Calibri"/>
                <a:cs typeface="+mn-cs"/>
              </a:rPr>
              <a:t>Nick Price</a:t>
            </a:r>
            <a:endParaRPr lang="nb-NO" sz="900" dirty="0" smtClean="0">
              <a:solidFill>
                <a:srgbClr val="404040"/>
              </a:solidFill>
              <a:latin typeface="Calibri"/>
              <a:cs typeface="+mn-cs"/>
            </a:endParaRPr>
          </a:p>
          <a:p>
            <a:pPr fontAlgn="auto">
              <a:spcBef>
                <a:spcPts val="0"/>
              </a:spcBef>
              <a:spcAft>
                <a:spcPts val="0"/>
              </a:spcAft>
            </a:pPr>
            <a:r>
              <a:rPr lang="nb-NO" sz="900" dirty="0" smtClean="0">
                <a:solidFill>
                  <a:srgbClr val="404040"/>
                </a:solidFill>
                <a:latin typeface="Calibri"/>
                <a:cs typeface="+mn-cs"/>
              </a:rPr>
              <a:t>Tel: +44 208 297 74 74</a:t>
            </a:r>
          </a:p>
          <a:p>
            <a:pPr fontAlgn="auto">
              <a:spcBef>
                <a:spcPts val="0"/>
              </a:spcBef>
              <a:spcAft>
                <a:spcPts val="0"/>
              </a:spcAft>
            </a:pPr>
            <a:r>
              <a:rPr lang="nb-NO" sz="900" u="sng" dirty="0" smtClean="0">
                <a:solidFill>
                  <a:srgbClr val="404040"/>
                </a:solidFill>
                <a:latin typeface="Calibri"/>
                <a:cs typeface="+mn-cs"/>
                <a:hlinkClick r:id="rId2"/>
              </a:rPr>
              <a:t>nick.price@stewartgroup.co.uk</a:t>
            </a:r>
            <a:endParaRPr lang="nb-NO" sz="900" u="sng" dirty="0" smtClean="0">
              <a:solidFill>
                <a:srgbClr val="404040"/>
              </a:solidFill>
              <a:latin typeface="Calibri"/>
              <a:cs typeface="+mn-cs"/>
            </a:endParaRPr>
          </a:p>
          <a:p>
            <a:pPr fontAlgn="auto">
              <a:spcBef>
                <a:spcPts val="0"/>
              </a:spcBef>
              <a:spcAft>
                <a:spcPts val="0"/>
              </a:spcAft>
            </a:pPr>
            <a:endParaRPr lang="nb-NO" sz="900" dirty="0">
              <a:solidFill>
                <a:srgbClr val="404040"/>
              </a:solidFill>
              <a:latin typeface="Calibri"/>
              <a:cs typeface="+mn-cs"/>
            </a:endParaRPr>
          </a:p>
        </p:txBody>
      </p:sp>
      <p:sp>
        <p:nvSpPr>
          <p:cNvPr id="14" name="Rectangle 22"/>
          <p:cNvSpPr/>
          <p:nvPr userDrawn="1"/>
        </p:nvSpPr>
        <p:spPr>
          <a:xfrm>
            <a:off x="2967257" y="1966894"/>
            <a:ext cx="2048291" cy="923330"/>
          </a:xfrm>
          <a:prstGeom prst="rect">
            <a:avLst/>
          </a:prstGeom>
        </p:spPr>
        <p:txBody>
          <a:bodyPr wrap="square">
            <a:spAutoFit/>
          </a:bodyPr>
          <a:lstStyle/>
          <a:p>
            <a:pPr fontAlgn="auto">
              <a:spcBef>
                <a:spcPts val="0"/>
              </a:spcBef>
              <a:spcAft>
                <a:spcPts val="0"/>
              </a:spcAft>
            </a:pPr>
            <a:r>
              <a:rPr lang="en-US" sz="900" b="1" dirty="0" smtClean="0">
                <a:solidFill>
                  <a:srgbClr val="404040"/>
                </a:solidFill>
                <a:latin typeface="Calibri"/>
                <a:cs typeface="+mn-cs"/>
              </a:rPr>
              <a:t>Heavy Lift &amp; Project Cargo:</a:t>
            </a:r>
            <a:endParaRPr lang="nb-NO" sz="900" b="1" dirty="0" smtClean="0">
              <a:solidFill>
                <a:srgbClr val="404040"/>
              </a:solidFill>
              <a:latin typeface="Calibri"/>
              <a:cs typeface="+mn-cs"/>
            </a:endParaRPr>
          </a:p>
          <a:p>
            <a:pPr fontAlgn="auto">
              <a:spcBef>
                <a:spcPts val="0"/>
              </a:spcBef>
              <a:spcAft>
                <a:spcPts val="0"/>
              </a:spcAft>
            </a:pPr>
            <a:r>
              <a:rPr lang="nb-NO" sz="900" dirty="0" smtClean="0">
                <a:solidFill>
                  <a:srgbClr val="404040"/>
                </a:solidFill>
                <a:latin typeface="Calibri"/>
                <a:cs typeface="+mn-cs"/>
              </a:rPr>
              <a:t>Adrian Goodger (Managing Director)</a:t>
            </a:r>
          </a:p>
          <a:p>
            <a:pPr fontAlgn="auto">
              <a:spcBef>
                <a:spcPts val="0"/>
              </a:spcBef>
              <a:spcAft>
                <a:spcPts val="0"/>
              </a:spcAft>
            </a:pPr>
            <a:r>
              <a:rPr lang="nb-NO" sz="900" dirty="0" smtClean="0">
                <a:solidFill>
                  <a:srgbClr val="404040"/>
                </a:solidFill>
                <a:latin typeface="Calibri"/>
                <a:cs typeface="+mn-cs"/>
              </a:rPr>
              <a:t>Tel: +44 208 297 74 74</a:t>
            </a:r>
          </a:p>
          <a:p>
            <a:pPr fontAlgn="auto">
              <a:spcBef>
                <a:spcPts val="0"/>
              </a:spcBef>
              <a:spcAft>
                <a:spcPts val="0"/>
              </a:spcAft>
            </a:pPr>
            <a:r>
              <a:rPr lang="nb-NO" sz="900" u="sng" dirty="0" smtClean="0">
                <a:solidFill>
                  <a:srgbClr val="404040"/>
                </a:solidFill>
                <a:latin typeface="Calibri"/>
                <a:cs typeface="+mn-cs"/>
                <a:hlinkClick r:id="rId2"/>
              </a:rPr>
              <a:t>adrian.goodger@stewartgroup.co.uk</a:t>
            </a:r>
            <a:endParaRPr lang="nb-NO" sz="900" u="sng" dirty="0" smtClean="0">
              <a:solidFill>
                <a:srgbClr val="404040"/>
              </a:solidFill>
              <a:latin typeface="Calibri"/>
              <a:cs typeface="+mn-cs"/>
            </a:endParaRPr>
          </a:p>
          <a:p>
            <a:pPr fontAlgn="auto">
              <a:spcBef>
                <a:spcPts val="0"/>
              </a:spcBef>
              <a:spcAft>
                <a:spcPts val="0"/>
              </a:spcAft>
            </a:pPr>
            <a:r>
              <a:rPr lang="nb-NO" sz="900" dirty="0" smtClean="0">
                <a:solidFill>
                  <a:srgbClr val="404040"/>
                </a:solidFill>
                <a:latin typeface="Calibri"/>
                <a:cs typeface="+mn-cs"/>
              </a:rPr>
              <a:t> </a:t>
            </a:r>
          </a:p>
          <a:p>
            <a:pPr fontAlgn="auto">
              <a:spcBef>
                <a:spcPts val="0"/>
              </a:spcBef>
              <a:spcAft>
                <a:spcPts val="0"/>
              </a:spcAft>
            </a:pPr>
            <a:endParaRPr lang="nb-NO" sz="900" dirty="0">
              <a:solidFill>
                <a:srgbClr val="404040"/>
              </a:solidFill>
              <a:latin typeface="Calibri"/>
              <a:cs typeface="+mn-cs"/>
            </a:endParaRPr>
          </a:p>
        </p:txBody>
      </p:sp>
      <p:sp>
        <p:nvSpPr>
          <p:cNvPr id="20" name="Rectangle 30"/>
          <p:cNvSpPr/>
          <p:nvPr userDrawn="1"/>
        </p:nvSpPr>
        <p:spPr>
          <a:xfrm>
            <a:off x="2962129" y="2780928"/>
            <a:ext cx="2048291" cy="784830"/>
          </a:xfrm>
          <a:prstGeom prst="rect">
            <a:avLst/>
          </a:prstGeom>
        </p:spPr>
        <p:txBody>
          <a:bodyPr wrap="square">
            <a:spAutoFit/>
          </a:bodyPr>
          <a:lstStyle/>
          <a:p>
            <a:pPr fontAlgn="auto">
              <a:spcBef>
                <a:spcPts val="0"/>
              </a:spcBef>
              <a:spcAft>
                <a:spcPts val="0"/>
              </a:spcAft>
            </a:pPr>
            <a:r>
              <a:rPr lang="nb-NO" sz="900" b="1" dirty="0" smtClean="0">
                <a:solidFill>
                  <a:srgbClr val="404040"/>
                </a:solidFill>
                <a:latin typeface="Calibri"/>
                <a:cs typeface="+mn-cs"/>
              </a:rPr>
              <a:t>All of the aforementiond also deal with Crane &amp; Barge Hire and Wreck removal:</a:t>
            </a:r>
          </a:p>
          <a:p>
            <a:pPr fontAlgn="auto">
              <a:spcBef>
                <a:spcPts val="0"/>
              </a:spcBef>
              <a:spcAft>
                <a:spcPts val="0"/>
              </a:spcAft>
            </a:pPr>
            <a:r>
              <a:rPr lang="nb-NO" sz="900" dirty="0" smtClean="0">
                <a:solidFill>
                  <a:srgbClr val="404040"/>
                </a:solidFill>
                <a:latin typeface="Calibri"/>
                <a:cs typeface="+mn-cs"/>
              </a:rPr>
              <a:t> </a:t>
            </a:r>
          </a:p>
          <a:p>
            <a:pPr fontAlgn="auto">
              <a:spcBef>
                <a:spcPts val="0"/>
              </a:spcBef>
              <a:spcAft>
                <a:spcPts val="0"/>
              </a:spcAft>
            </a:pPr>
            <a:endParaRPr lang="nb-NO" sz="900" dirty="0">
              <a:solidFill>
                <a:srgbClr val="404040"/>
              </a:solidFill>
              <a:latin typeface="Calibri"/>
              <a:cs typeface="+mn-cs"/>
            </a:endParaRPr>
          </a:p>
        </p:txBody>
      </p:sp>
      <p:sp>
        <p:nvSpPr>
          <p:cNvPr id="22" name="Rectangle 32"/>
          <p:cNvSpPr/>
          <p:nvPr userDrawn="1"/>
        </p:nvSpPr>
        <p:spPr>
          <a:xfrm>
            <a:off x="3336940" y="1513159"/>
            <a:ext cx="5080022" cy="230832"/>
          </a:xfrm>
          <a:prstGeom prst="rect">
            <a:avLst/>
          </a:prstGeom>
        </p:spPr>
        <p:txBody>
          <a:bodyPr wrap="square">
            <a:spAutoFit/>
          </a:bodyPr>
          <a:lstStyle/>
          <a:p>
            <a:pPr fontAlgn="auto">
              <a:spcBef>
                <a:spcPts val="0"/>
              </a:spcBef>
              <a:spcAft>
                <a:spcPts val="0"/>
              </a:spcAft>
            </a:pPr>
            <a:r>
              <a:rPr lang="en-US" sz="900" b="1" dirty="0" smtClean="0">
                <a:solidFill>
                  <a:srgbClr val="404040"/>
                </a:solidFill>
                <a:latin typeface="Calibri"/>
                <a:cs typeface="+mn-cs"/>
              </a:rPr>
              <a:t>Managing Director : Adrian Goodger</a:t>
            </a:r>
            <a:endParaRPr lang="en-US" sz="900" dirty="0" smtClean="0">
              <a:solidFill>
                <a:srgbClr val="404040"/>
              </a:solidFill>
              <a:latin typeface="Calibri"/>
              <a:cs typeface="+mn-cs"/>
            </a:endParaRPr>
          </a:p>
        </p:txBody>
      </p:sp>
      <p:sp>
        <p:nvSpPr>
          <p:cNvPr id="23" name="Plassholder for lysbildenummer 22"/>
          <p:cNvSpPr>
            <a:spLocks noGrp="1"/>
          </p:cNvSpPr>
          <p:nvPr>
            <p:ph type="sldNum" sz="quarter" idx="11"/>
          </p:nvPr>
        </p:nvSpPr>
        <p:spPr/>
        <p:txBody>
          <a:bodyPr/>
          <a:lstStyle/>
          <a:p>
            <a:fld id="{34BECE54-8B32-4F92-9D97-5623E0B1BB05}" type="slidenum">
              <a:rPr lang="nb-NO" smtClean="0"/>
              <a:pPr/>
              <a:t>‹#›</a:t>
            </a:fld>
            <a:endParaRPr lang="nb-NO" dirty="0"/>
          </a:p>
        </p:txBody>
      </p:sp>
      <p:pic>
        <p:nvPicPr>
          <p:cNvPr id="24" name="Picture 23"/>
          <p:cNvPicPr>
            <a:picLocks noChangeAspect="1"/>
          </p:cNvPicPr>
          <p:nvPr userDrawn="1"/>
        </p:nvPicPr>
        <p:blipFill>
          <a:blip r:embed="rId5" cstate="print">
            <a:extLst>
              <a:ext uri="{BEBA8EAE-BF5A-486C-A8C5-ECC9F3942E4B}">
                <a14:imgProps xmlns:a14="http://schemas.microsoft.com/office/drawing/2010/main">
                  <a14:imgLayer r:embed="rId6">
                    <a14:imgEffect>
                      <a14:backgroundRemoval t="4412" b="97059" l="10177" r="92478"/>
                    </a14:imgEffect>
                  </a14:imgLayer>
                </a14:imgProps>
              </a:ext>
              <a:ext uri="{28A0092B-C50C-407E-A947-70E740481C1C}">
                <a14:useLocalDpi xmlns:a14="http://schemas.microsoft.com/office/drawing/2010/main" val="0"/>
              </a:ext>
            </a:extLst>
          </a:blip>
          <a:stretch>
            <a:fillRect/>
          </a:stretch>
        </p:blipFill>
        <p:spPr>
          <a:xfrm>
            <a:off x="323528" y="211338"/>
            <a:ext cx="707149" cy="425541"/>
          </a:xfrm>
          <a:prstGeom prst="rect">
            <a:avLst/>
          </a:prstGeom>
        </p:spPr>
      </p:pic>
      <p:sp>
        <p:nvSpPr>
          <p:cNvPr id="26" name="TextBox 25"/>
          <p:cNvSpPr txBox="1"/>
          <p:nvPr userDrawn="1"/>
        </p:nvSpPr>
        <p:spPr>
          <a:xfrm>
            <a:off x="971600" y="267547"/>
            <a:ext cx="2700300" cy="400110"/>
          </a:xfrm>
          <a:prstGeom prst="rect">
            <a:avLst/>
          </a:prstGeom>
          <a:noFill/>
        </p:spPr>
        <p:txBody>
          <a:bodyPr wrap="square" rtlCol="0">
            <a:spAutoFit/>
          </a:bodyPr>
          <a:lstStyle/>
          <a:p>
            <a:pPr fontAlgn="auto">
              <a:spcBef>
                <a:spcPts val="0"/>
              </a:spcBef>
              <a:spcAft>
                <a:spcPts val="0"/>
              </a:spcAft>
            </a:pPr>
            <a:r>
              <a:rPr lang="en-GB" sz="2000" dirty="0" smtClean="0">
                <a:solidFill>
                  <a:prstClr val="white"/>
                </a:solidFill>
                <a:latin typeface="DIN Medium" pitchFamily="18" charset="0"/>
                <a:ea typeface="Verdana" pitchFamily="34" charset="0"/>
                <a:cs typeface="Verdana" pitchFamily="34" charset="0"/>
              </a:rPr>
              <a:t>Samuel Stewart &amp; Co</a:t>
            </a:r>
            <a:endParaRPr lang="en-GB" sz="2000" dirty="0">
              <a:solidFill>
                <a:prstClr val="white"/>
              </a:solidFill>
              <a:latin typeface="DIN Medium" pitchFamily="18" charset="0"/>
              <a:ea typeface="Verdana" pitchFamily="34" charset="0"/>
              <a:cs typeface="Verdana" pitchFamily="34" charset="0"/>
            </a:endParaRPr>
          </a:p>
        </p:txBody>
      </p:sp>
      <p:sp>
        <p:nvSpPr>
          <p:cNvPr id="27" name="Footer Placeholder 4"/>
          <p:cNvSpPr>
            <a:spLocks noGrp="1"/>
          </p:cNvSpPr>
          <p:nvPr>
            <p:ph type="ftr" sz="quarter" idx="3"/>
          </p:nvPr>
        </p:nvSpPr>
        <p:spPr>
          <a:xfrm>
            <a:off x="6912260" y="6525344"/>
            <a:ext cx="2231740" cy="180020"/>
          </a:xfrm>
          <a:prstGeom prst="rect">
            <a:avLst/>
          </a:prstGeom>
        </p:spPr>
        <p:txBody>
          <a:bodyPr vert="horz" lIns="0" tIns="0" rIns="0" bIns="0" rtlCol="0" anchor="b" anchorCtr="0"/>
          <a:lstStyle>
            <a:lvl1pPr algn="l">
              <a:defRPr sz="1000" b="0">
                <a:solidFill>
                  <a:schemeClr val="bg1"/>
                </a:solidFill>
                <a:latin typeface="+mj-lt"/>
              </a:defRPr>
            </a:lvl1pPr>
          </a:lstStyle>
          <a:p>
            <a:r>
              <a:rPr lang="en-GB" dirty="0" smtClean="0">
                <a:solidFill>
                  <a:prstClr val="white"/>
                </a:solidFill>
              </a:rPr>
              <a:t>Towage &amp; Salvage l London</a:t>
            </a:r>
          </a:p>
        </p:txBody>
      </p:sp>
      <p:sp>
        <p:nvSpPr>
          <p:cNvPr id="25" name="Rectangle 24"/>
          <p:cNvSpPr/>
          <p:nvPr userDrawn="1"/>
        </p:nvSpPr>
        <p:spPr>
          <a:xfrm>
            <a:off x="6012160" y="2960948"/>
            <a:ext cx="2719358" cy="1508105"/>
          </a:xfrm>
          <a:prstGeom prst="rect">
            <a:avLst/>
          </a:prstGeom>
        </p:spPr>
        <p:txBody>
          <a:bodyPr wrap="square">
            <a:spAutoFit/>
          </a:bodyPr>
          <a:lstStyle/>
          <a:p>
            <a:pPr fontAlgn="auto">
              <a:spcBef>
                <a:spcPts val="0"/>
              </a:spcBef>
              <a:spcAft>
                <a:spcPts val="0"/>
              </a:spcAft>
            </a:pPr>
            <a:r>
              <a:rPr lang="nb-NO" sz="1000" b="1" dirty="0" smtClean="0">
                <a:solidFill>
                  <a:srgbClr val="A0A3A3">
                    <a:lumMod val="50000"/>
                  </a:srgbClr>
                </a:solidFill>
                <a:latin typeface="Calibri"/>
                <a:cs typeface="+mn-cs"/>
              </a:rPr>
              <a:t>Samuel Stewart &amp; Co</a:t>
            </a:r>
            <a:r>
              <a:rPr lang="en-US" sz="1000" dirty="0" smtClean="0">
                <a:solidFill>
                  <a:srgbClr val="A0A3A3">
                    <a:lumMod val="50000"/>
                  </a:srgbClr>
                </a:solidFill>
                <a:latin typeface="Calibri"/>
                <a:cs typeface="+mn-cs"/>
              </a:rPr>
              <a:t>: </a:t>
            </a:r>
            <a:br>
              <a:rPr lang="en-US" sz="1000" dirty="0" smtClean="0">
                <a:solidFill>
                  <a:srgbClr val="A0A3A3">
                    <a:lumMod val="50000"/>
                  </a:srgbClr>
                </a:solidFill>
                <a:latin typeface="Calibri"/>
                <a:cs typeface="+mn-cs"/>
              </a:rPr>
            </a:br>
            <a:r>
              <a:rPr lang="en-US" sz="1000" dirty="0" smtClean="0">
                <a:solidFill>
                  <a:srgbClr val="A0A3A3">
                    <a:lumMod val="50000"/>
                  </a:srgbClr>
                </a:solidFill>
                <a:latin typeface="Calibri"/>
                <a:cs typeface="+mn-cs"/>
              </a:rPr>
              <a:t>Martin House</a:t>
            </a:r>
            <a:br>
              <a:rPr lang="en-US" sz="1000" dirty="0" smtClean="0">
                <a:solidFill>
                  <a:srgbClr val="A0A3A3">
                    <a:lumMod val="50000"/>
                  </a:srgbClr>
                </a:solidFill>
                <a:latin typeface="Calibri"/>
                <a:cs typeface="+mn-cs"/>
              </a:rPr>
            </a:br>
            <a:r>
              <a:rPr lang="en-US" sz="1000" dirty="0" smtClean="0">
                <a:solidFill>
                  <a:srgbClr val="A0A3A3">
                    <a:lumMod val="50000"/>
                  </a:srgbClr>
                </a:solidFill>
                <a:latin typeface="Calibri"/>
                <a:cs typeface="+mn-cs"/>
              </a:rPr>
              <a:t>1 Tranquil Vale</a:t>
            </a:r>
            <a:br>
              <a:rPr lang="en-US" sz="1000" dirty="0" smtClean="0">
                <a:solidFill>
                  <a:srgbClr val="A0A3A3">
                    <a:lumMod val="50000"/>
                  </a:srgbClr>
                </a:solidFill>
                <a:latin typeface="Calibri"/>
                <a:cs typeface="+mn-cs"/>
              </a:rPr>
            </a:br>
            <a:r>
              <a:rPr lang="en-US" sz="1000" dirty="0" smtClean="0">
                <a:solidFill>
                  <a:srgbClr val="A0A3A3">
                    <a:lumMod val="50000"/>
                  </a:srgbClr>
                </a:solidFill>
                <a:latin typeface="Calibri"/>
                <a:cs typeface="+mn-cs"/>
              </a:rPr>
              <a:t>London</a:t>
            </a:r>
          </a:p>
          <a:p>
            <a:pPr fontAlgn="auto">
              <a:spcBef>
                <a:spcPts val="0"/>
              </a:spcBef>
              <a:spcAft>
                <a:spcPts val="0"/>
              </a:spcAft>
            </a:pPr>
            <a:r>
              <a:rPr lang="en-US" sz="1000" dirty="0" smtClean="0">
                <a:solidFill>
                  <a:srgbClr val="A0A3A3">
                    <a:lumMod val="50000"/>
                  </a:srgbClr>
                </a:solidFill>
                <a:latin typeface="Calibri"/>
                <a:cs typeface="+mn-cs"/>
              </a:rPr>
              <a:t>United Kingdom</a:t>
            </a:r>
          </a:p>
          <a:p>
            <a:pPr fontAlgn="auto">
              <a:spcBef>
                <a:spcPts val="0"/>
              </a:spcBef>
              <a:spcAft>
                <a:spcPts val="0"/>
              </a:spcAft>
            </a:pPr>
            <a:endParaRPr lang="en-US" sz="1000" dirty="0" smtClean="0">
              <a:solidFill>
                <a:srgbClr val="A0A3A3">
                  <a:lumMod val="50000"/>
                </a:srgbClr>
              </a:solidFill>
              <a:latin typeface="Calibri"/>
              <a:cs typeface="+mn-cs"/>
            </a:endParaRPr>
          </a:p>
          <a:p>
            <a:pPr fontAlgn="auto">
              <a:spcBef>
                <a:spcPts val="0"/>
              </a:spcBef>
              <a:spcAft>
                <a:spcPts val="0"/>
              </a:spcAft>
            </a:pPr>
            <a:r>
              <a:rPr lang="en-US" sz="1000" dirty="0" smtClean="0">
                <a:solidFill>
                  <a:srgbClr val="A0A3A3">
                    <a:lumMod val="50000"/>
                  </a:srgbClr>
                </a:solidFill>
                <a:latin typeface="Calibri"/>
                <a:cs typeface="+mn-cs"/>
              </a:rPr>
              <a:t>Telephone: +44  (0)208 297 74 74 </a:t>
            </a:r>
            <a:br>
              <a:rPr lang="en-US" sz="1000" dirty="0" smtClean="0">
                <a:solidFill>
                  <a:srgbClr val="A0A3A3">
                    <a:lumMod val="50000"/>
                  </a:srgbClr>
                </a:solidFill>
                <a:latin typeface="Calibri"/>
                <a:cs typeface="+mn-cs"/>
              </a:rPr>
            </a:br>
            <a:r>
              <a:rPr lang="en-US" sz="1000" dirty="0" smtClean="0">
                <a:solidFill>
                  <a:srgbClr val="A0A3A3">
                    <a:lumMod val="50000"/>
                  </a:srgbClr>
                </a:solidFill>
                <a:latin typeface="Calibri"/>
                <a:cs typeface="+mn-cs"/>
              </a:rPr>
              <a:t>www.stewartgroup.co.uk</a:t>
            </a:r>
            <a:endParaRPr lang="nb-NO" sz="1000" dirty="0" smtClean="0">
              <a:solidFill>
                <a:srgbClr val="A0A3A3">
                  <a:lumMod val="50000"/>
                </a:srgbClr>
              </a:solidFill>
              <a:latin typeface="Calibri"/>
              <a:cs typeface="+mn-cs"/>
            </a:endParaRPr>
          </a:p>
          <a:p>
            <a:pPr fontAlgn="auto">
              <a:spcBef>
                <a:spcPts val="0"/>
              </a:spcBef>
              <a:spcAft>
                <a:spcPts val="0"/>
              </a:spcAft>
            </a:pPr>
            <a:endParaRPr lang="nb-NO" sz="1200" dirty="0">
              <a:solidFill>
                <a:srgbClr val="A0A3A3">
                  <a:lumMod val="50000"/>
                </a:srgbClr>
              </a:solidFill>
              <a:latin typeface="Calibri"/>
              <a:cs typeface="+mn-cs"/>
            </a:endParaRPr>
          </a:p>
        </p:txBody>
      </p:sp>
    </p:spTree>
    <p:extLst>
      <p:ext uri="{BB962C8B-B14F-4D97-AF65-F5344CB8AC3E}">
        <p14:creationId xmlns:p14="http://schemas.microsoft.com/office/powerpoint/2010/main" val="1215121233"/>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nalyst summary page">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nb-NO" dirty="0" err="1" smtClean="0"/>
              <a:t>Analyst</a:t>
            </a:r>
            <a:r>
              <a:rPr lang="nb-NO" dirty="0" smtClean="0"/>
              <a:t> </a:t>
            </a:r>
            <a:r>
              <a:rPr lang="nb-NO" dirty="0" err="1" smtClean="0"/>
              <a:t>summary</a:t>
            </a:r>
            <a:r>
              <a:rPr lang="nb-NO" dirty="0" smtClean="0"/>
              <a:t> page</a:t>
            </a:r>
            <a:endParaRPr lang="nb-NO" dirty="0"/>
          </a:p>
        </p:txBody>
      </p:sp>
      <p:sp>
        <p:nvSpPr>
          <p:cNvPr id="3" name="Plassholder for lysbildenummer 2"/>
          <p:cNvSpPr>
            <a:spLocks noGrp="1"/>
          </p:cNvSpPr>
          <p:nvPr>
            <p:ph type="sldNum" sz="quarter" idx="10"/>
          </p:nvPr>
        </p:nvSpPr>
        <p:spPr/>
        <p:txBody>
          <a:bodyPr/>
          <a:lstStyle/>
          <a:p>
            <a:fld id="{34BECE54-8B32-4F92-9D97-5623E0B1BB05}" type="slidenum">
              <a:rPr lang="nb-NO" smtClean="0"/>
              <a:pPr/>
              <a:t>‹#›</a:t>
            </a:fld>
            <a:endParaRPr lang="nb-NO" dirty="0"/>
          </a:p>
        </p:txBody>
      </p:sp>
      <p:sp>
        <p:nvSpPr>
          <p:cNvPr id="5" name="Plassholder for tekst 6"/>
          <p:cNvSpPr>
            <a:spLocks noGrp="1"/>
          </p:cNvSpPr>
          <p:nvPr>
            <p:ph type="body" sz="quarter" idx="12" hasCustomPrompt="1"/>
          </p:nvPr>
        </p:nvSpPr>
        <p:spPr>
          <a:xfrm>
            <a:off x="216000" y="1292400"/>
            <a:ext cx="8783637" cy="288000"/>
          </a:xfrm>
          <a:prstGeom prst="rect">
            <a:avLst/>
          </a:prstGeom>
          <a:solidFill>
            <a:schemeClr val="accent1"/>
          </a:solidFill>
        </p:spPr>
        <p:txBody>
          <a:bodyPr anchor="ctr" anchorCtr="0"/>
          <a:lstStyle>
            <a:lvl1pPr marL="0" marR="0" indent="0" algn="ctr" defTabSz="683819" rtl="0" eaLnBrk="0" fontAlgn="auto" latinLnBrk="0" hangingPunct="0">
              <a:lnSpc>
                <a:spcPct val="100000"/>
              </a:lnSpc>
              <a:spcBef>
                <a:spcPts val="840"/>
              </a:spcBef>
              <a:spcAft>
                <a:spcPts val="0"/>
              </a:spcAft>
              <a:buClr>
                <a:srgbClr val="008080"/>
              </a:buClr>
              <a:buSzTx/>
              <a:buFont typeface="Arial" pitchFamily="34" charset="0"/>
              <a:buNone/>
              <a:tabLst/>
              <a:defRPr sz="1400" b="1" i="0" baseline="0">
                <a:solidFill>
                  <a:schemeClr val="bg1"/>
                </a:solidFill>
                <a:latin typeface="+mj-lt"/>
              </a:defRPr>
            </a:lvl1pPr>
          </a:lstStyle>
          <a:p>
            <a:pPr algn="ctr" defTabSz="683819" eaLnBrk="0" hangingPunct="0"/>
            <a:r>
              <a:rPr lang="en-US" sz="1400" b="1" dirty="0" smtClean="0">
                <a:solidFill>
                  <a:schemeClr val="bg1"/>
                </a:solidFill>
              </a:rPr>
              <a:t>Heading if applicable. If no summary, this can be removed (always in 14 and bold)</a:t>
            </a:r>
          </a:p>
        </p:txBody>
      </p:sp>
      <p:sp>
        <p:nvSpPr>
          <p:cNvPr id="6" name="Plassholder for tekst 16"/>
          <p:cNvSpPr>
            <a:spLocks noGrp="1"/>
          </p:cNvSpPr>
          <p:nvPr>
            <p:ph type="body" sz="quarter" idx="13" hasCustomPrompt="1"/>
          </p:nvPr>
        </p:nvSpPr>
        <p:spPr>
          <a:xfrm>
            <a:off x="201600" y="1645201"/>
            <a:ext cx="8798400" cy="3764020"/>
          </a:xfrm>
          <a:prstGeom prst="rect">
            <a:avLst/>
          </a:prstGeom>
        </p:spPr>
        <p:txBody>
          <a:bodyPr/>
          <a:lstStyle>
            <a:lvl1pPr>
              <a:defRPr/>
            </a:lvl1pPr>
            <a:lvl2pPr>
              <a:defRPr/>
            </a:lvl2pPr>
            <a:lvl3pPr>
              <a:defRPr/>
            </a:lvl3pPr>
          </a:lstStyle>
          <a:p>
            <a:pPr lvl="0"/>
            <a:r>
              <a:rPr lang="nb-NO" dirty="0" err="1" smtClean="0"/>
              <a:t>Text</a:t>
            </a:r>
            <a:r>
              <a:rPr lang="nb-NO" dirty="0" smtClean="0"/>
              <a:t> (font </a:t>
            </a:r>
            <a:r>
              <a:rPr lang="nb-NO" dirty="0" err="1" smtClean="0"/>
              <a:t>always</a:t>
            </a:r>
            <a:r>
              <a:rPr lang="nb-NO" dirty="0" smtClean="0"/>
              <a:t> in 14)</a:t>
            </a:r>
          </a:p>
          <a:p>
            <a:pPr lvl="1"/>
            <a:r>
              <a:rPr lang="nb-NO" dirty="0" smtClean="0"/>
              <a:t>Sub </a:t>
            </a:r>
            <a:r>
              <a:rPr lang="nb-NO" dirty="0" err="1" smtClean="0"/>
              <a:t>bullet</a:t>
            </a:r>
            <a:r>
              <a:rPr lang="nb-NO" dirty="0" smtClean="0"/>
              <a:t> (</a:t>
            </a:r>
            <a:r>
              <a:rPr lang="nb-NO" dirty="0" err="1" smtClean="0"/>
              <a:t>always</a:t>
            </a:r>
            <a:r>
              <a:rPr lang="nb-NO" dirty="0" smtClean="0"/>
              <a:t> in 14)</a:t>
            </a:r>
          </a:p>
          <a:p>
            <a:pPr lvl="2"/>
            <a:r>
              <a:rPr lang="nb-NO" dirty="0" smtClean="0"/>
              <a:t>Sub </a:t>
            </a:r>
            <a:r>
              <a:rPr lang="nb-NO" dirty="0" err="1" smtClean="0"/>
              <a:t>bullet</a:t>
            </a:r>
            <a:r>
              <a:rPr lang="nb-NO" dirty="0" smtClean="0"/>
              <a:t> 2 (</a:t>
            </a:r>
            <a:r>
              <a:rPr lang="nb-NO" dirty="0" err="1" smtClean="0"/>
              <a:t>always</a:t>
            </a:r>
            <a:r>
              <a:rPr lang="nb-NO" dirty="0" smtClean="0"/>
              <a:t> in 14)</a:t>
            </a:r>
          </a:p>
        </p:txBody>
      </p:sp>
      <p:sp>
        <p:nvSpPr>
          <p:cNvPr id="10" name="Plassholder for tekst 5"/>
          <p:cNvSpPr>
            <a:spLocks noGrp="1"/>
          </p:cNvSpPr>
          <p:nvPr>
            <p:ph type="body" sz="quarter" idx="16" hasCustomPrompt="1"/>
          </p:nvPr>
        </p:nvSpPr>
        <p:spPr>
          <a:xfrm>
            <a:off x="211846" y="5445224"/>
            <a:ext cx="8792454" cy="396044"/>
          </a:xfrm>
          <a:noFill/>
        </p:spPr>
        <p:txBody>
          <a:bodyPr anchor="t">
            <a:normAutofit/>
          </a:bodyPr>
          <a:lstStyle>
            <a:lvl1pPr marL="0" indent="0" algn="l">
              <a:buNone/>
              <a:defRPr sz="1600" b="1" i="1">
                <a:solidFill>
                  <a:schemeClr val="accent3"/>
                </a:solidFill>
              </a:defRPr>
            </a:lvl1pPr>
          </a:lstStyle>
          <a:p>
            <a:pPr lvl="0"/>
            <a:r>
              <a:rPr lang="nb-NO"/>
              <a:t>Mail selling point</a:t>
            </a:r>
          </a:p>
        </p:txBody>
      </p:sp>
      <p:sp>
        <p:nvSpPr>
          <p:cNvPr id="9" name="Plassholder for innhold 22"/>
          <p:cNvSpPr>
            <a:spLocks noGrp="1"/>
          </p:cNvSpPr>
          <p:nvPr>
            <p:ph sz="quarter" idx="17" hasCustomPrompt="1"/>
          </p:nvPr>
        </p:nvSpPr>
        <p:spPr>
          <a:xfrm>
            <a:off x="216000" y="5985284"/>
            <a:ext cx="8605995" cy="288032"/>
          </a:xfrm>
          <a:ln>
            <a:noFill/>
          </a:ln>
        </p:spPr>
        <p:txBody>
          <a:bodyPr lIns="0" tIns="0" rIns="0" bIns="0" anchor="b">
            <a:noAutofit/>
          </a:bodyPr>
          <a:lstStyle>
            <a:lvl1pPr marL="0" indent="0">
              <a:buNone/>
              <a:defRPr sz="800" i="1" baseline="0"/>
            </a:lvl1pPr>
            <a:lvl2pPr marL="356400" indent="0">
              <a:buNone/>
              <a:defRPr/>
            </a:lvl2pPr>
            <a:lvl3pPr marL="540000" indent="0">
              <a:buNone/>
              <a:defRPr/>
            </a:lvl3pPr>
            <a:lvl4pPr marL="1076325" indent="0">
              <a:buNone/>
              <a:defRPr/>
            </a:lvl4pPr>
            <a:lvl5pPr marL="1435100" indent="0">
              <a:buNone/>
              <a:defRPr/>
            </a:lvl5pPr>
          </a:lstStyle>
          <a:p>
            <a:pPr lvl="0"/>
            <a:r>
              <a:rPr lang="nb-NO" dirty="0" smtClean="0"/>
              <a:t>________________________</a:t>
            </a:r>
            <a:br>
              <a:rPr lang="nb-NO" dirty="0" smtClean="0"/>
            </a:br>
            <a:r>
              <a:rPr lang="nb-NO" dirty="0" smtClean="0"/>
              <a:t>Source: xxx.</a:t>
            </a:r>
          </a:p>
        </p:txBody>
      </p:sp>
      <p:sp>
        <p:nvSpPr>
          <p:cNvPr id="8" name="Footer Placeholder 4"/>
          <p:cNvSpPr>
            <a:spLocks noGrp="1"/>
          </p:cNvSpPr>
          <p:nvPr>
            <p:ph type="ftr" sz="quarter" idx="3"/>
          </p:nvPr>
        </p:nvSpPr>
        <p:spPr>
          <a:xfrm>
            <a:off x="6912260" y="6525344"/>
            <a:ext cx="2231740" cy="180020"/>
          </a:xfrm>
          <a:prstGeom prst="rect">
            <a:avLst/>
          </a:prstGeom>
        </p:spPr>
        <p:txBody>
          <a:bodyPr vert="horz" lIns="0" tIns="0" rIns="0" bIns="0" rtlCol="0" anchor="b" anchorCtr="0"/>
          <a:lstStyle>
            <a:lvl1pPr algn="l">
              <a:defRPr sz="1000" b="0">
                <a:solidFill>
                  <a:schemeClr val="bg1"/>
                </a:solidFill>
                <a:latin typeface="+mj-lt"/>
              </a:defRPr>
            </a:lvl1pPr>
          </a:lstStyle>
          <a:p>
            <a:r>
              <a:rPr lang="en-GB" dirty="0" smtClean="0">
                <a:solidFill>
                  <a:prstClr val="white"/>
                </a:solidFill>
              </a:rPr>
              <a:t>Towage &amp; Salvage l London</a:t>
            </a:r>
          </a:p>
        </p:txBody>
      </p:sp>
    </p:spTree>
    <p:extLst>
      <p:ext uri="{BB962C8B-B14F-4D97-AF65-F5344CB8AC3E}">
        <p14:creationId xmlns:p14="http://schemas.microsoft.com/office/powerpoint/2010/main" val="1107509836"/>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uy sell (6 split)">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baseline="0"/>
            </a:lvl1pPr>
          </a:lstStyle>
          <a:p>
            <a:r>
              <a:rPr lang="nb-NO" dirty="0" smtClean="0"/>
              <a:t>Buy / </a:t>
            </a:r>
            <a:r>
              <a:rPr lang="nb-NO" dirty="0" err="1" smtClean="0"/>
              <a:t>sell</a:t>
            </a:r>
            <a:endParaRPr lang="nb-NO" dirty="0"/>
          </a:p>
        </p:txBody>
      </p:sp>
      <p:sp>
        <p:nvSpPr>
          <p:cNvPr id="5" name="Plassholder for tekst 6"/>
          <p:cNvSpPr>
            <a:spLocks noGrp="1"/>
          </p:cNvSpPr>
          <p:nvPr>
            <p:ph type="body" sz="quarter" idx="12" hasCustomPrompt="1"/>
          </p:nvPr>
        </p:nvSpPr>
        <p:spPr>
          <a:xfrm>
            <a:off x="2194560" y="1292400"/>
            <a:ext cx="6805077" cy="288000"/>
          </a:xfrm>
          <a:prstGeom prst="rect">
            <a:avLst/>
          </a:prstGeom>
          <a:solidFill>
            <a:schemeClr val="accent1"/>
          </a:solidFill>
        </p:spPr>
        <p:txBody>
          <a:bodyPr anchor="ctr" anchorCtr="0"/>
          <a:lstStyle>
            <a:lvl1pPr marL="0" marR="0" indent="0" algn="ctr" defTabSz="683819" rtl="0" eaLnBrk="0" fontAlgn="auto" latinLnBrk="0" hangingPunct="0">
              <a:lnSpc>
                <a:spcPct val="100000"/>
              </a:lnSpc>
              <a:spcBef>
                <a:spcPts val="840"/>
              </a:spcBef>
              <a:spcAft>
                <a:spcPts val="0"/>
              </a:spcAft>
              <a:buClr>
                <a:srgbClr val="008080"/>
              </a:buClr>
              <a:buSzTx/>
              <a:buFont typeface="Arial" pitchFamily="34" charset="0"/>
              <a:buNone/>
              <a:tabLst/>
              <a:defRPr sz="1400" b="1" i="0" baseline="0">
                <a:solidFill>
                  <a:schemeClr val="bg1"/>
                </a:solidFill>
                <a:latin typeface="+mj-lt"/>
              </a:defRPr>
            </a:lvl1pPr>
          </a:lstStyle>
          <a:p>
            <a:pPr algn="ctr" defTabSz="683819" eaLnBrk="0" hangingPunct="0"/>
            <a:r>
              <a:rPr lang="en-US" sz="1400" b="1" dirty="0" smtClean="0">
                <a:solidFill>
                  <a:schemeClr val="bg1"/>
                </a:solidFill>
              </a:rPr>
              <a:t>Heading (always in 14 and bold)</a:t>
            </a:r>
          </a:p>
        </p:txBody>
      </p:sp>
      <p:sp>
        <p:nvSpPr>
          <p:cNvPr id="6" name="Plassholder for tekst 4"/>
          <p:cNvSpPr>
            <a:spLocks noGrp="1"/>
          </p:cNvSpPr>
          <p:nvPr>
            <p:ph type="body" sz="quarter" idx="13" hasCustomPrompt="1"/>
          </p:nvPr>
        </p:nvSpPr>
        <p:spPr>
          <a:xfrm>
            <a:off x="226800" y="1728000"/>
            <a:ext cx="1796400" cy="770400"/>
          </a:xfrm>
          <a:prstGeom prst="homePlate">
            <a:avLst>
              <a:gd name="adj" fmla="val 20565"/>
            </a:avLst>
          </a:prstGeom>
          <a:solidFill>
            <a:schemeClr val="accent1"/>
          </a:solidFill>
        </p:spPr>
        <p:txBody>
          <a:bodyPr anchor="ctr"/>
          <a:lstStyle>
            <a:lvl1pPr marL="0" indent="0">
              <a:buNone/>
              <a:defRPr b="1">
                <a:solidFill>
                  <a:schemeClr val="bg1"/>
                </a:solidFill>
              </a:defRPr>
            </a:lvl1pPr>
          </a:lstStyle>
          <a:p>
            <a:pPr lvl="0"/>
            <a:r>
              <a:rPr lang="nb-NO" dirty="0" smtClean="0"/>
              <a:t>Heading (always in 14 and bold)</a:t>
            </a:r>
          </a:p>
        </p:txBody>
      </p:sp>
      <p:sp>
        <p:nvSpPr>
          <p:cNvPr id="7" name="Plassholder for tekst 4"/>
          <p:cNvSpPr>
            <a:spLocks noGrp="1"/>
          </p:cNvSpPr>
          <p:nvPr>
            <p:ph type="body" sz="quarter" idx="15" hasCustomPrompt="1"/>
          </p:nvPr>
        </p:nvSpPr>
        <p:spPr>
          <a:xfrm>
            <a:off x="226800" y="3067200"/>
            <a:ext cx="1796400" cy="770400"/>
          </a:xfrm>
          <a:prstGeom prst="homePlate">
            <a:avLst>
              <a:gd name="adj" fmla="val 20565"/>
            </a:avLst>
          </a:prstGeom>
          <a:solidFill>
            <a:schemeClr val="accent1"/>
          </a:solidFill>
        </p:spPr>
        <p:txBody>
          <a:bodyPr anchor="ctr"/>
          <a:lstStyle>
            <a:lvl1pPr marL="0" indent="0">
              <a:buNone/>
              <a:defRPr b="1">
                <a:solidFill>
                  <a:schemeClr val="bg1"/>
                </a:solidFill>
              </a:defRPr>
            </a:lvl1pPr>
          </a:lstStyle>
          <a:p>
            <a:pPr lvl="0"/>
            <a:r>
              <a:rPr lang="nb-NO" dirty="0" smtClean="0"/>
              <a:t>Heading (always in 14 and bold)</a:t>
            </a:r>
          </a:p>
        </p:txBody>
      </p:sp>
      <p:sp>
        <p:nvSpPr>
          <p:cNvPr id="8" name="Plassholder for tekst 4"/>
          <p:cNvSpPr>
            <a:spLocks noGrp="1"/>
          </p:cNvSpPr>
          <p:nvPr>
            <p:ph type="body" sz="quarter" idx="16" hasCustomPrompt="1"/>
          </p:nvPr>
        </p:nvSpPr>
        <p:spPr>
          <a:xfrm>
            <a:off x="226800" y="4406400"/>
            <a:ext cx="1796400" cy="770400"/>
          </a:xfrm>
          <a:prstGeom prst="homePlate">
            <a:avLst>
              <a:gd name="adj" fmla="val 20565"/>
            </a:avLst>
          </a:prstGeom>
          <a:solidFill>
            <a:schemeClr val="accent1"/>
          </a:solidFill>
        </p:spPr>
        <p:txBody>
          <a:bodyPr anchor="ctr"/>
          <a:lstStyle>
            <a:lvl1pPr marL="0" indent="0">
              <a:buNone/>
              <a:defRPr b="1">
                <a:solidFill>
                  <a:schemeClr val="bg1"/>
                </a:solidFill>
              </a:defRPr>
            </a:lvl1pPr>
          </a:lstStyle>
          <a:p>
            <a:pPr lvl="0"/>
            <a:r>
              <a:rPr lang="nb-NO" dirty="0" smtClean="0"/>
              <a:t>Heading (always in 14 and bold)</a:t>
            </a:r>
          </a:p>
        </p:txBody>
      </p:sp>
      <p:sp>
        <p:nvSpPr>
          <p:cNvPr id="9" name="Plassholder for tekst 21"/>
          <p:cNvSpPr>
            <a:spLocks noGrp="1"/>
          </p:cNvSpPr>
          <p:nvPr>
            <p:ph type="body" sz="quarter" idx="17" hasCustomPrompt="1"/>
          </p:nvPr>
        </p:nvSpPr>
        <p:spPr>
          <a:xfrm>
            <a:off x="2193924" y="1674813"/>
            <a:ext cx="3204693" cy="914400"/>
          </a:xfrm>
        </p:spPr>
        <p:txBody>
          <a:bodyPr/>
          <a:lstStyle>
            <a:lvl3pPr>
              <a:defRPr baseline="0"/>
            </a:lvl3pPr>
          </a:lstStyle>
          <a:p>
            <a:pPr lvl="0"/>
            <a:r>
              <a:rPr lang="nb-NO" dirty="0" smtClean="0"/>
              <a:t>Text (font always in 14)</a:t>
            </a:r>
          </a:p>
          <a:p>
            <a:pPr lvl="1"/>
            <a:r>
              <a:rPr lang="nb-NO" dirty="0" smtClean="0"/>
              <a:t>Sub bullet (always in 14)</a:t>
            </a:r>
          </a:p>
          <a:p>
            <a:pPr lvl="2"/>
            <a:r>
              <a:rPr lang="nb-NO" dirty="0" smtClean="0"/>
              <a:t>Sub bullet 2 (always in 14)</a:t>
            </a:r>
          </a:p>
        </p:txBody>
      </p:sp>
      <p:sp>
        <p:nvSpPr>
          <p:cNvPr id="10" name="Plassholder for tekst 21"/>
          <p:cNvSpPr>
            <a:spLocks noGrp="1"/>
          </p:cNvSpPr>
          <p:nvPr>
            <p:ph type="body" sz="quarter" idx="18" hasCustomPrompt="1"/>
          </p:nvPr>
        </p:nvSpPr>
        <p:spPr>
          <a:xfrm>
            <a:off x="5784922" y="1674813"/>
            <a:ext cx="3204693" cy="914400"/>
          </a:xfrm>
        </p:spPr>
        <p:txBody>
          <a:bodyPr/>
          <a:lstStyle/>
          <a:p>
            <a:pPr lvl="0"/>
            <a:r>
              <a:rPr lang="nb-NO" dirty="0" smtClean="0"/>
              <a:t>Text (font always in 14)</a:t>
            </a:r>
          </a:p>
          <a:p>
            <a:pPr lvl="1"/>
            <a:r>
              <a:rPr lang="nb-NO" dirty="0" smtClean="0"/>
              <a:t>Sub bullet (always in 14)</a:t>
            </a:r>
          </a:p>
          <a:p>
            <a:pPr lvl="2"/>
            <a:r>
              <a:rPr lang="nb-NO" dirty="0" smtClean="0"/>
              <a:t>Sub bullet 2 (always in 14)</a:t>
            </a:r>
          </a:p>
        </p:txBody>
      </p:sp>
      <p:sp>
        <p:nvSpPr>
          <p:cNvPr id="11" name="Plassholder for tekst 21"/>
          <p:cNvSpPr>
            <a:spLocks noGrp="1"/>
          </p:cNvSpPr>
          <p:nvPr>
            <p:ph type="body" sz="quarter" idx="19" hasCustomPrompt="1"/>
          </p:nvPr>
        </p:nvSpPr>
        <p:spPr>
          <a:xfrm>
            <a:off x="2193924" y="3035440"/>
            <a:ext cx="3204693" cy="914400"/>
          </a:xfrm>
        </p:spPr>
        <p:txBody>
          <a:bodyPr/>
          <a:lstStyle/>
          <a:p>
            <a:pPr lvl="0"/>
            <a:r>
              <a:rPr lang="nb-NO" dirty="0" smtClean="0"/>
              <a:t>Text (font always in 14)</a:t>
            </a:r>
          </a:p>
          <a:p>
            <a:pPr lvl="1"/>
            <a:r>
              <a:rPr lang="nb-NO" dirty="0" smtClean="0"/>
              <a:t>Sub bullet (always in 14)</a:t>
            </a:r>
          </a:p>
          <a:p>
            <a:pPr lvl="2"/>
            <a:r>
              <a:rPr lang="nb-NO" dirty="0" smtClean="0"/>
              <a:t>Sub bullet 2 (always in 14)</a:t>
            </a:r>
          </a:p>
        </p:txBody>
      </p:sp>
      <p:sp>
        <p:nvSpPr>
          <p:cNvPr id="12" name="Plassholder for tekst 21"/>
          <p:cNvSpPr>
            <a:spLocks noGrp="1"/>
          </p:cNvSpPr>
          <p:nvPr>
            <p:ph type="body" sz="quarter" idx="20" hasCustomPrompt="1"/>
          </p:nvPr>
        </p:nvSpPr>
        <p:spPr>
          <a:xfrm>
            <a:off x="5784922" y="3035440"/>
            <a:ext cx="3204693" cy="914400"/>
          </a:xfrm>
        </p:spPr>
        <p:txBody>
          <a:bodyPr/>
          <a:lstStyle/>
          <a:p>
            <a:pPr lvl="0"/>
            <a:r>
              <a:rPr lang="nb-NO" dirty="0" smtClean="0"/>
              <a:t>Text (font always in 14)</a:t>
            </a:r>
          </a:p>
          <a:p>
            <a:pPr lvl="1"/>
            <a:r>
              <a:rPr lang="nb-NO" dirty="0" smtClean="0"/>
              <a:t>Sub bullet (always in 14)</a:t>
            </a:r>
          </a:p>
          <a:p>
            <a:pPr lvl="2"/>
            <a:r>
              <a:rPr lang="nb-NO" dirty="0" smtClean="0"/>
              <a:t>Sub bullet 2 (always in 14)</a:t>
            </a:r>
          </a:p>
        </p:txBody>
      </p:sp>
      <p:sp>
        <p:nvSpPr>
          <p:cNvPr id="13" name="Plassholder for tekst 21"/>
          <p:cNvSpPr>
            <a:spLocks noGrp="1"/>
          </p:cNvSpPr>
          <p:nvPr>
            <p:ph type="body" sz="quarter" idx="21" hasCustomPrompt="1"/>
          </p:nvPr>
        </p:nvSpPr>
        <p:spPr>
          <a:xfrm>
            <a:off x="2193924" y="4396068"/>
            <a:ext cx="3204693" cy="914400"/>
          </a:xfrm>
        </p:spPr>
        <p:txBody>
          <a:bodyPr/>
          <a:lstStyle/>
          <a:p>
            <a:pPr lvl="0"/>
            <a:r>
              <a:rPr lang="nb-NO" dirty="0" smtClean="0"/>
              <a:t>Text (font always in 14)</a:t>
            </a:r>
          </a:p>
          <a:p>
            <a:pPr lvl="1"/>
            <a:r>
              <a:rPr lang="nb-NO" dirty="0" smtClean="0"/>
              <a:t>Sub bullet (always in 14)</a:t>
            </a:r>
          </a:p>
          <a:p>
            <a:pPr lvl="2"/>
            <a:r>
              <a:rPr lang="nb-NO" dirty="0" smtClean="0"/>
              <a:t>Sub bullet 2 (always in 14)</a:t>
            </a:r>
          </a:p>
        </p:txBody>
      </p:sp>
      <p:sp>
        <p:nvSpPr>
          <p:cNvPr id="14" name="Plassholder for tekst 21"/>
          <p:cNvSpPr>
            <a:spLocks noGrp="1"/>
          </p:cNvSpPr>
          <p:nvPr>
            <p:ph type="body" sz="quarter" idx="22" hasCustomPrompt="1"/>
          </p:nvPr>
        </p:nvSpPr>
        <p:spPr>
          <a:xfrm>
            <a:off x="5784922" y="4396068"/>
            <a:ext cx="3204693" cy="914400"/>
          </a:xfrm>
        </p:spPr>
        <p:txBody>
          <a:bodyPr/>
          <a:lstStyle/>
          <a:p>
            <a:pPr lvl="0"/>
            <a:r>
              <a:rPr lang="nb-NO" dirty="0" smtClean="0"/>
              <a:t>Text (font always in 14)</a:t>
            </a:r>
          </a:p>
          <a:p>
            <a:pPr lvl="1"/>
            <a:r>
              <a:rPr lang="nb-NO" dirty="0" smtClean="0"/>
              <a:t>Sub bullet (always in 14)</a:t>
            </a:r>
          </a:p>
          <a:p>
            <a:pPr lvl="2"/>
            <a:r>
              <a:rPr lang="nb-NO" dirty="0" smtClean="0"/>
              <a:t>Sub bullet 2 (always in 14)</a:t>
            </a:r>
          </a:p>
        </p:txBody>
      </p:sp>
      <p:sp>
        <p:nvSpPr>
          <p:cNvPr id="18" name="Plassholder for lysbildenummer 17"/>
          <p:cNvSpPr>
            <a:spLocks noGrp="1"/>
          </p:cNvSpPr>
          <p:nvPr>
            <p:ph type="sldNum" sz="quarter" idx="26"/>
          </p:nvPr>
        </p:nvSpPr>
        <p:spPr/>
        <p:txBody>
          <a:bodyPr/>
          <a:lstStyle/>
          <a:p>
            <a:fld id="{34BECE54-8B32-4F92-9D97-5623E0B1BB05}" type="slidenum">
              <a:rPr lang="nb-NO" smtClean="0"/>
              <a:pPr/>
              <a:t>‹#›</a:t>
            </a:fld>
            <a:endParaRPr lang="nb-NO" dirty="0"/>
          </a:p>
        </p:txBody>
      </p:sp>
      <p:sp>
        <p:nvSpPr>
          <p:cNvPr id="19" name="Plassholder for tekst 5"/>
          <p:cNvSpPr>
            <a:spLocks noGrp="1"/>
          </p:cNvSpPr>
          <p:nvPr>
            <p:ph type="body" sz="quarter" idx="27" hasCustomPrompt="1"/>
          </p:nvPr>
        </p:nvSpPr>
        <p:spPr>
          <a:xfrm>
            <a:off x="211846" y="5445224"/>
            <a:ext cx="8792454" cy="396044"/>
          </a:xfrm>
          <a:noFill/>
        </p:spPr>
        <p:txBody>
          <a:bodyPr anchor="t">
            <a:normAutofit/>
          </a:bodyPr>
          <a:lstStyle>
            <a:lvl1pPr marL="0" indent="0" algn="l">
              <a:buNone/>
              <a:defRPr sz="1600" b="1" i="1">
                <a:solidFill>
                  <a:schemeClr val="accent3"/>
                </a:solidFill>
              </a:defRPr>
            </a:lvl1pPr>
          </a:lstStyle>
          <a:p>
            <a:pPr lvl="0"/>
            <a:r>
              <a:rPr lang="nb-NO"/>
              <a:t>Mail selling point</a:t>
            </a:r>
          </a:p>
        </p:txBody>
      </p:sp>
      <p:sp>
        <p:nvSpPr>
          <p:cNvPr id="20" name="Plassholder for innhold 22"/>
          <p:cNvSpPr>
            <a:spLocks noGrp="1"/>
          </p:cNvSpPr>
          <p:nvPr>
            <p:ph sz="quarter" idx="28" hasCustomPrompt="1"/>
          </p:nvPr>
        </p:nvSpPr>
        <p:spPr>
          <a:xfrm>
            <a:off x="216000" y="5985284"/>
            <a:ext cx="8605995" cy="288032"/>
          </a:xfrm>
          <a:ln>
            <a:noFill/>
          </a:ln>
        </p:spPr>
        <p:txBody>
          <a:bodyPr lIns="0" tIns="0" rIns="0" bIns="0" anchor="b">
            <a:noAutofit/>
          </a:bodyPr>
          <a:lstStyle>
            <a:lvl1pPr marL="0" indent="0">
              <a:buNone/>
              <a:defRPr sz="800" i="1" baseline="0"/>
            </a:lvl1pPr>
            <a:lvl2pPr marL="356400" indent="0">
              <a:buNone/>
              <a:defRPr/>
            </a:lvl2pPr>
            <a:lvl3pPr marL="540000" indent="0">
              <a:buNone/>
              <a:defRPr/>
            </a:lvl3pPr>
            <a:lvl4pPr marL="1076325" indent="0">
              <a:buNone/>
              <a:defRPr/>
            </a:lvl4pPr>
            <a:lvl5pPr marL="1435100" indent="0">
              <a:buNone/>
              <a:defRPr/>
            </a:lvl5pPr>
          </a:lstStyle>
          <a:p>
            <a:pPr lvl="0"/>
            <a:r>
              <a:rPr lang="nb-NO" dirty="0" smtClean="0"/>
              <a:t>________________________</a:t>
            </a:r>
            <a:br>
              <a:rPr lang="nb-NO" dirty="0" smtClean="0"/>
            </a:br>
            <a:r>
              <a:rPr lang="nb-NO" dirty="0" smtClean="0"/>
              <a:t>Source: xxx.</a:t>
            </a:r>
          </a:p>
        </p:txBody>
      </p:sp>
      <p:sp>
        <p:nvSpPr>
          <p:cNvPr id="17" name="Footer Placeholder 4"/>
          <p:cNvSpPr>
            <a:spLocks noGrp="1"/>
          </p:cNvSpPr>
          <p:nvPr>
            <p:ph type="ftr" sz="quarter" idx="3"/>
          </p:nvPr>
        </p:nvSpPr>
        <p:spPr>
          <a:xfrm>
            <a:off x="6912260" y="6525344"/>
            <a:ext cx="2231740" cy="180020"/>
          </a:xfrm>
          <a:prstGeom prst="rect">
            <a:avLst/>
          </a:prstGeom>
        </p:spPr>
        <p:txBody>
          <a:bodyPr vert="horz" lIns="0" tIns="0" rIns="0" bIns="0" rtlCol="0" anchor="b" anchorCtr="0"/>
          <a:lstStyle>
            <a:lvl1pPr algn="l">
              <a:defRPr sz="1000" b="0">
                <a:solidFill>
                  <a:schemeClr val="bg1"/>
                </a:solidFill>
                <a:latin typeface="+mj-lt"/>
              </a:defRPr>
            </a:lvl1pPr>
          </a:lstStyle>
          <a:p>
            <a:r>
              <a:rPr lang="en-GB" dirty="0" smtClean="0">
                <a:solidFill>
                  <a:prstClr val="white"/>
                </a:solidFill>
              </a:rPr>
              <a:t>Towage &amp; Salvage l London</a:t>
            </a:r>
          </a:p>
        </p:txBody>
      </p:sp>
    </p:spTree>
    <p:extLst>
      <p:ext uri="{BB962C8B-B14F-4D97-AF65-F5344CB8AC3E}">
        <p14:creationId xmlns:p14="http://schemas.microsoft.com/office/powerpoint/2010/main" val="116735324"/>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uy sell (3 split)">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baseline="0"/>
            </a:lvl1pPr>
          </a:lstStyle>
          <a:p>
            <a:r>
              <a:rPr lang="nb-NO" dirty="0" smtClean="0"/>
              <a:t>Buy / </a:t>
            </a:r>
            <a:r>
              <a:rPr lang="nb-NO" dirty="0" err="1" smtClean="0"/>
              <a:t>sell</a:t>
            </a:r>
            <a:endParaRPr lang="nb-NO" dirty="0"/>
          </a:p>
        </p:txBody>
      </p:sp>
      <p:sp>
        <p:nvSpPr>
          <p:cNvPr id="3" name="Plassholder for lysbildenummer 2"/>
          <p:cNvSpPr>
            <a:spLocks noGrp="1"/>
          </p:cNvSpPr>
          <p:nvPr>
            <p:ph type="sldNum" sz="quarter" idx="10"/>
          </p:nvPr>
        </p:nvSpPr>
        <p:spPr/>
        <p:txBody>
          <a:bodyPr/>
          <a:lstStyle/>
          <a:p>
            <a:fld id="{34BECE54-8B32-4F92-9D97-5623E0B1BB05}" type="slidenum">
              <a:rPr lang="nb-NO" smtClean="0"/>
              <a:pPr/>
              <a:t>‹#›</a:t>
            </a:fld>
            <a:endParaRPr lang="nb-NO" dirty="0"/>
          </a:p>
        </p:txBody>
      </p:sp>
      <p:sp>
        <p:nvSpPr>
          <p:cNvPr id="5" name="Plassholder for tekst 6"/>
          <p:cNvSpPr>
            <a:spLocks noGrp="1"/>
          </p:cNvSpPr>
          <p:nvPr>
            <p:ph type="body" sz="quarter" idx="12" hasCustomPrompt="1"/>
          </p:nvPr>
        </p:nvSpPr>
        <p:spPr>
          <a:xfrm>
            <a:off x="2194560" y="1292400"/>
            <a:ext cx="6805077" cy="288000"/>
          </a:xfrm>
          <a:prstGeom prst="rect">
            <a:avLst/>
          </a:prstGeom>
          <a:solidFill>
            <a:schemeClr val="accent1"/>
          </a:solidFill>
        </p:spPr>
        <p:txBody>
          <a:bodyPr anchor="ctr" anchorCtr="0"/>
          <a:lstStyle>
            <a:lvl1pPr marL="0" marR="0" indent="0" algn="ctr" defTabSz="683819" rtl="0" eaLnBrk="0" fontAlgn="auto" latinLnBrk="0" hangingPunct="0">
              <a:lnSpc>
                <a:spcPct val="100000"/>
              </a:lnSpc>
              <a:spcBef>
                <a:spcPts val="840"/>
              </a:spcBef>
              <a:spcAft>
                <a:spcPts val="0"/>
              </a:spcAft>
              <a:buClr>
                <a:srgbClr val="008080"/>
              </a:buClr>
              <a:buSzTx/>
              <a:buFont typeface="Arial" pitchFamily="34" charset="0"/>
              <a:buNone/>
              <a:tabLst/>
              <a:defRPr sz="1400" b="1" i="0" baseline="0">
                <a:solidFill>
                  <a:schemeClr val="bg1"/>
                </a:solidFill>
                <a:latin typeface="+mj-lt"/>
              </a:defRPr>
            </a:lvl1pPr>
          </a:lstStyle>
          <a:p>
            <a:pPr algn="ctr" defTabSz="683819" eaLnBrk="0" hangingPunct="0"/>
            <a:r>
              <a:rPr lang="en-US" sz="1400" b="1" dirty="0" smtClean="0">
                <a:solidFill>
                  <a:schemeClr val="bg1"/>
                </a:solidFill>
              </a:rPr>
              <a:t>Heading (always in 14 and bold)</a:t>
            </a:r>
          </a:p>
        </p:txBody>
      </p:sp>
      <p:sp>
        <p:nvSpPr>
          <p:cNvPr id="6" name="Plassholder for tekst 4"/>
          <p:cNvSpPr>
            <a:spLocks noGrp="1"/>
          </p:cNvSpPr>
          <p:nvPr>
            <p:ph type="body" sz="quarter" idx="13" hasCustomPrompt="1"/>
          </p:nvPr>
        </p:nvSpPr>
        <p:spPr>
          <a:xfrm>
            <a:off x="226800" y="1728000"/>
            <a:ext cx="1796400" cy="770400"/>
          </a:xfrm>
          <a:prstGeom prst="homePlate">
            <a:avLst>
              <a:gd name="adj" fmla="val 20565"/>
            </a:avLst>
          </a:prstGeom>
          <a:solidFill>
            <a:schemeClr val="accent1"/>
          </a:solidFill>
        </p:spPr>
        <p:txBody>
          <a:bodyPr anchor="ctr"/>
          <a:lstStyle>
            <a:lvl1pPr marL="0" indent="0">
              <a:buNone/>
              <a:defRPr b="1">
                <a:solidFill>
                  <a:schemeClr val="bg1"/>
                </a:solidFill>
              </a:defRPr>
            </a:lvl1pPr>
          </a:lstStyle>
          <a:p>
            <a:pPr lvl="0"/>
            <a:r>
              <a:rPr lang="nb-NO" dirty="0" smtClean="0"/>
              <a:t>Heading (always in 14 and bold)</a:t>
            </a:r>
          </a:p>
        </p:txBody>
      </p:sp>
      <p:sp>
        <p:nvSpPr>
          <p:cNvPr id="7" name="Plassholder for tekst 4"/>
          <p:cNvSpPr>
            <a:spLocks noGrp="1"/>
          </p:cNvSpPr>
          <p:nvPr>
            <p:ph type="body" sz="quarter" idx="15" hasCustomPrompt="1"/>
          </p:nvPr>
        </p:nvSpPr>
        <p:spPr>
          <a:xfrm>
            <a:off x="226800" y="3067200"/>
            <a:ext cx="1796400" cy="770400"/>
          </a:xfrm>
          <a:prstGeom prst="homePlate">
            <a:avLst>
              <a:gd name="adj" fmla="val 20565"/>
            </a:avLst>
          </a:prstGeom>
          <a:solidFill>
            <a:schemeClr val="accent1"/>
          </a:solidFill>
        </p:spPr>
        <p:txBody>
          <a:bodyPr anchor="ctr"/>
          <a:lstStyle>
            <a:lvl1pPr marL="0" indent="0">
              <a:buNone/>
              <a:defRPr b="1">
                <a:solidFill>
                  <a:schemeClr val="bg1"/>
                </a:solidFill>
              </a:defRPr>
            </a:lvl1pPr>
          </a:lstStyle>
          <a:p>
            <a:pPr lvl="0"/>
            <a:r>
              <a:rPr lang="nb-NO" dirty="0" smtClean="0"/>
              <a:t>Heading (always in 14 and bold)</a:t>
            </a:r>
          </a:p>
        </p:txBody>
      </p:sp>
      <p:sp>
        <p:nvSpPr>
          <p:cNvPr id="8" name="Plassholder for tekst 4"/>
          <p:cNvSpPr>
            <a:spLocks noGrp="1"/>
          </p:cNvSpPr>
          <p:nvPr>
            <p:ph type="body" sz="quarter" idx="16" hasCustomPrompt="1"/>
          </p:nvPr>
        </p:nvSpPr>
        <p:spPr>
          <a:xfrm>
            <a:off x="226800" y="4406400"/>
            <a:ext cx="1796400" cy="770400"/>
          </a:xfrm>
          <a:prstGeom prst="homePlate">
            <a:avLst>
              <a:gd name="adj" fmla="val 20565"/>
            </a:avLst>
          </a:prstGeom>
          <a:solidFill>
            <a:schemeClr val="accent1"/>
          </a:solidFill>
        </p:spPr>
        <p:txBody>
          <a:bodyPr anchor="ctr"/>
          <a:lstStyle>
            <a:lvl1pPr marL="0" indent="0">
              <a:buNone/>
              <a:defRPr b="1">
                <a:solidFill>
                  <a:schemeClr val="bg1"/>
                </a:solidFill>
              </a:defRPr>
            </a:lvl1pPr>
          </a:lstStyle>
          <a:p>
            <a:pPr lvl="0"/>
            <a:r>
              <a:rPr lang="nb-NO" dirty="0" smtClean="0"/>
              <a:t>Heading (always in 14 and bold)</a:t>
            </a:r>
          </a:p>
        </p:txBody>
      </p:sp>
      <p:sp>
        <p:nvSpPr>
          <p:cNvPr id="9" name="Plassholder for tekst 21"/>
          <p:cNvSpPr>
            <a:spLocks noGrp="1"/>
          </p:cNvSpPr>
          <p:nvPr>
            <p:ph type="body" sz="quarter" idx="17" hasCustomPrompt="1"/>
          </p:nvPr>
        </p:nvSpPr>
        <p:spPr>
          <a:xfrm>
            <a:off x="2193924" y="1674813"/>
            <a:ext cx="6810376" cy="914400"/>
          </a:xfrm>
        </p:spPr>
        <p:txBody>
          <a:bodyPr/>
          <a:lstStyle>
            <a:lvl2pPr>
              <a:defRPr baseline="0"/>
            </a:lvl2pPr>
            <a:lvl3pPr>
              <a:defRPr baseline="0"/>
            </a:lvl3pPr>
          </a:lstStyle>
          <a:p>
            <a:pPr lvl="0"/>
            <a:r>
              <a:rPr lang="nb-NO" dirty="0" smtClean="0"/>
              <a:t>Text (font always in 14)</a:t>
            </a:r>
          </a:p>
          <a:p>
            <a:pPr lvl="1"/>
            <a:r>
              <a:rPr lang="nb-NO" dirty="0" smtClean="0"/>
              <a:t>Sub bullet (always in 14)</a:t>
            </a:r>
          </a:p>
          <a:p>
            <a:pPr lvl="2"/>
            <a:r>
              <a:rPr lang="nb-NO" dirty="0" smtClean="0"/>
              <a:t>Sub bullet 2 (always in 14)</a:t>
            </a:r>
          </a:p>
        </p:txBody>
      </p:sp>
      <p:sp>
        <p:nvSpPr>
          <p:cNvPr id="11" name="Plassholder for tekst 21"/>
          <p:cNvSpPr>
            <a:spLocks noGrp="1"/>
          </p:cNvSpPr>
          <p:nvPr>
            <p:ph type="body" sz="quarter" idx="19" hasCustomPrompt="1"/>
          </p:nvPr>
        </p:nvSpPr>
        <p:spPr>
          <a:xfrm>
            <a:off x="2193924" y="3035440"/>
            <a:ext cx="6810376" cy="914400"/>
          </a:xfrm>
        </p:spPr>
        <p:txBody>
          <a:bodyPr/>
          <a:lstStyle/>
          <a:p>
            <a:pPr lvl="0"/>
            <a:r>
              <a:rPr lang="nb-NO" dirty="0" smtClean="0"/>
              <a:t>Text (font always in 14)</a:t>
            </a:r>
          </a:p>
          <a:p>
            <a:pPr lvl="1"/>
            <a:r>
              <a:rPr lang="nb-NO" dirty="0" smtClean="0"/>
              <a:t>Sub bullet (always in 14)</a:t>
            </a:r>
          </a:p>
          <a:p>
            <a:pPr lvl="2"/>
            <a:r>
              <a:rPr lang="nb-NO" dirty="0" smtClean="0"/>
              <a:t>Sub bullet 2 (always in 14)</a:t>
            </a:r>
          </a:p>
        </p:txBody>
      </p:sp>
      <p:sp>
        <p:nvSpPr>
          <p:cNvPr id="13" name="Plassholder for tekst 21"/>
          <p:cNvSpPr>
            <a:spLocks noGrp="1"/>
          </p:cNvSpPr>
          <p:nvPr>
            <p:ph type="body" sz="quarter" idx="21" hasCustomPrompt="1"/>
          </p:nvPr>
        </p:nvSpPr>
        <p:spPr>
          <a:xfrm>
            <a:off x="2193924" y="4396068"/>
            <a:ext cx="6810376" cy="914400"/>
          </a:xfrm>
        </p:spPr>
        <p:txBody>
          <a:bodyPr/>
          <a:lstStyle/>
          <a:p>
            <a:pPr lvl="0"/>
            <a:r>
              <a:rPr lang="nb-NO" dirty="0" smtClean="0"/>
              <a:t>Text (font always in 14)</a:t>
            </a:r>
          </a:p>
          <a:p>
            <a:pPr lvl="1"/>
            <a:r>
              <a:rPr lang="nb-NO" dirty="0" smtClean="0"/>
              <a:t>Sub bullet (always in 14)</a:t>
            </a:r>
          </a:p>
          <a:p>
            <a:pPr lvl="2"/>
            <a:r>
              <a:rPr lang="nb-NO" dirty="0" smtClean="0"/>
              <a:t>Sub bullet 2 (always in 14)</a:t>
            </a:r>
          </a:p>
        </p:txBody>
      </p:sp>
      <p:sp>
        <p:nvSpPr>
          <p:cNvPr id="16" name="Plassholder for tekst 5"/>
          <p:cNvSpPr>
            <a:spLocks noGrp="1"/>
          </p:cNvSpPr>
          <p:nvPr>
            <p:ph type="body" sz="quarter" idx="24" hasCustomPrompt="1"/>
          </p:nvPr>
        </p:nvSpPr>
        <p:spPr>
          <a:xfrm>
            <a:off x="211846" y="5445224"/>
            <a:ext cx="8792454" cy="396044"/>
          </a:xfrm>
          <a:noFill/>
        </p:spPr>
        <p:txBody>
          <a:bodyPr anchor="t">
            <a:normAutofit/>
          </a:bodyPr>
          <a:lstStyle>
            <a:lvl1pPr marL="0" indent="0" algn="l">
              <a:buNone/>
              <a:defRPr sz="1600" b="1" i="1">
                <a:solidFill>
                  <a:schemeClr val="accent3"/>
                </a:solidFill>
              </a:defRPr>
            </a:lvl1pPr>
          </a:lstStyle>
          <a:p>
            <a:pPr lvl="0"/>
            <a:r>
              <a:rPr lang="nb-NO"/>
              <a:t>Mail selling point</a:t>
            </a:r>
          </a:p>
        </p:txBody>
      </p:sp>
      <p:sp>
        <p:nvSpPr>
          <p:cNvPr id="14" name="Plassholder for innhold 22"/>
          <p:cNvSpPr>
            <a:spLocks noGrp="1"/>
          </p:cNvSpPr>
          <p:nvPr>
            <p:ph sz="quarter" idx="25" hasCustomPrompt="1"/>
          </p:nvPr>
        </p:nvSpPr>
        <p:spPr>
          <a:xfrm>
            <a:off x="216000" y="5985284"/>
            <a:ext cx="8605995" cy="288032"/>
          </a:xfrm>
          <a:ln>
            <a:noFill/>
          </a:ln>
        </p:spPr>
        <p:txBody>
          <a:bodyPr lIns="0" tIns="0" rIns="0" bIns="0" anchor="b">
            <a:noAutofit/>
          </a:bodyPr>
          <a:lstStyle>
            <a:lvl1pPr marL="0" indent="0">
              <a:buNone/>
              <a:defRPr sz="800" i="1" baseline="0"/>
            </a:lvl1pPr>
            <a:lvl2pPr marL="356400" indent="0">
              <a:buNone/>
              <a:defRPr/>
            </a:lvl2pPr>
            <a:lvl3pPr marL="540000" indent="0">
              <a:buNone/>
              <a:defRPr/>
            </a:lvl3pPr>
            <a:lvl4pPr marL="1076325" indent="0">
              <a:buNone/>
              <a:defRPr/>
            </a:lvl4pPr>
            <a:lvl5pPr marL="1435100" indent="0">
              <a:buNone/>
              <a:defRPr/>
            </a:lvl5pPr>
          </a:lstStyle>
          <a:p>
            <a:pPr lvl="0"/>
            <a:r>
              <a:rPr lang="nb-NO" dirty="0" smtClean="0"/>
              <a:t>________________________</a:t>
            </a:r>
            <a:br>
              <a:rPr lang="nb-NO" dirty="0" smtClean="0"/>
            </a:br>
            <a:r>
              <a:rPr lang="nb-NO" dirty="0" smtClean="0"/>
              <a:t>Source: xxx.</a:t>
            </a:r>
          </a:p>
        </p:txBody>
      </p:sp>
      <p:sp>
        <p:nvSpPr>
          <p:cNvPr id="15" name="Footer Placeholder 4"/>
          <p:cNvSpPr>
            <a:spLocks noGrp="1"/>
          </p:cNvSpPr>
          <p:nvPr>
            <p:ph type="ftr" sz="quarter" idx="3"/>
          </p:nvPr>
        </p:nvSpPr>
        <p:spPr>
          <a:xfrm>
            <a:off x="6912260" y="6525344"/>
            <a:ext cx="2231740" cy="180020"/>
          </a:xfrm>
          <a:prstGeom prst="rect">
            <a:avLst/>
          </a:prstGeom>
        </p:spPr>
        <p:txBody>
          <a:bodyPr vert="horz" lIns="0" tIns="0" rIns="0" bIns="0" rtlCol="0" anchor="b" anchorCtr="0"/>
          <a:lstStyle>
            <a:lvl1pPr algn="l">
              <a:defRPr sz="1000" b="0">
                <a:solidFill>
                  <a:schemeClr val="bg1"/>
                </a:solidFill>
                <a:latin typeface="+mj-lt"/>
              </a:defRPr>
            </a:lvl1pPr>
          </a:lstStyle>
          <a:p>
            <a:r>
              <a:rPr lang="en-GB" dirty="0" smtClean="0">
                <a:solidFill>
                  <a:prstClr val="white"/>
                </a:solidFill>
              </a:rPr>
              <a:t>Towage &amp; Salvage l London</a:t>
            </a:r>
          </a:p>
        </p:txBody>
      </p:sp>
    </p:spTree>
    <p:extLst>
      <p:ext uri="{BB962C8B-B14F-4D97-AF65-F5344CB8AC3E}">
        <p14:creationId xmlns:p14="http://schemas.microsoft.com/office/powerpoint/2010/main" val="2578857975"/>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aseline="0">
                <a:solidFill>
                  <a:schemeClr val="accent6"/>
                </a:solidFill>
              </a:defRPr>
            </a:lvl1pPr>
          </a:lstStyle>
          <a:p>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normAutofit/>
          </a:bodyPr>
          <a:lstStyle>
            <a:lvl1pPr marL="0" indent="0" algn="ct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Tree>
    <p:extLst>
      <p:ext uri="{BB962C8B-B14F-4D97-AF65-F5344CB8AC3E}">
        <p14:creationId xmlns:p14="http://schemas.microsoft.com/office/powerpoint/2010/main" val="18321856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42672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301666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02059A4A-35F5-4960-97C8-31160C19B383}" type="datetimeFigureOut">
              <a:rPr lang="en-GB"/>
              <a:pPr>
                <a:defRPr/>
              </a:pPr>
              <a:t>26/09/2014</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D061D561-804B-4E79-9C58-601BCA142B08}" type="slidenum">
              <a:rPr lang="en-GB"/>
              <a:pPr>
                <a:defRPr/>
              </a:pPr>
              <a:t>‹#›</a:t>
            </a:fld>
            <a:endParaRPr lang="en-GB"/>
          </a:p>
        </p:txBody>
      </p:sp>
    </p:spTree>
    <p:extLst>
      <p:ext uri="{BB962C8B-B14F-4D97-AF65-F5344CB8AC3E}">
        <p14:creationId xmlns:p14="http://schemas.microsoft.com/office/powerpoint/2010/main" val="27698410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3200" b="1" cap="all">
                <a:solidFill>
                  <a:srgbClr val="FF610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6823316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24000"/>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smtClean="0"/>
          </a:p>
        </p:txBody>
      </p:sp>
      <p:sp>
        <p:nvSpPr>
          <p:cNvPr id="4" name="Content Placeholder 3"/>
          <p:cNvSpPr>
            <a:spLocks noGrp="1"/>
          </p:cNvSpPr>
          <p:nvPr>
            <p:ph sz="half" idx="2"/>
          </p:nvPr>
        </p:nvSpPr>
        <p:spPr>
          <a:xfrm>
            <a:off x="457200" y="2286000"/>
            <a:ext cx="4040188" cy="38100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8200" y="1524000"/>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smtClean="0"/>
          </a:p>
        </p:txBody>
      </p:sp>
      <p:sp>
        <p:nvSpPr>
          <p:cNvPr id="6" name="Content Placeholder 5"/>
          <p:cNvSpPr>
            <a:spLocks noGrp="1"/>
          </p:cNvSpPr>
          <p:nvPr>
            <p:ph sz="quarter" idx="4"/>
          </p:nvPr>
        </p:nvSpPr>
        <p:spPr>
          <a:xfrm>
            <a:off x="4648200" y="2286000"/>
            <a:ext cx="4041775" cy="38100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172126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134729"/>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267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7220801"/>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aseline="0">
                <a:solidFill>
                  <a:schemeClr val="accent6"/>
                </a:solidFill>
              </a:defRPr>
            </a:lvl1pPr>
          </a:lstStyle>
          <a:p>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normAutofit/>
          </a:bodyPr>
          <a:lstStyle>
            <a:lvl1pPr marL="0" indent="0" algn="ct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Tree>
    <p:extLst>
      <p:ext uri="{BB962C8B-B14F-4D97-AF65-F5344CB8AC3E}">
        <p14:creationId xmlns:p14="http://schemas.microsoft.com/office/powerpoint/2010/main" val="28435045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42672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37819312"/>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3200" b="1" cap="all">
                <a:solidFill>
                  <a:srgbClr val="FF610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8180106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24000"/>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smtClean="0"/>
          </a:p>
        </p:txBody>
      </p:sp>
      <p:sp>
        <p:nvSpPr>
          <p:cNvPr id="4" name="Content Placeholder 3"/>
          <p:cNvSpPr>
            <a:spLocks noGrp="1"/>
          </p:cNvSpPr>
          <p:nvPr>
            <p:ph sz="half" idx="2"/>
          </p:nvPr>
        </p:nvSpPr>
        <p:spPr>
          <a:xfrm>
            <a:off x="457200" y="2286000"/>
            <a:ext cx="4040188" cy="38100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8200" y="1524000"/>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smtClean="0"/>
          </a:p>
        </p:txBody>
      </p:sp>
      <p:sp>
        <p:nvSpPr>
          <p:cNvPr id="6" name="Content Placeholder 5"/>
          <p:cNvSpPr>
            <a:spLocks noGrp="1"/>
          </p:cNvSpPr>
          <p:nvPr>
            <p:ph sz="quarter" idx="4"/>
          </p:nvPr>
        </p:nvSpPr>
        <p:spPr>
          <a:xfrm>
            <a:off x="4648200" y="2286000"/>
            <a:ext cx="4041775" cy="38100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49821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979607"/>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267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660656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71B92E9-D18B-49ED-9975-FC44AE18AF1D}" type="datetimeFigureOut">
              <a:rPr lang="en-GB"/>
              <a:pPr>
                <a:defRPr/>
              </a:pPr>
              <a:t>26/09/2014</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D18E6B44-4988-464E-817D-9964B1C1F623}" type="slidenum">
              <a:rPr lang="en-GB"/>
              <a:pPr>
                <a:defRPr/>
              </a:pPr>
              <a:t>‹#›</a:t>
            </a:fld>
            <a:endParaRPr lang="en-GB"/>
          </a:p>
        </p:txBody>
      </p:sp>
    </p:spTree>
    <p:extLst>
      <p:ext uri="{BB962C8B-B14F-4D97-AF65-F5344CB8AC3E}">
        <p14:creationId xmlns:p14="http://schemas.microsoft.com/office/powerpoint/2010/main" val="967972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C59C95C-9DD2-4687-A892-9EC6403F2E3A}" type="datetimeFigureOut">
              <a:rPr lang="en-GB"/>
              <a:pPr>
                <a:defRPr/>
              </a:pPr>
              <a:t>26/09/2014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7548901E-82D9-48E0-AE51-54BFB3B2A2DC}" type="slidenum">
              <a:rPr lang="en-GB"/>
              <a:pPr>
                <a:defRPr/>
              </a:pPr>
              <a:t>‹#›</a:t>
            </a:fld>
            <a:endParaRPr lang="en-GB"/>
          </a:p>
        </p:txBody>
      </p:sp>
    </p:spTree>
    <p:extLst>
      <p:ext uri="{BB962C8B-B14F-4D97-AF65-F5344CB8AC3E}">
        <p14:creationId xmlns:p14="http://schemas.microsoft.com/office/powerpoint/2010/main" val="2650029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460B5C9-CDB3-494A-93AA-2E9D286CF96F}" type="datetimeFigureOut">
              <a:rPr lang="en-GB"/>
              <a:pPr>
                <a:defRPr/>
              </a:pPr>
              <a:t>26/09/2014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566991EA-5CCE-4A3F-AD04-92A391054579}" type="slidenum">
              <a:rPr lang="en-GB"/>
              <a:pPr>
                <a:defRPr/>
              </a:pPr>
              <a:t>‹#›</a:t>
            </a:fld>
            <a:endParaRPr lang="en-GB"/>
          </a:p>
        </p:txBody>
      </p:sp>
    </p:spTree>
    <p:extLst>
      <p:ext uri="{BB962C8B-B14F-4D97-AF65-F5344CB8AC3E}">
        <p14:creationId xmlns:p14="http://schemas.microsoft.com/office/powerpoint/2010/main" val="1928112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3.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microsoft.com/office/2007/relationships/hdphoto" Target="../media/hdphoto1.wdp"/></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4.xml"/><Relationship Id="rId7"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microsoft.com/office/2007/relationships/hdphoto" Target="../media/hdphoto2.wdp"/></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slideLayout" Target="../slideLayouts/slideLayout60.xml"/><Relationship Id="rId7"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slideLayout" Target="../slideLayouts/slideLayout66.xml"/><Relationship Id="rId7"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7C3AE95-13D7-4A39-9727-FF8E0CC7272B}" type="datetimeFigureOut">
              <a:rPr lang="en-GB"/>
              <a:pPr>
                <a:defRPr/>
              </a:pPr>
              <a:t>26/09/2014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8F32D58-4EB0-4740-9363-FEA9AC29903F}"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GB" dirty="0"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pPr>
              <a:defRPr/>
            </a:pPr>
            <a:endParaRPr lang="en-GB" dirty="0">
              <a:solidFill>
                <a:prstClr val="black"/>
              </a:solidFill>
              <a:latin typeface="Arial" charset="0"/>
            </a:endParaRPr>
          </a:p>
        </p:txBody>
      </p:sp>
      <p:sp>
        <p:nvSpPr>
          <p:cNvPr id="1034" name="Rectangle 10"/>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pPr>
              <a:defRPr/>
            </a:pPr>
            <a:endParaRPr lang="en-GB" dirty="0">
              <a:solidFill>
                <a:prstClr val="black"/>
              </a:solidFill>
              <a:latin typeface="Arial" charset="0"/>
            </a:endParaRPr>
          </a:p>
        </p:txBody>
      </p:sp>
      <p:sp>
        <p:nvSpPr>
          <p:cNvPr id="1036" name="Rectangle 12"/>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pPr>
              <a:defRPr/>
            </a:pPr>
            <a:endParaRPr lang="en-GB" dirty="0">
              <a:solidFill>
                <a:prstClr val="black"/>
              </a:solidFill>
              <a:latin typeface="Arial" charset="0"/>
            </a:endParaRPr>
          </a:p>
        </p:txBody>
      </p:sp>
      <p:sp>
        <p:nvSpPr>
          <p:cNvPr id="17" name="TextBox 16"/>
          <p:cNvSpPr txBox="1"/>
          <p:nvPr/>
        </p:nvSpPr>
        <p:spPr>
          <a:xfrm>
            <a:off x="8518208" y="6550223"/>
            <a:ext cx="625792" cy="307777"/>
          </a:xfrm>
          <a:prstGeom prst="rect">
            <a:avLst/>
          </a:prstGeom>
          <a:noFill/>
        </p:spPr>
        <p:txBody>
          <a:bodyPr wrap="none">
            <a:spAutoFit/>
          </a:bodyPr>
          <a:lstStyle/>
          <a:p>
            <a:pPr algn="ctr">
              <a:defRPr/>
            </a:pPr>
            <a:r>
              <a:rPr lang="en-GB" sz="1400" b="1" dirty="0" smtClean="0">
                <a:solidFill>
                  <a:srgbClr val="5488BC">
                    <a:lumMod val="75000"/>
                  </a:srgbClr>
                </a:solidFill>
                <a:latin typeface="Calibri"/>
              </a:rPr>
              <a:t>HMCL</a:t>
            </a:r>
            <a:endParaRPr lang="en-GB" sz="1400" b="1" dirty="0">
              <a:solidFill>
                <a:srgbClr val="5488BC">
                  <a:lumMod val="75000"/>
                </a:srgbClr>
              </a:solidFill>
              <a:latin typeface="Calibri"/>
            </a:endParaRPr>
          </a:p>
        </p:txBody>
      </p:sp>
      <p:sp>
        <p:nvSpPr>
          <p:cNvPr id="2" name="TextBox 1"/>
          <p:cNvSpPr txBox="1"/>
          <p:nvPr userDrawn="1"/>
        </p:nvSpPr>
        <p:spPr>
          <a:xfrm>
            <a:off x="2874549" y="6550223"/>
            <a:ext cx="3394930" cy="307777"/>
          </a:xfrm>
          <a:prstGeom prst="rect">
            <a:avLst/>
          </a:prstGeom>
          <a:noFill/>
        </p:spPr>
        <p:txBody>
          <a:bodyPr wrap="none" rtlCol="0">
            <a:spAutoFit/>
          </a:bodyPr>
          <a:lstStyle/>
          <a:p>
            <a:pPr algn="ctr">
              <a:defRPr/>
            </a:pPr>
            <a:r>
              <a:rPr lang="en-US" sz="1400" b="1" dirty="0" smtClean="0">
                <a:solidFill>
                  <a:srgbClr val="5488BC">
                    <a:lumMod val="75000"/>
                  </a:srgbClr>
                </a:solidFill>
                <a:latin typeface="Calibri"/>
              </a:rPr>
              <a:t>IMCC 2014 – </a:t>
            </a:r>
            <a:r>
              <a:rPr lang="en-US" sz="1400" b="1" dirty="0" err="1" smtClean="0">
                <a:solidFill>
                  <a:srgbClr val="5488BC">
                    <a:lumMod val="75000"/>
                  </a:srgbClr>
                </a:solidFill>
                <a:latin typeface="Calibri"/>
              </a:rPr>
              <a:t>Malahide</a:t>
            </a:r>
            <a:r>
              <a:rPr lang="en-US" sz="1400" b="1" dirty="0" smtClean="0">
                <a:solidFill>
                  <a:srgbClr val="5488BC">
                    <a:lumMod val="75000"/>
                  </a:srgbClr>
                </a:solidFill>
                <a:latin typeface="Calibri"/>
              </a:rPr>
              <a:t>, 25 September 2014</a:t>
            </a:r>
          </a:p>
        </p:txBody>
      </p:sp>
    </p:spTree>
    <p:extLst>
      <p:ext uri="{BB962C8B-B14F-4D97-AF65-F5344CB8AC3E}">
        <p14:creationId xmlns:p14="http://schemas.microsoft.com/office/powerpoint/2010/main" val="3238271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iming>
    <p:tnLst>
      <p:par>
        <p:cTn id="1" dur="indefinite" restart="never" nodeType="tmRoot"/>
      </p:par>
    </p:tnLst>
  </p:timing>
  <p:txStyles>
    <p:titleStyle>
      <a:lvl1pPr algn="ctr" rtl="0" eaLnBrk="1" fontAlgn="base" hangingPunct="1">
        <a:spcBef>
          <a:spcPct val="0"/>
        </a:spcBef>
        <a:spcAft>
          <a:spcPct val="0"/>
        </a:spcAft>
        <a:defRPr sz="4400" kern="1200">
          <a:solidFill>
            <a:srgbClr val="000090"/>
          </a:solidFill>
          <a:latin typeface="+mj-lt"/>
          <a:ea typeface="+mj-ea"/>
          <a:cs typeface="+mj-cs"/>
        </a:defRPr>
      </a:lvl1pPr>
      <a:lvl2pPr algn="ctr" rtl="0" eaLnBrk="1" fontAlgn="base" hangingPunct="1">
        <a:spcBef>
          <a:spcPct val="0"/>
        </a:spcBef>
        <a:spcAft>
          <a:spcPct val="0"/>
        </a:spcAft>
        <a:defRPr sz="4400">
          <a:solidFill>
            <a:srgbClr val="FFFF00"/>
          </a:solidFill>
          <a:latin typeface="Calibri" pitchFamily="34" charset="0"/>
        </a:defRPr>
      </a:lvl2pPr>
      <a:lvl3pPr algn="ctr" rtl="0" eaLnBrk="1" fontAlgn="base" hangingPunct="1">
        <a:spcBef>
          <a:spcPct val="0"/>
        </a:spcBef>
        <a:spcAft>
          <a:spcPct val="0"/>
        </a:spcAft>
        <a:defRPr sz="4400">
          <a:solidFill>
            <a:srgbClr val="FFFF00"/>
          </a:solidFill>
          <a:latin typeface="Calibri" pitchFamily="34" charset="0"/>
        </a:defRPr>
      </a:lvl3pPr>
      <a:lvl4pPr algn="ctr" rtl="0" eaLnBrk="1" fontAlgn="base" hangingPunct="1">
        <a:spcBef>
          <a:spcPct val="0"/>
        </a:spcBef>
        <a:spcAft>
          <a:spcPct val="0"/>
        </a:spcAft>
        <a:defRPr sz="4400">
          <a:solidFill>
            <a:srgbClr val="FFFF00"/>
          </a:solidFill>
          <a:latin typeface="Calibri" pitchFamily="34" charset="0"/>
        </a:defRPr>
      </a:lvl4pPr>
      <a:lvl5pPr algn="ctr" rtl="0" eaLnBrk="1" fontAlgn="base" hangingPunct="1">
        <a:spcBef>
          <a:spcPct val="0"/>
        </a:spcBef>
        <a:spcAft>
          <a:spcPct val="0"/>
        </a:spcAft>
        <a:defRPr sz="4400">
          <a:solidFill>
            <a:srgbClr val="FFFF00"/>
          </a:solidFill>
          <a:latin typeface="Calibri" pitchFamily="34" charset="0"/>
        </a:defRPr>
      </a:lvl5pPr>
      <a:lvl6pPr marL="457200" algn="ctr" rtl="0" eaLnBrk="1" fontAlgn="base" hangingPunct="1">
        <a:spcBef>
          <a:spcPct val="0"/>
        </a:spcBef>
        <a:spcAft>
          <a:spcPct val="0"/>
        </a:spcAft>
        <a:defRPr sz="4400">
          <a:solidFill>
            <a:srgbClr val="FFFF00"/>
          </a:solidFill>
          <a:latin typeface="Calibri" pitchFamily="34" charset="0"/>
        </a:defRPr>
      </a:lvl6pPr>
      <a:lvl7pPr marL="914400" algn="ctr" rtl="0" eaLnBrk="1" fontAlgn="base" hangingPunct="1">
        <a:spcBef>
          <a:spcPct val="0"/>
        </a:spcBef>
        <a:spcAft>
          <a:spcPct val="0"/>
        </a:spcAft>
        <a:defRPr sz="4400">
          <a:solidFill>
            <a:srgbClr val="FFFF00"/>
          </a:solidFill>
          <a:latin typeface="Calibri" pitchFamily="34" charset="0"/>
        </a:defRPr>
      </a:lvl7pPr>
      <a:lvl8pPr marL="1371600" algn="ctr" rtl="0" eaLnBrk="1" fontAlgn="base" hangingPunct="1">
        <a:spcBef>
          <a:spcPct val="0"/>
        </a:spcBef>
        <a:spcAft>
          <a:spcPct val="0"/>
        </a:spcAft>
        <a:defRPr sz="4400">
          <a:solidFill>
            <a:srgbClr val="FFFF00"/>
          </a:solidFill>
          <a:latin typeface="Calibri" pitchFamily="34" charset="0"/>
        </a:defRPr>
      </a:lvl8pPr>
      <a:lvl9pPr marL="1828800" algn="ctr" rtl="0" eaLnBrk="1" fontAlgn="base" hangingPunct="1">
        <a:spcBef>
          <a:spcPct val="0"/>
        </a:spcBef>
        <a:spcAft>
          <a:spcPct val="0"/>
        </a:spcAft>
        <a:defRPr sz="4400">
          <a:solidFill>
            <a:srgbClr val="FFFF00"/>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rgbClr val="000090"/>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rgbClr val="000090"/>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rgbClr val="000090"/>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rgbClr val="000090"/>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rgbClr val="0000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A05A646-6F6F-4190-838D-469AABDDF830}" type="datetimeFigureOut">
              <a:rPr lang="en-US" smtClean="0">
                <a:solidFill>
                  <a:prstClr val="white">
                    <a:tint val="75000"/>
                  </a:prstClr>
                </a:solidFill>
                <a:latin typeface="Calibri"/>
                <a:cs typeface="+mn-cs"/>
              </a:rPr>
              <a:pPr fontAlgn="auto">
                <a:spcBef>
                  <a:spcPts val="0"/>
                </a:spcBef>
                <a:spcAft>
                  <a:spcPts val="0"/>
                </a:spcAft>
              </a:pPr>
              <a:t>9/26/2014</a:t>
            </a:fld>
            <a:endParaRPr lang="en-US">
              <a:solidFill>
                <a:prstClr val="white">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white">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5D46462-5965-4590-859F-B4F29736D7CF}" type="slidenum">
              <a:rPr lang="en-US" smtClean="0">
                <a:solidFill>
                  <a:prstClr val="white">
                    <a:tint val="75000"/>
                  </a:prstClr>
                </a:solidFill>
                <a:latin typeface="Calibri"/>
                <a:cs typeface="+mn-cs"/>
              </a:rPr>
              <a:pPr fontAlgn="auto">
                <a:spcBef>
                  <a:spcPts val="0"/>
                </a:spcBef>
                <a:spcAft>
                  <a:spcPts val="0"/>
                </a:spcAft>
              </a:pPr>
              <a:t>‹#›</a:t>
            </a:fld>
            <a:endParaRPr lang="en-US">
              <a:solidFill>
                <a:prstClr val="white">
                  <a:tint val="75000"/>
                </a:prstClr>
              </a:solidFill>
              <a:latin typeface="Calibri"/>
              <a:cs typeface="+mn-cs"/>
            </a:endParaRPr>
          </a:p>
        </p:txBody>
      </p:sp>
    </p:spTree>
    <p:extLst>
      <p:ext uri="{BB962C8B-B14F-4D97-AF65-F5344CB8AC3E}">
        <p14:creationId xmlns:p14="http://schemas.microsoft.com/office/powerpoint/2010/main" val="3318376412"/>
      </p:ext>
    </p:extLst>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
          <p:cNvSpPr>
            <a:spLocks noGrp="1" noChangeArrowheads="1"/>
          </p:cNvSpPr>
          <p:nvPr>
            <p:ph type="title"/>
          </p:nvPr>
        </p:nvSpPr>
        <p:spPr bwMode="auto">
          <a:xfrm>
            <a:off x="539750" y="260350"/>
            <a:ext cx="57991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GB" smtClean="0"/>
              <a:t>The International Group of P&amp;I Clubs</a:t>
            </a:r>
            <a:endParaRPr lang="en-US" smtClean="0"/>
          </a:p>
        </p:txBody>
      </p:sp>
      <p:sp>
        <p:nvSpPr>
          <p:cNvPr id="1027" name="Rectangle 5"/>
          <p:cNvSpPr>
            <a:spLocks noGrp="1" noChangeArrowheads="1"/>
          </p:cNvSpPr>
          <p:nvPr>
            <p:ph type="body" idx="1"/>
          </p:nvPr>
        </p:nvSpPr>
        <p:spPr bwMode="auto">
          <a:xfrm>
            <a:off x="611188" y="1484313"/>
            <a:ext cx="7921625"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p:txBody>
      </p:sp>
      <p:sp>
        <p:nvSpPr>
          <p:cNvPr id="32774" name="Rectangle 6"/>
          <p:cNvSpPr>
            <a:spLocks noGrp="1" noChangeArrowheads="1"/>
          </p:cNvSpPr>
          <p:nvPr>
            <p:ph type="sldNum" sz="quarter" idx="4"/>
          </p:nvPr>
        </p:nvSpPr>
        <p:spPr bwMode="auto">
          <a:xfrm>
            <a:off x="7451725" y="6308725"/>
            <a:ext cx="116205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spcAft>
                <a:spcPct val="0"/>
              </a:spcAft>
              <a:buClrTx/>
              <a:buSzTx/>
              <a:buFontTx/>
              <a:buNone/>
              <a:defRPr sz="1000"/>
            </a:lvl1pPr>
          </a:lstStyle>
          <a:p>
            <a:pPr>
              <a:defRPr/>
            </a:pPr>
            <a:fld id="{ED9D8E04-0B57-4A92-ADE3-AF09879DB679}" type="slidenum">
              <a:rPr lang="en-US">
                <a:solidFill>
                  <a:srgbClr val="000000"/>
                </a:solidFill>
                <a:latin typeface="Arial" charset="0"/>
                <a:cs typeface="+mn-cs"/>
              </a:rPr>
              <a:pPr>
                <a:defRPr/>
              </a:pPr>
              <a:t>‹#›</a:t>
            </a:fld>
            <a:endParaRPr lang="en-US">
              <a:solidFill>
                <a:srgbClr val="000000"/>
              </a:solidFill>
              <a:latin typeface="Arial" charset="0"/>
              <a:cs typeface="+mn-cs"/>
            </a:endParaRPr>
          </a:p>
        </p:txBody>
      </p:sp>
      <p:pic>
        <p:nvPicPr>
          <p:cNvPr id="1029" name="Picture 20" descr="igp&amp;i_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05625" y="404813"/>
            <a:ext cx="1655763"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21"/>
          <p:cNvSpPr>
            <a:spLocks noChangeArrowheads="1"/>
          </p:cNvSpPr>
          <p:nvPr/>
        </p:nvSpPr>
        <p:spPr bwMode="auto">
          <a:xfrm>
            <a:off x="611188" y="6021388"/>
            <a:ext cx="7921625" cy="142875"/>
          </a:xfrm>
          <a:prstGeom prst="rect">
            <a:avLst/>
          </a:prstGeom>
          <a:solidFill>
            <a:srgbClr val="BAD1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nSpc>
                <a:spcPct val="80000"/>
              </a:lnSpc>
              <a:spcBef>
                <a:spcPct val="50000"/>
              </a:spcBef>
              <a:spcAft>
                <a:spcPct val="30000"/>
              </a:spcAft>
              <a:buClr>
                <a:srgbClr val="4E89BE"/>
              </a:buClr>
              <a:buSzPct val="125000"/>
              <a:buFontTx/>
              <a:buChar char="•"/>
            </a:pPr>
            <a:endParaRPr lang="en-GB" sz="2000">
              <a:solidFill>
                <a:srgbClr val="000000"/>
              </a:solidFill>
              <a:latin typeface="Arial" charset="0"/>
              <a:cs typeface="+mn-cs"/>
            </a:endParaRPr>
          </a:p>
        </p:txBody>
      </p:sp>
      <p:sp>
        <p:nvSpPr>
          <p:cNvPr id="32791" name="Rectangle 23"/>
          <p:cNvSpPr>
            <a:spLocks noGrp="1" noChangeArrowheads="1"/>
          </p:cNvSpPr>
          <p:nvPr>
            <p:ph type="ftr" sz="quarter" idx="3"/>
          </p:nvPr>
        </p:nvSpPr>
        <p:spPr bwMode="auto">
          <a:xfrm>
            <a:off x="539750" y="6308725"/>
            <a:ext cx="2897188"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nSpc>
                <a:spcPct val="100000"/>
              </a:lnSpc>
              <a:spcBef>
                <a:spcPct val="0"/>
              </a:spcBef>
              <a:spcAft>
                <a:spcPct val="0"/>
              </a:spcAft>
              <a:buClrTx/>
              <a:buSzTx/>
              <a:buFontTx/>
              <a:buNone/>
              <a:defRPr sz="1000"/>
            </a:lvl1pPr>
          </a:lstStyle>
          <a:p>
            <a:pPr>
              <a:defRPr/>
            </a:pPr>
            <a:r>
              <a:rPr lang="en-US">
                <a:solidFill>
                  <a:srgbClr val="000000"/>
                </a:solidFill>
                <a:latin typeface="Arial" charset="0"/>
                <a:cs typeface="+mn-cs"/>
              </a:rPr>
              <a:t>IG  Presentation 2012</a:t>
            </a:r>
          </a:p>
        </p:txBody>
      </p:sp>
    </p:spTree>
    <p:extLst>
      <p:ext uri="{BB962C8B-B14F-4D97-AF65-F5344CB8AC3E}">
        <p14:creationId xmlns:p14="http://schemas.microsoft.com/office/powerpoint/2010/main" val="378975961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p:wipe dir="r"/>
  </p:transition>
  <p:hf hdr="0" dt="0"/>
  <p:txStyles>
    <p:titleStyle>
      <a:lvl1pPr algn="l" rtl="0" eaLnBrk="0" fontAlgn="base" hangingPunct="0">
        <a:spcBef>
          <a:spcPct val="0"/>
        </a:spcBef>
        <a:spcAft>
          <a:spcPct val="0"/>
        </a:spcAft>
        <a:defRPr sz="2000">
          <a:solidFill>
            <a:srgbClr val="4E89BE"/>
          </a:solidFill>
          <a:latin typeface="+mj-lt"/>
          <a:ea typeface="+mj-ea"/>
          <a:cs typeface="+mj-cs"/>
        </a:defRPr>
      </a:lvl1pPr>
      <a:lvl2pPr algn="l" rtl="0" eaLnBrk="0" fontAlgn="base" hangingPunct="0">
        <a:spcBef>
          <a:spcPct val="0"/>
        </a:spcBef>
        <a:spcAft>
          <a:spcPct val="0"/>
        </a:spcAft>
        <a:defRPr sz="2000">
          <a:solidFill>
            <a:srgbClr val="4E89BE"/>
          </a:solidFill>
          <a:latin typeface="Arial" charset="0"/>
        </a:defRPr>
      </a:lvl2pPr>
      <a:lvl3pPr algn="l" rtl="0" eaLnBrk="0" fontAlgn="base" hangingPunct="0">
        <a:spcBef>
          <a:spcPct val="0"/>
        </a:spcBef>
        <a:spcAft>
          <a:spcPct val="0"/>
        </a:spcAft>
        <a:defRPr sz="2000">
          <a:solidFill>
            <a:srgbClr val="4E89BE"/>
          </a:solidFill>
          <a:latin typeface="Arial" charset="0"/>
        </a:defRPr>
      </a:lvl3pPr>
      <a:lvl4pPr algn="l" rtl="0" eaLnBrk="0" fontAlgn="base" hangingPunct="0">
        <a:spcBef>
          <a:spcPct val="0"/>
        </a:spcBef>
        <a:spcAft>
          <a:spcPct val="0"/>
        </a:spcAft>
        <a:defRPr sz="2000">
          <a:solidFill>
            <a:srgbClr val="4E89BE"/>
          </a:solidFill>
          <a:latin typeface="Arial" charset="0"/>
        </a:defRPr>
      </a:lvl4pPr>
      <a:lvl5pPr algn="l" rtl="0" eaLnBrk="0" fontAlgn="base" hangingPunct="0">
        <a:spcBef>
          <a:spcPct val="0"/>
        </a:spcBef>
        <a:spcAft>
          <a:spcPct val="0"/>
        </a:spcAft>
        <a:defRPr sz="2000">
          <a:solidFill>
            <a:srgbClr val="4E89BE"/>
          </a:solidFill>
          <a:latin typeface="Arial" charset="0"/>
        </a:defRPr>
      </a:lvl5pPr>
      <a:lvl6pPr marL="457200" algn="l" rtl="0" fontAlgn="base">
        <a:spcBef>
          <a:spcPct val="0"/>
        </a:spcBef>
        <a:spcAft>
          <a:spcPct val="0"/>
        </a:spcAft>
        <a:defRPr sz="2000">
          <a:solidFill>
            <a:srgbClr val="4E89BE"/>
          </a:solidFill>
          <a:latin typeface="Arial" charset="0"/>
        </a:defRPr>
      </a:lvl6pPr>
      <a:lvl7pPr marL="914400" algn="l" rtl="0" fontAlgn="base">
        <a:spcBef>
          <a:spcPct val="0"/>
        </a:spcBef>
        <a:spcAft>
          <a:spcPct val="0"/>
        </a:spcAft>
        <a:defRPr sz="2000">
          <a:solidFill>
            <a:srgbClr val="4E89BE"/>
          </a:solidFill>
          <a:latin typeface="Arial" charset="0"/>
        </a:defRPr>
      </a:lvl7pPr>
      <a:lvl8pPr marL="1371600" algn="l" rtl="0" fontAlgn="base">
        <a:spcBef>
          <a:spcPct val="0"/>
        </a:spcBef>
        <a:spcAft>
          <a:spcPct val="0"/>
        </a:spcAft>
        <a:defRPr sz="2000">
          <a:solidFill>
            <a:srgbClr val="4E89BE"/>
          </a:solidFill>
          <a:latin typeface="Arial" charset="0"/>
        </a:defRPr>
      </a:lvl8pPr>
      <a:lvl9pPr marL="1828800" algn="l" rtl="0" fontAlgn="base">
        <a:spcBef>
          <a:spcPct val="0"/>
        </a:spcBef>
        <a:spcAft>
          <a:spcPct val="0"/>
        </a:spcAft>
        <a:defRPr sz="2000">
          <a:solidFill>
            <a:srgbClr val="4E89BE"/>
          </a:solidFill>
          <a:latin typeface="Arial" charset="0"/>
        </a:defRPr>
      </a:lvl9pPr>
    </p:titleStyle>
    <p:bodyStyle>
      <a:lvl1pPr marL="342900" indent="-342900" algn="l" rtl="0" eaLnBrk="0" fontAlgn="base" hangingPunct="0">
        <a:spcBef>
          <a:spcPct val="50000"/>
        </a:spcBef>
        <a:spcAft>
          <a:spcPct val="30000"/>
        </a:spcAft>
        <a:buClr>
          <a:srgbClr val="4E89BE"/>
        </a:buClr>
        <a:buSzPct val="125000"/>
        <a:buChar char="•"/>
        <a:defRPr sz="2200">
          <a:solidFill>
            <a:schemeClr val="tx1"/>
          </a:solidFill>
          <a:latin typeface="+mn-lt"/>
          <a:ea typeface="+mn-ea"/>
          <a:cs typeface="+mn-cs"/>
        </a:defRPr>
      </a:lvl1pPr>
      <a:lvl2pPr marL="623888" indent="-279400" algn="l" rtl="0" eaLnBrk="0" fontAlgn="base" hangingPunct="0">
        <a:spcBef>
          <a:spcPct val="0"/>
        </a:spcBef>
        <a:spcAft>
          <a:spcPct val="30000"/>
        </a:spcAft>
        <a:buClr>
          <a:srgbClr val="4E89BE"/>
        </a:buClr>
        <a:buSzPct val="120000"/>
        <a:buFont typeface="Arial" charset="0"/>
        <a:buChar char="–"/>
        <a:defRPr sz="2000">
          <a:solidFill>
            <a:schemeClr val="tx1"/>
          </a:solidFill>
          <a:latin typeface="+mn-lt"/>
        </a:defRPr>
      </a:lvl2pPr>
      <a:lvl3pPr marL="1266825" indent="-282575" algn="l" rtl="0" eaLnBrk="0" fontAlgn="base" hangingPunct="0">
        <a:spcBef>
          <a:spcPct val="0"/>
        </a:spcBef>
        <a:spcAft>
          <a:spcPct val="30000"/>
        </a:spcAft>
        <a:buClr>
          <a:srgbClr val="4E89BE"/>
        </a:buClr>
        <a:buSzPct val="120000"/>
        <a:buFont typeface="Arial" charset="0"/>
        <a:buChar char="–"/>
        <a:defRPr>
          <a:solidFill>
            <a:schemeClr val="tx1"/>
          </a:solidFill>
          <a:latin typeface="+mn-lt"/>
        </a:defRPr>
      </a:lvl3pPr>
      <a:lvl4pPr marL="1711325" indent="-265113" algn="l" rtl="0" eaLnBrk="0" fontAlgn="base" hangingPunct="0">
        <a:spcBef>
          <a:spcPct val="0"/>
        </a:spcBef>
        <a:spcAft>
          <a:spcPct val="30000"/>
        </a:spcAft>
        <a:buClr>
          <a:srgbClr val="4E89BE"/>
        </a:buClr>
        <a:buSzPct val="120000"/>
        <a:buFont typeface="Arial" charset="0"/>
        <a:buChar char="–"/>
        <a:defRPr sz="1600">
          <a:solidFill>
            <a:schemeClr val="tx1"/>
          </a:solidFill>
          <a:latin typeface="+mn-lt"/>
        </a:defRPr>
      </a:lvl4pPr>
      <a:lvl5pPr marL="2157413" indent="-266700" algn="l" rtl="0" eaLnBrk="0" fontAlgn="base" hangingPunct="0">
        <a:spcBef>
          <a:spcPct val="0"/>
        </a:spcBef>
        <a:spcAft>
          <a:spcPct val="30000"/>
        </a:spcAft>
        <a:buClr>
          <a:srgbClr val="4E89BE"/>
        </a:buClr>
        <a:buSzPct val="120000"/>
        <a:buFont typeface="Arial" charset="0"/>
        <a:buChar char="–"/>
        <a:defRPr sz="1600">
          <a:solidFill>
            <a:schemeClr val="tx1"/>
          </a:solidFill>
          <a:latin typeface="+mn-lt"/>
        </a:defRPr>
      </a:lvl5pPr>
      <a:lvl6pPr marL="2614613" indent="-266700" algn="l" rtl="0" fontAlgn="base">
        <a:spcBef>
          <a:spcPct val="0"/>
        </a:spcBef>
        <a:spcAft>
          <a:spcPct val="30000"/>
        </a:spcAft>
        <a:buClr>
          <a:srgbClr val="4E89BE"/>
        </a:buClr>
        <a:buSzPct val="120000"/>
        <a:buFont typeface="Arial" charset="0"/>
        <a:buChar char="–"/>
        <a:defRPr sz="1600">
          <a:solidFill>
            <a:schemeClr val="tx1"/>
          </a:solidFill>
          <a:latin typeface="+mn-lt"/>
        </a:defRPr>
      </a:lvl6pPr>
      <a:lvl7pPr marL="3071813" indent="-266700" algn="l" rtl="0" fontAlgn="base">
        <a:spcBef>
          <a:spcPct val="0"/>
        </a:spcBef>
        <a:spcAft>
          <a:spcPct val="30000"/>
        </a:spcAft>
        <a:buClr>
          <a:srgbClr val="4E89BE"/>
        </a:buClr>
        <a:buSzPct val="120000"/>
        <a:buFont typeface="Arial" charset="0"/>
        <a:buChar char="–"/>
        <a:defRPr sz="1600">
          <a:solidFill>
            <a:schemeClr val="tx1"/>
          </a:solidFill>
          <a:latin typeface="+mn-lt"/>
        </a:defRPr>
      </a:lvl7pPr>
      <a:lvl8pPr marL="3529013" indent="-266700" algn="l" rtl="0" fontAlgn="base">
        <a:spcBef>
          <a:spcPct val="0"/>
        </a:spcBef>
        <a:spcAft>
          <a:spcPct val="30000"/>
        </a:spcAft>
        <a:buClr>
          <a:srgbClr val="4E89BE"/>
        </a:buClr>
        <a:buSzPct val="120000"/>
        <a:buFont typeface="Arial" charset="0"/>
        <a:buChar char="–"/>
        <a:defRPr sz="1600">
          <a:solidFill>
            <a:schemeClr val="tx1"/>
          </a:solidFill>
          <a:latin typeface="+mn-lt"/>
        </a:defRPr>
      </a:lvl8pPr>
      <a:lvl9pPr marL="3986213" indent="-266700" algn="l" rtl="0" fontAlgn="base">
        <a:spcBef>
          <a:spcPct val="0"/>
        </a:spcBef>
        <a:spcAft>
          <a:spcPct val="30000"/>
        </a:spcAft>
        <a:buClr>
          <a:srgbClr val="4E89BE"/>
        </a:buClr>
        <a:buSzPct val="120000"/>
        <a:buFont typeface="Arial"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13" cstate="email">
            <a:duotone>
              <a:schemeClr val="accent1">
                <a:shade val="45000"/>
                <a:satMod val="135000"/>
              </a:schemeClr>
              <a:prstClr val="white"/>
            </a:duotone>
            <a:extLst>
              <a:ext uri="{BEBA8EAE-BF5A-486C-A8C5-ECC9F3942E4B}">
                <a14:imgProps xmlns:a14="http://schemas.microsoft.com/office/drawing/2010/main">
                  <a14:imgLayer r:embed="rId14">
                    <a14:imgEffect>
                      <a14:sharpenSoften amount="-50000"/>
                    </a14:imgEffect>
                    <a14:imgEffect>
                      <a14:saturation sat="66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
        <p:nvSpPr>
          <p:cNvPr id="4" name="Date Placeholder 3"/>
          <p:cNvSpPr>
            <a:spLocks noGrp="1"/>
          </p:cNvSpPr>
          <p:nvPr>
            <p:ph type="dt" sz="half" idx="2"/>
          </p:nvPr>
        </p:nvSpPr>
        <p:spPr>
          <a:xfrm>
            <a:off x="5715000" y="6356352"/>
            <a:ext cx="1524000" cy="365125"/>
          </a:xfrm>
          <a:prstGeom prst="rect">
            <a:avLst/>
          </a:prstGeom>
        </p:spPr>
        <p:txBody>
          <a:bodyPr vert="horz" lIns="91440" tIns="45720" rIns="91440" bIns="45720" rtlCol="0" anchor="ctr"/>
          <a:lstStyle>
            <a:lvl1pPr algn="r">
              <a:defRPr sz="1000" strike="noStrike" spc="60" baseline="0">
                <a:solidFill>
                  <a:schemeClr val="bg1"/>
                </a:solidFill>
              </a:defRPr>
            </a:lvl1pPr>
          </a:lstStyle>
          <a:p>
            <a:pPr fontAlgn="auto">
              <a:spcBef>
                <a:spcPts val="0"/>
              </a:spcBef>
              <a:spcAft>
                <a:spcPts val="0"/>
              </a:spcAft>
            </a:pPr>
            <a:fld id="{18193A29-9700-485D-8CFB-D5ABAF026ECB}" type="datetime1">
              <a:rPr lang="en-US" smtClean="0">
                <a:solidFill>
                  <a:prstClr val="white"/>
                </a:solidFill>
                <a:latin typeface="Arial" panose="020B0604020202020204"/>
                <a:cs typeface="+mn-cs"/>
              </a:rPr>
              <a:pPr fontAlgn="auto">
                <a:spcBef>
                  <a:spcPts val="0"/>
                </a:spcBef>
                <a:spcAft>
                  <a:spcPts val="0"/>
                </a:spcAft>
              </a:pPr>
              <a:t>9/26/2014</a:t>
            </a:fld>
            <a:endParaRPr lang="en-US">
              <a:solidFill>
                <a:prstClr val="white"/>
              </a:solidFill>
              <a:latin typeface="Arial" panose="020B0604020202020204"/>
              <a:cs typeface="+mn-cs"/>
            </a:endParaRPr>
          </a:p>
        </p:txBody>
      </p:sp>
      <p:sp>
        <p:nvSpPr>
          <p:cNvPr id="5" name="Footer Placeholder 4"/>
          <p:cNvSpPr>
            <a:spLocks noGrp="1"/>
          </p:cNvSpPr>
          <p:nvPr>
            <p:ph type="ftr" sz="quarter" idx="3"/>
          </p:nvPr>
        </p:nvSpPr>
        <p:spPr>
          <a:xfrm>
            <a:off x="609600" y="6356352"/>
            <a:ext cx="2895600" cy="365125"/>
          </a:xfrm>
          <a:prstGeom prst="rect">
            <a:avLst/>
          </a:prstGeom>
        </p:spPr>
        <p:txBody>
          <a:bodyPr vert="horz" lIns="91440" tIns="45720" rIns="91440" bIns="45720" rtlCol="0" anchor="ctr"/>
          <a:lstStyle>
            <a:lvl1pPr algn="l">
              <a:defRPr sz="1000" cap="all" spc="60" baseline="0">
                <a:solidFill>
                  <a:schemeClr val="bg1"/>
                </a:solidFill>
              </a:defRPr>
            </a:lvl1pPr>
          </a:lstStyle>
          <a:p>
            <a:pPr fontAlgn="auto">
              <a:spcBef>
                <a:spcPts val="0"/>
              </a:spcBef>
              <a:spcAft>
                <a:spcPts val="0"/>
              </a:spcAft>
            </a:pPr>
            <a:endParaRPr lang="en-US">
              <a:solidFill>
                <a:prstClr val="white"/>
              </a:solidFill>
              <a:latin typeface="Arial" panose="020B0604020202020204"/>
              <a:cs typeface="+mn-cs"/>
            </a:endParaRPr>
          </a:p>
        </p:txBody>
      </p:sp>
      <p:sp>
        <p:nvSpPr>
          <p:cNvPr id="6" name="Slide Number Placeholder 5"/>
          <p:cNvSpPr>
            <a:spLocks noGrp="1"/>
          </p:cNvSpPr>
          <p:nvPr>
            <p:ph type="sldNum" sz="quarter" idx="4"/>
          </p:nvPr>
        </p:nvSpPr>
        <p:spPr>
          <a:xfrm>
            <a:off x="7543800" y="6356352"/>
            <a:ext cx="990600" cy="365125"/>
          </a:xfrm>
          <a:prstGeom prst="rect">
            <a:avLst/>
          </a:prstGeom>
        </p:spPr>
        <p:txBody>
          <a:bodyPr vert="horz" lIns="91440" tIns="45720" rIns="91440" bIns="45720" rtlCol="0" anchor="ctr"/>
          <a:lstStyle>
            <a:lvl1pPr algn="r">
              <a:defRPr sz="1100" baseline="0">
                <a:solidFill>
                  <a:schemeClr val="bg1"/>
                </a:solidFill>
              </a:defRPr>
            </a:lvl1pPr>
          </a:lstStyle>
          <a:p>
            <a:pPr fontAlgn="auto">
              <a:spcBef>
                <a:spcPts val="0"/>
              </a:spcBef>
              <a:spcAft>
                <a:spcPts val="0"/>
              </a:spcAft>
            </a:pPr>
            <a:fld id="{401CF334-2D5C-4859-84A6-CA7E6E43FAEB}" type="slidenum">
              <a:rPr lang="en-US" smtClean="0">
                <a:solidFill>
                  <a:prstClr val="white"/>
                </a:solidFill>
                <a:latin typeface="Arial" panose="020B0604020202020204"/>
                <a:cs typeface="+mn-cs"/>
              </a:rPr>
              <a:pPr fontAlgn="auto">
                <a:spcBef>
                  <a:spcPts val="0"/>
                </a:spcBef>
                <a:spcAft>
                  <a:spcPts val="0"/>
                </a:spcAft>
              </a:pPr>
              <a:t>‹#›</a:t>
            </a:fld>
            <a:endParaRPr lang="en-US">
              <a:solidFill>
                <a:prstClr val="white"/>
              </a:solidFill>
              <a:latin typeface="Arial" panose="020B0604020202020204"/>
              <a:cs typeface="+mn-cs"/>
            </a:endParaRPr>
          </a:p>
        </p:txBody>
      </p:sp>
      <p:sp>
        <p:nvSpPr>
          <p:cNvPr id="3" name="Text Placeholder 2"/>
          <p:cNvSpPr>
            <a:spLocks noGrp="1"/>
          </p:cNvSpPr>
          <p:nvPr>
            <p:ph type="body" idx="1"/>
          </p:nvPr>
        </p:nvSpPr>
        <p:spPr>
          <a:xfrm>
            <a:off x="609600" y="1600202"/>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Tree>
    <p:extLst>
      <p:ext uri="{BB962C8B-B14F-4D97-AF65-F5344CB8AC3E}">
        <p14:creationId xmlns:p14="http://schemas.microsoft.com/office/powerpoint/2010/main" val="292113446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914400" rtl="0" eaLnBrk="1" latinLnBrk="0" hangingPunct="1">
        <a:spcBef>
          <a:spcPct val="0"/>
        </a:spcBef>
        <a:buNone/>
        <a:defRPr sz="3600" b="1" kern="1200" cap="all" spc="50" baseline="0">
          <a:solidFill>
            <a:schemeClr val="tx2"/>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2000" kern="1200" spc="30" baseline="0">
          <a:solidFill>
            <a:schemeClr val="bg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2000" kern="1200" spc="30" baseline="0">
          <a:solidFill>
            <a:schemeClr val="bg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2000" kern="1200" spc="30" baseline="0">
          <a:solidFill>
            <a:schemeClr val="bg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2000" kern="1200" spc="30" baseline="0">
          <a:solidFill>
            <a:schemeClr val="bg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2000" kern="1200" spc="30" baseline="0">
          <a:solidFill>
            <a:schemeClr val="bg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bg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bg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bg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ktangel 11"/>
          <p:cNvSpPr/>
          <p:nvPr/>
        </p:nvSpPr>
        <p:spPr>
          <a:xfrm>
            <a:off x="0" y="6309320"/>
            <a:ext cx="9144000" cy="548680"/>
          </a:xfrm>
          <a:prstGeom prst="rect">
            <a:avLst/>
          </a:prstGeom>
          <a:solidFill>
            <a:srgbClr val="A0A3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nb-NO">
              <a:solidFill>
                <a:prstClr val="white"/>
              </a:solidFill>
            </a:endParaRPr>
          </a:p>
        </p:txBody>
      </p:sp>
      <p:sp>
        <p:nvSpPr>
          <p:cNvPr id="2" name="Plassholder for tittel 1"/>
          <p:cNvSpPr>
            <a:spLocks noGrp="1"/>
          </p:cNvSpPr>
          <p:nvPr>
            <p:ph type="title"/>
          </p:nvPr>
        </p:nvSpPr>
        <p:spPr>
          <a:xfrm>
            <a:off x="208800" y="274638"/>
            <a:ext cx="8258400" cy="586800"/>
          </a:xfrm>
          <a:prstGeom prst="rect">
            <a:avLst/>
          </a:prstGeom>
        </p:spPr>
        <p:txBody>
          <a:bodyPr vert="horz" lIns="91440" tIns="45720" rIns="91440" bIns="45720" rtlCol="0" anchor="b">
            <a:normAutofit/>
          </a:bodyPr>
          <a:lstStyle/>
          <a:p>
            <a:r>
              <a:rPr lang="nb-NO" dirty="0" err="1" smtClean="0"/>
              <a:t>Click</a:t>
            </a:r>
            <a:r>
              <a:rPr lang="nb-NO" dirty="0" smtClean="0"/>
              <a:t> to </a:t>
            </a:r>
            <a:r>
              <a:rPr lang="nb-NO" dirty="0" err="1" smtClean="0"/>
              <a:t>edit</a:t>
            </a:r>
            <a:r>
              <a:rPr lang="nb-NO" dirty="0" smtClean="0"/>
              <a:t> Master </a:t>
            </a:r>
            <a:r>
              <a:rPr lang="nb-NO" dirty="0" err="1" smtClean="0"/>
              <a:t>title</a:t>
            </a:r>
            <a:r>
              <a:rPr lang="nb-NO" dirty="0" smtClean="0"/>
              <a:t> style</a:t>
            </a:r>
            <a:endParaRPr lang="nb-NO" dirty="0"/>
          </a:p>
        </p:txBody>
      </p:sp>
      <p:sp>
        <p:nvSpPr>
          <p:cNvPr id="3" name="Plassholder for tekst 2"/>
          <p:cNvSpPr>
            <a:spLocks noGrp="1"/>
          </p:cNvSpPr>
          <p:nvPr>
            <p:ph type="body" idx="1"/>
          </p:nvPr>
        </p:nvSpPr>
        <p:spPr>
          <a:xfrm>
            <a:off x="201600" y="1483200"/>
            <a:ext cx="8791200" cy="4320000"/>
          </a:xfrm>
          <a:prstGeom prst="rect">
            <a:avLst/>
          </a:prstGeom>
        </p:spPr>
        <p:txBody>
          <a:bodyPr vert="horz" lIns="91440" tIns="45720" rIns="91440" bIns="45720" rtlCol="0">
            <a:normAutofit/>
          </a:bodyPr>
          <a:lstStyle/>
          <a:p>
            <a:pPr lvl="0"/>
            <a:r>
              <a:rPr lang="nb-NO" dirty="0" err="1" smtClean="0"/>
              <a:t>Text</a:t>
            </a:r>
            <a:r>
              <a:rPr lang="nb-NO" dirty="0" smtClean="0"/>
              <a:t> (font </a:t>
            </a:r>
            <a:r>
              <a:rPr lang="nb-NO" dirty="0" err="1" smtClean="0"/>
              <a:t>always</a:t>
            </a:r>
            <a:r>
              <a:rPr lang="nb-NO" dirty="0" smtClean="0"/>
              <a:t> in 14)</a:t>
            </a:r>
          </a:p>
          <a:p>
            <a:pPr lvl="1"/>
            <a:r>
              <a:rPr lang="nb-NO" dirty="0" smtClean="0"/>
              <a:t>Sub </a:t>
            </a:r>
            <a:r>
              <a:rPr lang="nb-NO" dirty="0" err="1" smtClean="0"/>
              <a:t>bullet</a:t>
            </a:r>
            <a:r>
              <a:rPr lang="nb-NO" dirty="0" smtClean="0"/>
              <a:t> (</a:t>
            </a:r>
            <a:r>
              <a:rPr lang="nb-NO" dirty="0" err="1" smtClean="0"/>
              <a:t>always</a:t>
            </a:r>
            <a:r>
              <a:rPr lang="nb-NO" dirty="0" smtClean="0"/>
              <a:t> in 14)</a:t>
            </a:r>
          </a:p>
          <a:p>
            <a:pPr lvl="2"/>
            <a:r>
              <a:rPr lang="nb-NO" dirty="0" smtClean="0"/>
              <a:t>Sub </a:t>
            </a:r>
            <a:r>
              <a:rPr lang="nb-NO" dirty="0" err="1" smtClean="0"/>
              <a:t>bullet</a:t>
            </a:r>
            <a:r>
              <a:rPr lang="nb-NO" dirty="0" smtClean="0"/>
              <a:t> 2 (</a:t>
            </a:r>
            <a:r>
              <a:rPr lang="nb-NO" dirty="0" err="1" smtClean="0"/>
              <a:t>always</a:t>
            </a:r>
            <a:r>
              <a:rPr lang="nb-NO" dirty="0" smtClean="0"/>
              <a:t> in 14)</a:t>
            </a:r>
          </a:p>
        </p:txBody>
      </p:sp>
      <p:sp>
        <p:nvSpPr>
          <p:cNvPr id="6" name="Plassholder for lysbildenummer 5"/>
          <p:cNvSpPr>
            <a:spLocks noGrp="1"/>
          </p:cNvSpPr>
          <p:nvPr>
            <p:ph type="sldNum" sz="quarter" idx="4"/>
          </p:nvPr>
        </p:nvSpPr>
        <p:spPr>
          <a:xfrm>
            <a:off x="8640000" y="6411600"/>
            <a:ext cx="424800" cy="365125"/>
          </a:xfrm>
          <a:prstGeom prst="rect">
            <a:avLst/>
          </a:prstGeom>
        </p:spPr>
        <p:txBody>
          <a:bodyPr vert="horz" lIns="91440" tIns="45720" rIns="91440" bIns="45720" rtlCol="0" anchor="b"/>
          <a:lstStyle>
            <a:lvl1pPr algn="r">
              <a:defRPr sz="900" b="1">
                <a:solidFill>
                  <a:srgbClr val="FFFFFF"/>
                </a:solidFill>
              </a:defRPr>
            </a:lvl1pPr>
          </a:lstStyle>
          <a:p>
            <a:pPr fontAlgn="auto">
              <a:spcBef>
                <a:spcPts val="0"/>
              </a:spcBef>
              <a:spcAft>
                <a:spcPts val="0"/>
              </a:spcAft>
            </a:pPr>
            <a:fld id="{34BECE54-8B32-4F92-9D97-5623E0B1BB05}" type="slidenum">
              <a:rPr lang="nb-NO" smtClean="0">
                <a:latin typeface="Calibri"/>
                <a:cs typeface="+mn-cs"/>
              </a:rPr>
              <a:pPr fontAlgn="auto">
                <a:spcBef>
                  <a:spcPts val="0"/>
                </a:spcBef>
                <a:spcAft>
                  <a:spcPts val="0"/>
                </a:spcAft>
              </a:pPr>
              <a:t>‹#›</a:t>
            </a:fld>
            <a:endParaRPr lang="nb-NO" dirty="0">
              <a:latin typeface="Calibri"/>
              <a:cs typeface="+mn-cs"/>
            </a:endParaRPr>
          </a:p>
        </p:txBody>
      </p:sp>
      <p:cxnSp>
        <p:nvCxnSpPr>
          <p:cNvPr id="7" name="Straight Connector 16"/>
          <p:cNvCxnSpPr/>
          <p:nvPr/>
        </p:nvCxnSpPr>
        <p:spPr>
          <a:xfrm>
            <a:off x="211410" y="923907"/>
            <a:ext cx="8784000" cy="0"/>
          </a:xfrm>
          <a:prstGeom prst="line">
            <a:avLst/>
          </a:prstGeom>
          <a:ln>
            <a:solidFill>
              <a:srgbClr val="3F3F3F"/>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39552" y="6440268"/>
            <a:ext cx="1836204" cy="276999"/>
          </a:xfrm>
          <a:prstGeom prst="rect">
            <a:avLst/>
          </a:prstGeom>
          <a:noFill/>
        </p:spPr>
        <p:txBody>
          <a:bodyPr wrap="square" rtlCol="0">
            <a:spAutoFit/>
          </a:bodyPr>
          <a:lstStyle/>
          <a:p>
            <a:pPr fontAlgn="auto">
              <a:spcBef>
                <a:spcPts val="0"/>
              </a:spcBef>
              <a:spcAft>
                <a:spcPts val="0"/>
              </a:spcAft>
            </a:pPr>
            <a:r>
              <a:rPr lang="en-GB" sz="1200" dirty="0" smtClean="0">
                <a:solidFill>
                  <a:prstClr val="white"/>
                </a:solidFill>
                <a:latin typeface="DIN Medium" pitchFamily="18" charset="0"/>
                <a:ea typeface="Verdana" pitchFamily="34" charset="0"/>
                <a:cs typeface="Verdana" pitchFamily="34" charset="0"/>
              </a:rPr>
              <a:t>The Stewart Group</a:t>
            </a:r>
          </a:p>
        </p:txBody>
      </p:sp>
      <p:pic>
        <p:nvPicPr>
          <p:cNvPr id="11" name="Picture 10"/>
          <p:cNvPicPr>
            <a:picLocks noChangeAspect="1"/>
          </p:cNvPicPr>
          <p:nvPr/>
        </p:nvPicPr>
        <p:blipFill>
          <a:blip r:embed="rId8" cstate="print">
            <a:extLst>
              <a:ext uri="{BEBA8EAE-BF5A-486C-A8C5-ECC9F3942E4B}">
                <a14:imgProps xmlns:a14="http://schemas.microsoft.com/office/drawing/2010/main">
                  <a14:imgLayer r:embed="rId9">
                    <a14:imgEffect>
                      <a14:backgroundRemoval t="15819" b="89831" l="9268" r="96098"/>
                    </a14:imgEffect>
                  </a14:imgLayer>
                </a14:imgProps>
              </a:ext>
              <a:ext uri="{28A0092B-C50C-407E-A947-70E740481C1C}">
                <a14:useLocalDpi xmlns:a14="http://schemas.microsoft.com/office/drawing/2010/main" val="0"/>
              </a:ext>
            </a:extLst>
          </a:blip>
          <a:stretch>
            <a:fillRect/>
          </a:stretch>
        </p:blipFill>
        <p:spPr>
          <a:xfrm>
            <a:off x="201600" y="6391053"/>
            <a:ext cx="416996" cy="360040"/>
          </a:xfrm>
          <a:prstGeom prst="rect">
            <a:avLst/>
          </a:prstGeom>
        </p:spPr>
      </p:pic>
      <p:sp>
        <p:nvSpPr>
          <p:cNvPr id="15" name="TekstSylinder 6"/>
          <p:cNvSpPr txBox="1"/>
          <p:nvPr/>
        </p:nvSpPr>
        <p:spPr>
          <a:xfrm>
            <a:off x="6913357" y="6351131"/>
            <a:ext cx="1836204" cy="246221"/>
          </a:xfrm>
          <a:prstGeom prst="rect">
            <a:avLst/>
          </a:prstGeom>
          <a:noFill/>
        </p:spPr>
        <p:txBody>
          <a:bodyPr wrap="square" lIns="0" rtlCol="0" anchor="b" anchorCtr="0">
            <a:spAutoFit/>
          </a:bodyPr>
          <a:lstStyle/>
          <a:p>
            <a:pPr fontAlgn="auto">
              <a:spcBef>
                <a:spcPts val="0"/>
              </a:spcBef>
              <a:spcAft>
                <a:spcPts val="0"/>
              </a:spcAft>
            </a:pPr>
            <a:r>
              <a:rPr lang="en-GB" sz="1000" b="1" dirty="0" smtClean="0">
                <a:solidFill>
                  <a:prstClr val="white"/>
                </a:solidFill>
                <a:latin typeface="DIN Medium" pitchFamily="18" charset="0"/>
                <a:cs typeface="+mn-cs"/>
              </a:rPr>
              <a:t>Samuel Stewart &amp; Co</a:t>
            </a:r>
            <a:endParaRPr lang="en-GB" sz="1000" b="1" dirty="0">
              <a:solidFill>
                <a:prstClr val="white"/>
              </a:solidFill>
              <a:latin typeface="DIN Medium" pitchFamily="18" charset="0"/>
              <a:cs typeface="+mn-cs"/>
            </a:endParaRPr>
          </a:p>
        </p:txBody>
      </p:sp>
      <p:sp>
        <p:nvSpPr>
          <p:cNvPr id="16" name="Footer Placeholder 4"/>
          <p:cNvSpPr>
            <a:spLocks noGrp="1"/>
          </p:cNvSpPr>
          <p:nvPr>
            <p:ph type="ftr" sz="quarter" idx="3"/>
          </p:nvPr>
        </p:nvSpPr>
        <p:spPr>
          <a:xfrm>
            <a:off x="6912260" y="6525344"/>
            <a:ext cx="2231740" cy="180020"/>
          </a:xfrm>
          <a:prstGeom prst="rect">
            <a:avLst/>
          </a:prstGeom>
        </p:spPr>
        <p:txBody>
          <a:bodyPr vert="horz" lIns="0" tIns="0" rIns="0" bIns="0" rtlCol="0" anchor="b" anchorCtr="0"/>
          <a:lstStyle>
            <a:lvl1pPr algn="l">
              <a:defRPr sz="1000" b="0">
                <a:solidFill>
                  <a:schemeClr val="bg1"/>
                </a:solidFill>
                <a:latin typeface="+mj-lt"/>
              </a:defRPr>
            </a:lvl1pPr>
          </a:lstStyle>
          <a:p>
            <a:pPr fontAlgn="auto">
              <a:spcBef>
                <a:spcPts val="0"/>
              </a:spcBef>
              <a:spcAft>
                <a:spcPts val="0"/>
              </a:spcAft>
            </a:pPr>
            <a:r>
              <a:rPr lang="en-GB" dirty="0" smtClean="0">
                <a:solidFill>
                  <a:prstClr val="white"/>
                </a:solidFill>
                <a:cs typeface="+mn-cs"/>
              </a:rPr>
              <a:t>Towage &amp; Salvage l London</a:t>
            </a:r>
          </a:p>
        </p:txBody>
      </p:sp>
    </p:spTree>
    <p:extLst>
      <p:ext uri="{BB962C8B-B14F-4D97-AF65-F5344CB8AC3E}">
        <p14:creationId xmlns:p14="http://schemas.microsoft.com/office/powerpoint/2010/main" val="65274522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Lst>
  <p:timing>
    <p:tnLst>
      <p:par>
        <p:cTn id="1" dur="indefinite" restart="never" nodeType="tmRoot"/>
      </p:par>
    </p:tnLst>
  </p:timing>
  <p:hf hdr="0" dt="0"/>
  <p:txStyles>
    <p:titleStyle>
      <a:lvl1pPr algn="l" defTabSz="914400" rtl="0" eaLnBrk="1" latinLnBrk="0" hangingPunct="1">
        <a:spcBef>
          <a:spcPct val="0"/>
        </a:spcBef>
        <a:buNone/>
        <a:defRPr sz="2400" kern="1200">
          <a:solidFill>
            <a:schemeClr val="tx2"/>
          </a:solidFill>
          <a:latin typeface="+mj-lt"/>
          <a:ea typeface="+mj-ea"/>
          <a:cs typeface="+mj-cs"/>
        </a:defRPr>
      </a:lvl1pPr>
    </p:titleStyle>
    <p:bodyStyle>
      <a:lvl1pPr marL="284400" indent="-284400" algn="l" defTabSz="914400" rtl="0" eaLnBrk="1" latinLnBrk="0" hangingPunct="1">
        <a:spcBef>
          <a:spcPts val="840"/>
        </a:spcBef>
        <a:buClrTx/>
        <a:buFont typeface="Arial" pitchFamily="34" charset="0"/>
        <a:buChar char="•"/>
        <a:defRPr sz="1400" kern="1200" baseline="0">
          <a:solidFill>
            <a:schemeClr val="tx1"/>
          </a:solidFill>
          <a:latin typeface="+mn-lt"/>
          <a:ea typeface="+mn-ea"/>
          <a:cs typeface="+mn-cs"/>
        </a:defRPr>
      </a:lvl1pPr>
      <a:lvl2pPr marL="540000" indent="-183600" algn="l" defTabSz="914400" rtl="0" eaLnBrk="1" latinLnBrk="0" hangingPunct="1">
        <a:spcBef>
          <a:spcPts val="336"/>
        </a:spcBef>
        <a:buClrTx/>
        <a:buFont typeface="Calibri" pitchFamily="34" charset="0"/>
        <a:buChar char="―"/>
        <a:defRPr sz="1400" kern="1200">
          <a:solidFill>
            <a:schemeClr val="tx1"/>
          </a:solidFill>
          <a:latin typeface="+mn-lt"/>
          <a:ea typeface="+mn-ea"/>
          <a:cs typeface="+mn-cs"/>
        </a:defRPr>
      </a:lvl2pPr>
      <a:lvl3pPr marL="716400" indent="-176400" algn="l" defTabSz="914400" rtl="0" eaLnBrk="1" latinLnBrk="0" hangingPunct="1">
        <a:spcBef>
          <a:spcPct val="20000"/>
        </a:spcBef>
        <a:buClrTx/>
        <a:buFont typeface="Calibri" pitchFamily="34" charset="0"/>
        <a:buChar char="―"/>
        <a:defRPr sz="1400" kern="1200">
          <a:solidFill>
            <a:schemeClr val="tx1"/>
          </a:solidFill>
          <a:latin typeface="+mn-lt"/>
          <a:ea typeface="+mn-ea"/>
          <a:cs typeface="+mn-cs"/>
        </a:defRPr>
      </a:lvl3pPr>
      <a:lvl4pPr marL="1080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332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5362" name="Rectangle 2"/>
          <p:cNvSpPr>
            <a:spLocks noChangeArrowheads="1"/>
          </p:cNvSpPr>
          <p:nvPr userDrawn="1"/>
        </p:nvSpPr>
        <p:spPr bwMode="auto">
          <a:xfrm>
            <a:off x="107134" y="96665"/>
            <a:ext cx="6369865" cy="2308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GB" sz="900" b="1" dirty="0" smtClean="0">
                <a:solidFill>
                  <a:srgbClr val="FF3300"/>
                </a:solidFill>
                <a:latin typeface="Verdana" pitchFamily="34" charset="0"/>
                <a:ea typeface="Calibri" pitchFamily="34" charset="0"/>
                <a:cs typeface="Times New Roman" pitchFamily="18" charset="0"/>
              </a:rPr>
              <a:t>Intl Marine Claims Conference </a:t>
            </a:r>
            <a:r>
              <a:rPr lang="en-GB" sz="900" b="1" dirty="0" smtClean="0">
                <a:solidFill>
                  <a:prstClr val="white"/>
                </a:solidFill>
                <a:latin typeface="Verdana" pitchFamily="34" charset="0"/>
                <a:ea typeface="Calibri" pitchFamily="34" charset="0"/>
                <a:cs typeface="Times New Roman" pitchFamily="18" charset="0"/>
              </a:rPr>
              <a:t>| </a:t>
            </a:r>
            <a:r>
              <a:rPr lang="en-GB" sz="900" b="1" dirty="0" smtClean="0">
                <a:solidFill>
                  <a:srgbClr val="FF3300"/>
                </a:solidFill>
                <a:latin typeface="Verdana" pitchFamily="34" charset="0"/>
                <a:ea typeface="Calibri" pitchFamily="34" charset="0"/>
                <a:cs typeface="Times New Roman" pitchFamily="18" charset="0"/>
              </a:rPr>
              <a:t>Sept 2014</a:t>
            </a:r>
            <a:endParaRPr lang="en-GB" dirty="0" smtClean="0">
              <a:solidFill>
                <a:srgbClr val="FF3300"/>
              </a:solidFill>
              <a:latin typeface="Arial" pitchFamily="34" charset="0"/>
              <a:cs typeface="Arial" pitchFamily="34" charset="0"/>
            </a:endParaRPr>
          </a:p>
        </p:txBody>
      </p:sp>
      <p:pic>
        <p:nvPicPr>
          <p:cNvPr id="2" name="Picture 1" descr="RSF-LONG.ai"/>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00800" y="6096000"/>
            <a:ext cx="2590800" cy="705273"/>
          </a:xfrm>
          <a:prstGeom prst="rect">
            <a:avLst/>
          </a:prstGeom>
        </p:spPr>
      </p:pic>
    </p:spTree>
    <p:extLst>
      <p:ext uri="{BB962C8B-B14F-4D97-AF65-F5344CB8AC3E}">
        <p14:creationId xmlns:p14="http://schemas.microsoft.com/office/powerpoint/2010/main" val="2757333413"/>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Lst>
  <p:timing>
    <p:tnLst>
      <p:par>
        <p:cTn id="1" dur="indefinite" restart="never" nodeType="tmRoot"/>
      </p:par>
    </p:tnLst>
  </p:timing>
  <p:txStyles>
    <p:titleStyle>
      <a:lvl1pPr algn="ctr" defTabSz="914400" rtl="0" eaLnBrk="1" latinLnBrk="0" hangingPunct="1">
        <a:spcBef>
          <a:spcPct val="0"/>
        </a:spcBef>
        <a:buNone/>
        <a:defRPr sz="3200" b="1" i="0" kern="1200">
          <a:solidFill>
            <a:srgbClr val="0A255C"/>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b="0" i="0" kern="1200" baseline="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b="0" i="0" kern="1200" baseline="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b="0" i="0" kern="1200" baseline="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None/>
        <a:defRPr sz="2000" b="0" i="0" kern="1200" baseline="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None/>
        <a:defRPr sz="2000" b="0" i="0" kern="1200" baseline="300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5362" name="Rectangle 2"/>
          <p:cNvSpPr>
            <a:spLocks noChangeArrowheads="1"/>
          </p:cNvSpPr>
          <p:nvPr userDrawn="1"/>
        </p:nvSpPr>
        <p:spPr bwMode="auto">
          <a:xfrm>
            <a:off x="107134" y="96665"/>
            <a:ext cx="6369865" cy="2308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GB" sz="900" b="1" dirty="0" smtClean="0">
                <a:solidFill>
                  <a:srgbClr val="FF3300"/>
                </a:solidFill>
                <a:latin typeface="Verdana" pitchFamily="34" charset="0"/>
                <a:ea typeface="Calibri" pitchFamily="34" charset="0"/>
                <a:cs typeface="Times New Roman" pitchFamily="18" charset="0"/>
              </a:rPr>
              <a:t>Intl Marine Claims Conference </a:t>
            </a:r>
            <a:r>
              <a:rPr lang="en-GB" sz="900" b="1" dirty="0" smtClean="0">
                <a:solidFill>
                  <a:prstClr val="white"/>
                </a:solidFill>
                <a:latin typeface="Verdana" pitchFamily="34" charset="0"/>
                <a:ea typeface="Calibri" pitchFamily="34" charset="0"/>
                <a:cs typeface="Times New Roman" pitchFamily="18" charset="0"/>
              </a:rPr>
              <a:t>| </a:t>
            </a:r>
            <a:r>
              <a:rPr lang="en-GB" sz="900" b="1" dirty="0" smtClean="0">
                <a:solidFill>
                  <a:srgbClr val="FF3300"/>
                </a:solidFill>
                <a:latin typeface="Verdana" pitchFamily="34" charset="0"/>
                <a:ea typeface="Calibri" pitchFamily="34" charset="0"/>
                <a:cs typeface="Times New Roman" pitchFamily="18" charset="0"/>
              </a:rPr>
              <a:t>Sept 2014</a:t>
            </a:r>
            <a:endParaRPr lang="en-GB" dirty="0" smtClean="0">
              <a:solidFill>
                <a:srgbClr val="FF3300"/>
              </a:solidFill>
              <a:latin typeface="Arial" pitchFamily="34" charset="0"/>
              <a:cs typeface="Arial" pitchFamily="34" charset="0"/>
            </a:endParaRPr>
          </a:p>
        </p:txBody>
      </p:sp>
      <p:pic>
        <p:nvPicPr>
          <p:cNvPr id="2" name="Picture 1" descr="RSF-LONG.ai"/>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00800" y="6096000"/>
            <a:ext cx="2590800" cy="705273"/>
          </a:xfrm>
          <a:prstGeom prst="rect">
            <a:avLst/>
          </a:prstGeom>
        </p:spPr>
      </p:pic>
    </p:spTree>
    <p:extLst>
      <p:ext uri="{BB962C8B-B14F-4D97-AF65-F5344CB8AC3E}">
        <p14:creationId xmlns:p14="http://schemas.microsoft.com/office/powerpoint/2010/main" val="2025729047"/>
      </p:ext>
    </p:extLst>
  </p:cSld>
  <p:clrMap bg1="dk1" tx1="lt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Lst>
  <p:timing>
    <p:tnLst>
      <p:par>
        <p:cTn id="1" dur="indefinite" restart="never" nodeType="tmRoot"/>
      </p:par>
    </p:tnLst>
  </p:timing>
  <p:txStyles>
    <p:titleStyle>
      <a:lvl1pPr algn="ctr" defTabSz="914400" rtl="0" eaLnBrk="1" latinLnBrk="0" hangingPunct="1">
        <a:spcBef>
          <a:spcPct val="0"/>
        </a:spcBef>
        <a:buNone/>
        <a:defRPr sz="3200" b="1" i="0" kern="1200">
          <a:solidFill>
            <a:srgbClr val="0A255C"/>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b="0" i="0" kern="1200" baseline="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b="0" i="0" kern="1200" baseline="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b="0" i="0" kern="1200" baseline="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None/>
        <a:defRPr sz="2000" b="0" i="0" kern="1200" baseline="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None/>
        <a:defRPr sz="2000" b="0" i="0" kern="1200" baseline="300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0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jpg"/><Relationship Id="rId1" Type="http://schemas.openxmlformats.org/officeDocument/2006/relationships/slideLayout" Target="../slideLayouts/slideLayout42.xml"/></Relationships>
</file>

<file path=ppt/slides/_rels/slide10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7.xml"/></Relationships>
</file>

<file path=ppt/slides/_rels/slide10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2.xml"/></Relationships>
</file>

<file path=ppt/slides/_rels/slide10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10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10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10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42.xml"/></Relationships>
</file>

<file path=ppt/slides/_rels/slide10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42.xml"/><Relationship Id="rId5" Type="http://schemas.openxmlformats.org/officeDocument/2006/relationships/image" Target="../media/image33.png"/><Relationship Id="rId4" Type="http://schemas.openxmlformats.org/officeDocument/2006/relationships/image" Target="../media/image42.jpg"/></Relationships>
</file>

<file path=ppt/slides/_rels/slide10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3.jpg"/><Relationship Id="rId1" Type="http://schemas.openxmlformats.org/officeDocument/2006/relationships/slideLayout" Target="../slideLayouts/slideLayout42.xml"/></Relationships>
</file>

<file path=ppt/slides/_rels/slide10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1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11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slideLayout" Target="../slideLayouts/slideLayout44.xml"/><Relationship Id="rId1" Type="http://schemas.openxmlformats.org/officeDocument/2006/relationships/themeOverride" Target="../theme/themeOverride1.xml"/><Relationship Id="rId4" Type="http://schemas.openxmlformats.org/officeDocument/2006/relationships/image" Target="../media/image33.png"/></Relationships>
</file>

<file path=ppt/slides/_rels/slide11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42.xml"/><Relationship Id="rId4" Type="http://schemas.openxmlformats.org/officeDocument/2006/relationships/image" Target="../media/image33.png"/></Relationships>
</file>

<file path=ppt/slides/_rels/slide11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7.xml"/></Relationships>
</file>

<file path=ppt/slides/_rels/slide1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7.xml"/></Relationships>
</file>

<file path=ppt/slides/_rels/slide1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8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8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1.xml"/><Relationship Id="rId5" Type="http://schemas.openxmlformats.org/officeDocument/2006/relationships/image" Target="../media/image21.jpeg"/><Relationship Id="rId4" Type="http://schemas.openxmlformats.org/officeDocument/2006/relationships/image" Target="../media/image20.png"/></Relationships>
</file>

<file path=ppt/slides/_rels/slide9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1.xml"/></Relationships>
</file>

<file path=ppt/slides/_rels/slide9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1.xml"/></Relationships>
</file>

<file path=ppt/slides/_rels/slide9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31.xml"/></Relationships>
</file>

<file path=ppt/slides/_rels/slide9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1.xml"/></Relationships>
</file>

<file path=ppt/slides/_rels/slide95.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31.xml"/></Relationships>
</file>

<file path=ppt/slides/_rels/slide96.xml.rels><?xml version="1.0" encoding="UTF-8" standalone="yes"?>
<Relationships xmlns="http://schemas.openxmlformats.org/package/2006/relationships"><Relationship Id="rId3" Type="http://schemas.openxmlformats.org/officeDocument/2006/relationships/hyperlink" Target="http://www.google.co.uk/url?sa=i&amp;rct=j&amp;q=&amp;esrc=s&amp;frm=1&amp;source=images&amp;cd=&amp;cad=rja&amp;uact=8&amp;docid=3KVCNT9soN8AIM&amp;tbnid=pB3wO2Kl9ufBZM:&amp;ved=0CAcQjRw&amp;url=http://www.phasernet.com/?cat%3D30&amp;ei=SVEcVLucPIaUPOPwgKgN&amp;bvm=bv.75775273,d.ZWU&amp;psig=AFQjCNG1UY1Xe9DS4_sss0BmhQh_k4GiLw&amp;ust=1411228349804152" TargetMode="External"/><Relationship Id="rId2" Type="http://schemas.openxmlformats.org/officeDocument/2006/relationships/image" Target="../media/image30.jpeg"/><Relationship Id="rId1" Type="http://schemas.openxmlformats.org/officeDocument/2006/relationships/slideLayout" Target="../slideLayouts/slideLayout35.xml"/><Relationship Id="rId4" Type="http://schemas.openxmlformats.org/officeDocument/2006/relationships/image" Target="../media/image31.jpeg"/></Relationships>
</file>

<file path=ppt/slides/_rels/slide9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5.xml"/></Relationships>
</file>

<file path=ppt/slides/_rels/slide9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ogoIMCC@300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0"/>
            <a:ext cx="161925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1"/>
          <p:cNvSpPr>
            <a:spLocks noGrp="1"/>
          </p:cNvSpPr>
          <p:nvPr>
            <p:ph type="ctrTitle"/>
          </p:nvPr>
        </p:nvSpPr>
        <p:spPr/>
        <p:txBody>
          <a:bodyPr/>
          <a:lstStyle/>
          <a:p>
            <a:pPr eaLnBrk="1" hangingPunct="1"/>
            <a:r>
              <a:rPr lang="en-GB" altLang="en-US" dirty="0" smtClean="0"/>
              <a:t>IMCC </a:t>
            </a:r>
            <a:br>
              <a:rPr lang="en-GB" altLang="en-US" dirty="0" smtClean="0"/>
            </a:br>
            <a:r>
              <a:rPr lang="en-GB" altLang="en-US" dirty="0" smtClean="0"/>
              <a:t>Tales of the unexpected</a:t>
            </a:r>
          </a:p>
        </p:txBody>
      </p:sp>
      <p:sp>
        <p:nvSpPr>
          <p:cNvPr id="4" name="Subtitle 3"/>
          <p:cNvSpPr>
            <a:spLocks noGrp="1"/>
          </p:cNvSpPr>
          <p:nvPr>
            <p:ph type="subTitle" idx="1"/>
          </p:nvPr>
        </p:nvSpPr>
        <p:spPr/>
        <p:txBody>
          <a:bodyPr/>
          <a:lstStyle/>
          <a:p>
            <a:pPr eaLnBrk="1" hangingPunct="1">
              <a:defRPr/>
            </a:pPr>
            <a:r>
              <a:rPr lang="en-GB" i="1" dirty="0" smtClean="0"/>
              <a:t>Nightmare in the daylight</a:t>
            </a:r>
            <a:endParaRPr lang="en-GB"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228600" y="685800"/>
            <a:ext cx="8915400" cy="9144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lnSpc>
                <a:spcPts val="5760"/>
              </a:lnSpc>
              <a:spcBef>
                <a:spcPts val="0"/>
              </a:spcBef>
              <a:spcAft>
                <a:spcPts val="0"/>
              </a:spcAft>
              <a:defRPr/>
            </a:pPr>
            <a:r>
              <a:rPr lang="es-HN" sz="4000" b="1" dirty="0" err="1" smtClean="0">
                <a:solidFill>
                  <a:srgbClr val="FC6002"/>
                </a:solidFill>
              </a:rPr>
              <a:t>Why</a:t>
            </a:r>
            <a:r>
              <a:rPr lang="es-HN" sz="4000" b="1" dirty="0" smtClean="0">
                <a:solidFill>
                  <a:srgbClr val="FC6002"/>
                </a:solidFill>
              </a:rPr>
              <a:t> LOF Works</a:t>
            </a:r>
          </a:p>
        </p:txBody>
      </p:sp>
      <p:sp>
        <p:nvSpPr>
          <p:cNvPr id="3" name="Content Placeholder 2"/>
          <p:cNvSpPr>
            <a:spLocks noGrp="1"/>
          </p:cNvSpPr>
          <p:nvPr>
            <p:ph idx="1"/>
          </p:nvPr>
        </p:nvSpPr>
        <p:spPr>
          <a:xfrm>
            <a:off x="990600" y="1636643"/>
            <a:ext cx="6645349" cy="4267200"/>
          </a:xfrm>
        </p:spPr>
        <p:txBody>
          <a:bodyPr rtlCol="0">
            <a:noAutofit/>
          </a:bodyPr>
          <a:lstStyle/>
          <a:p>
            <a:pPr marL="0" indent="0" eaLnBrk="1" fontAlgn="auto" hangingPunct="1">
              <a:lnSpc>
                <a:spcPct val="150000"/>
              </a:lnSpc>
              <a:spcAft>
                <a:spcPts val="0"/>
              </a:spcAft>
              <a:defRPr/>
            </a:pPr>
            <a:r>
              <a:rPr lang="en-US" sz="1800" dirty="0" smtClean="0">
                <a:solidFill>
                  <a:schemeClr val="tx1"/>
                </a:solidFill>
              </a:rPr>
              <a:t>  Response without delay</a:t>
            </a:r>
          </a:p>
          <a:p>
            <a:pPr marL="400050" lvl="1" indent="0">
              <a:lnSpc>
                <a:spcPct val="150000"/>
              </a:lnSpc>
              <a:defRPr/>
            </a:pPr>
            <a:r>
              <a:rPr lang="en-US" sz="1800" dirty="0" smtClean="0">
                <a:solidFill>
                  <a:schemeClr val="tx1"/>
                </a:solidFill>
                <a:cs typeface="+mn-cs"/>
              </a:rPr>
              <a:t> No time for contract negotiations</a:t>
            </a:r>
          </a:p>
          <a:p>
            <a:pPr marL="0" indent="0" eaLnBrk="1" fontAlgn="auto" hangingPunct="1">
              <a:lnSpc>
                <a:spcPct val="150000"/>
              </a:lnSpc>
              <a:spcAft>
                <a:spcPts val="0"/>
              </a:spcAft>
              <a:defRPr/>
            </a:pPr>
            <a:r>
              <a:rPr lang="en-US" sz="1800" dirty="0" smtClean="0">
                <a:solidFill>
                  <a:schemeClr val="tx1"/>
                </a:solidFill>
                <a:cs typeface="+mn-cs"/>
              </a:rPr>
              <a:t>  Encourages preservation of ship and cargo values </a:t>
            </a:r>
          </a:p>
          <a:p>
            <a:pPr marL="0" indent="0" eaLnBrk="1" fontAlgn="auto" hangingPunct="1">
              <a:lnSpc>
                <a:spcPct val="150000"/>
              </a:lnSpc>
              <a:spcAft>
                <a:spcPts val="0"/>
              </a:spcAft>
              <a:defRPr/>
            </a:pPr>
            <a:r>
              <a:rPr lang="en-US" sz="1800" dirty="0" smtClean="0">
                <a:solidFill>
                  <a:schemeClr val="tx1"/>
                </a:solidFill>
                <a:cs typeface="+mn-cs"/>
              </a:rPr>
              <a:t>  Known mechanism for dispute</a:t>
            </a:r>
          </a:p>
          <a:p>
            <a:pPr marL="400050" lvl="1" indent="0">
              <a:lnSpc>
                <a:spcPct val="150000"/>
              </a:lnSpc>
              <a:defRPr/>
            </a:pPr>
            <a:r>
              <a:rPr lang="en-US" sz="1800" dirty="0" smtClean="0">
                <a:solidFill>
                  <a:schemeClr val="tx1"/>
                </a:solidFill>
                <a:cs typeface="+mn-cs"/>
              </a:rPr>
              <a:t> Arbitration</a:t>
            </a:r>
          </a:p>
          <a:p>
            <a:pPr marL="0" indent="0" eaLnBrk="1" fontAlgn="auto" hangingPunct="1">
              <a:lnSpc>
                <a:spcPct val="150000"/>
              </a:lnSpc>
              <a:spcAft>
                <a:spcPts val="0"/>
              </a:spcAft>
              <a:defRPr/>
            </a:pPr>
            <a:r>
              <a:rPr lang="en-US" sz="1800" dirty="0" smtClean="0">
                <a:solidFill>
                  <a:schemeClr val="tx1"/>
                </a:solidFill>
                <a:cs typeface="+mn-cs"/>
              </a:rPr>
              <a:t>  Owner and cargo share in costs</a:t>
            </a:r>
          </a:p>
          <a:p>
            <a:pPr marL="0" indent="0" eaLnBrk="1" fontAlgn="auto" hangingPunct="1">
              <a:lnSpc>
                <a:spcPct val="150000"/>
              </a:lnSpc>
              <a:spcAft>
                <a:spcPts val="0"/>
              </a:spcAft>
              <a:defRPr/>
            </a:pPr>
            <a:r>
              <a:rPr lang="en-US" sz="1800" dirty="0" smtClean="0">
                <a:solidFill>
                  <a:schemeClr val="tx1"/>
                </a:solidFill>
                <a:cs typeface="+mn-cs"/>
              </a:rPr>
              <a:t> Other alternatives</a:t>
            </a:r>
          </a:p>
          <a:p>
            <a:pPr marL="400050" lvl="1" indent="0">
              <a:lnSpc>
                <a:spcPct val="150000"/>
              </a:lnSpc>
              <a:defRPr/>
            </a:pPr>
            <a:r>
              <a:rPr lang="en-US" sz="1800" dirty="0" smtClean="0">
                <a:solidFill>
                  <a:schemeClr val="tx1"/>
                </a:solidFill>
                <a:cs typeface="+mn-cs"/>
              </a:rPr>
              <a:t> </a:t>
            </a:r>
            <a:r>
              <a:rPr lang="en-US" sz="1800" dirty="0" err="1" smtClean="0">
                <a:solidFill>
                  <a:schemeClr val="tx1"/>
                </a:solidFill>
                <a:cs typeface="+mn-cs"/>
              </a:rPr>
              <a:t>Bimco</a:t>
            </a:r>
            <a:r>
              <a:rPr lang="en-US" sz="1800" dirty="0" smtClean="0">
                <a:solidFill>
                  <a:schemeClr val="tx1"/>
                </a:solidFill>
                <a:cs typeface="+mn-cs"/>
              </a:rPr>
              <a:t> </a:t>
            </a:r>
            <a:r>
              <a:rPr lang="en-US" sz="1800" dirty="0" err="1" smtClean="0">
                <a:solidFill>
                  <a:schemeClr val="tx1"/>
                </a:solidFill>
                <a:cs typeface="+mn-cs"/>
              </a:rPr>
              <a:t>Wreckhire</a:t>
            </a:r>
            <a:endParaRPr lang="en-US" sz="1800" dirty="0" smtClean="0">
              <a:solidFill>
                <a:schemeClr val="tx1"/>
              </a:solidFill>
              <a:cs typeface="+mn-cs"/>
            </a:endParaRPr>
          </a:p>
          <a:p>
            <a:pPr marL="800100" lvl="2" indent="0">
              <a:lnSpc>
                <a:spcPct val="150000"/>
              </a:lnSpc>
              <a:defRPr/>
            </a:pPr>
            <a:r>
              <a:rPr lang="en-US" sz="1800" dirty="0" smtClean="0">
                <a:solidFill>
                  <a:schemeClr val="tx1"/>
                </a:solidFill>
                <a:cs typeface="+mn-cs"/>
              </a:rPr>
              <a:t> Downside: Prolonged contract negotiations, less flexible than LOF</a:t>
            </a:r>
          </a:p>
          <a:p>
            <a:pPr marL="0" indent="0" eaLnBrk="1" fontAlgn="auto" hangingPunct="1">
              <a:lnSpc>
                <a:spcPct val="150000"/>
              </a:lnSpc>
              <a:spcAft>
                <a:spcPts val="0"/>
              </a:spcAft>
              <a:defRPr/>
            </a:pPr>
            <a:endParaRPr lang="en-US" sz="1800" dirty="0" smtClean="0">
              <a:solidFill>
                <a:srgbClr val="404040"/>
              </a:solidFill>
              <a:cs typeface="+mn-cs"/>
            </a:endParaRPr>
          </a:p>
          <a:p>
            <a:pPr marL="0" indent="0" eaLnBrk="1" fontAlgn="auto" hangingPunct="1">
              <a:spcAft>
                <a:spcPts val="0"/>
              </a:spcAft>
              <a:buFont typeface="Arial" pitchFamily="34" charset="0"/>
              <a:buNone/>
              <a:defRPr/>
            </a:pPr>
            <a:r>
              <a:rPr lang="en-US" sz="1800" dirty="0" smtClean="0">
                <a:solidFill>
                  <a:srgbClr val="404040"/>
                </a:solidFill>
                <a:cs typeface="+mn-cs"/>
              </a:rPr>
              <a:t>  </a:t>
            </a:r>
            <a:endParaRPr lang="en-US" sz="1800" dirty="0">
              <a:solidFill>
                <a:srgbClr val="404040"/>
              </a:solidFill>
              <a:cs typeface="+mn-cs"/>
            </a:endParaRPr>
          </a:p>
        </p:txBody>
      </p:sp>
    </p:spTree>
    <p:extLst>
      <p:ext uri="{BB962C8B-B14F-4D97-AF65-F5344CB8AC3E}">
        <p14:creationId xmlns:p14="http://schemas.microsoft.com/office/powerpoint/2010/main" val="899196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025213" y="1611602"/>
            <a:ext cx="4936697" cy="4930344"/>
          </a:xfrm>
        </p:spPr>
      </p:pic>
      <p:sp>
        <p:nvSpPr>
          <p:cNvPr id="3" name="Title 2"/>
          <p:cNvSpPr>
            <a:spLocks noGrp="1"/>
          </p:cNvSpPr>
          <p:nvPr>
            <p:ph type="title"/>
          </p:nvPr>
        </p:nvSpPr>
        <p:spPr>
          <a:xfrm>
            <a:off x="187037" y="274638"/>
            <a:ext cx="8759537" cy="1143000"/>
          </a:xfrm>
        </p:spPr>
        <p:txBody>
          <a:bodyPr/>
          <a:lstStyle/>
          <a:p>
            <a:pPr algn="ctr"/>
            <a:r>
              <a:rPr lang="en-US" dirty="0" smtClean="0"/>
              <a:t>I am all that stands between you and . . .</a:t>
            </a:r>
            <a:endParaRPr lang="en-US" dirty="0"/>
          </a:p>
        </p:txBody>
      </p:sp>
      <p:pic>
        <p:nvPicPr>
          <p:cNvPr id="5" name="Picture 4"/>
          <p:cNvPicPr>
            <a:picLocks noChangeAspect="1"/>
          </p:cNvPicPr>
          <p:nvPr/>
        </p:nvPicPr>
        <p:blipFill>
          <a:blip r:embed="rId3"/>
          <a:stretch>
            <a:fillRect/>
          </a:stretch>
        </p:blipFill>
        <p:spPr>
          <a:xfrm>
            <a:off x="1" y="5821596"/>
            <a:ext cx="1321423" cy="1005927"/>
          </a:xfrm>
          <a:prstGeom prst="rect">
            <a:avLst/>
          </a:prstGeom>
        </p:spPr>
      </p:pic>
    </p:spTree>
    <p:extLst>
      <p:ext uri="{BB962C8B-B14F-4D97-AF65-F5344CB8AC3E}">
        <p14:creationId xmlns:p14="http://schemas.microsoft.com/office/powerpoint/2010/main" val="67852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anim calcmode="lin" valueType="num">
                                      <p:cBhvr>
                                        <p:cTn id="12" dur="2000" fill="hold"/>
                                        <p:tgtEl>
                                          <p:spTgt spid="4"/>
                                        </p:tgtEl>
                                        <p:attrNameLst>
                                          <p:attrName>ppt_x</p:attrName>
                                        </p:attrNameLst>
                                      </p:cBhvr>
                                      <p:tavLst>
                                        <p:tav tm="0">
                                          <p:val>
                                            <p:strVal val="#ppt_x"/>
                                          </p:val>
                                        </p:tav>
                                        <p:tav tm="100000">
                                          <p:val>
                                            <p:strVal val="#ppt_x"/>
                                          </p:val>
                                        </p:tav>
                                      </p:tavLst>
                                    </p:anim>
                                    <p:anim calcmode="lin" valueType="num">
                                      <p:cBhvr>
                                        <p:cTn id="13"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992" y="579120"/>
            <a:ext cx="6912864" cy="5760720"/>
          </a:xfrm>
          <a:prstGeom prst="rect">
            <a:avLst/>
          </a:prstGeom>
        </p:spPr>
      </p:pic>
    </p:spTree>
    <p:extLst>
      <p:ext uri="{BB962C8B-B14F-4D97-AF65-F5344CB8AC3E}">
        <p14:creationId xmlns:p14="http://schemas.microsoft.com/office/powerpoint/2010/main" val="1215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504794" y="1274618"/>
            <a:ext cx="6134414" cy="5292436"/>
          </a:xfrm>
        </p:spPr>
      </p:pic>
      <p:sp>
        <p:nvSpPr>
          <p:cNvPr id="3" name="Title 2"/>
          <p:cNvSpPr>
            <a:spLocks noGrp="1"/>
          </p:cNvSpPr>
          <p:nvPr>
            <p:ph type="title"/>
          </p:nvPr>
        </p:nvSpPr>
        <p:spPr>
          <a:xfrm>
            <a:off x="609600" y="274638"/>
            <a:ext cx="7924800" cy="999980"/>
          </a:xfrm>
        </p:spPr>
        <p:txBody>
          <a:bodyPr>
            <a:normAutofit fontScale="90000"/>
          </a:bodyPr>
          <a:lstStyle/>
          <a:p>
            <a:r>
              <a:rPr lang="en-US" sz="3200" dirty="0" smtClean="0"/>
              <a:t>What’s so special about the Florida keys?</a:t>
            </a:r>
            <a:br>
              <a:rPr lang="en-US" sz="3200" dirty="0" smtClean="0"/>
            </a:br>
            <a:endParaRPr lang="en-US" sz="3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5852555"/>
            <a:ext cx="1319645" cy="1005444"/>
          </a:xfrm>
          <a:prstGeom prst="rect">
            <a:avLst/>
          </a:prstGeom>
        </p:spPr>
      </p:pic>
    </p:spTree>
    <p:extLst>
      <p:ext uri="{BB962C8B-B14F-4D97-AF65-F5344CB8AC3E}">
        <p14:creationId xmlns:p14="http://schemas.microsoft.com/office/powerpoint/2010/main" val="252949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quarter" idx="13"/>
          </p:nvPr>
        </p:nvSpPr>
        <p:spPr/>
        <p:txBody>
          <a:bodyPr>
            <a:normAutofit fontScale="92500" lnSpcReduction="20000"/>
          </a:bodyPr>
          <a:lstStyle/>
          <a:p>
            <a:pPr lvl="0"/>
            <a:r>
              <a:rPr lang="en-US" dirty="0"/>
              <a:t>60 percent of its protected area </a:t>
            </a:r>
            <a:r>
              <a:rPr lang="en-US" dirty="0" smtClean="0"/>
              <a:t>is located </a:t>
            </a:r>
            <a:r>
              <a:rPr lang="en-US" dirty="0"/>
              <a:t>in Florida state </a:t>
            </a:r>
            <a:r>
              <a:rPr lang="en-US" dirty="0" smtClean="0"/>
              <a:t>waters</a:t>
            </a:r>
          </a:p>
          <a:p>
            <a:pPr lvl="0"/>
            <a:r>
              <a:rPr lang="en-US" dirty="0"/>
              <a:t>J</a:t>
            </a:r>
            <a:r>
              <a:rPr lang="en-US" dirty="0" smtClean="0"/>
              <a:t>ointly </a:t>
            </a:r>
            <a:r>
              <a:rPr lang="en-US" dirty="0"/>
              <a:t>managed by </a:t>
            </a:r>
            <a:r>
              <a:rPr lang="en-US" dirty="0" smtClean="0"/>
              <a:t>National Oceanic &amp; Atmospheric Association (NOAA) </a:t>
            </a:r>
            <a:r>
              <a:rPr lang="en-US" dirty="0"/>
              <a:t>and  </a:t>
            </a:r>
            <a:r>
              <a:rPr lang="en-US" dirty="0" smtClean="0"/>
              <a:t>              the </a:t>
            </a:r>
            <a:r>
              <a:rPr lang="en-US" dirty="0"/>
              <a:t>State of Florida </a:t>
            </a:r>
            <a:endParaRPr lang="en-US" dirty="0" smtClean="0"/>
          </a:p>
          <a:p>
            <a:pPr lvl="0"/>
            <a:r>
              <a:rPr lang="en-US" dirty="0"/>
              <a:t>NOAA’s primary management partner is the Florida Department of Environmental Protection </a:t>
            </a:r>
            <a:r>
              <a:rPr lang="en-US" dirty="0" smtClean="0"/>
              <a:t>(FDEP)</a:t>
            </a:r>
          </a:p>
          <a:p>
            <a:pPr lvl="0"/>
            <a:r>
              <a:rPr lang="en-US" dirty="0"/>
              <a:t>U</a:t>
            </a:r>
            <a:r>
              <a:rPr lang="en-US" dirty="0" smtClean="0"/>
              <a:t>ses </a:t>
            </a:r>
            <a:r>
              <a:rPr lang="en-US" dirty="0"/>
              <a:t>a strategy called “marine zoning” </a:t>
            </a:r>
            <a:r>
              <a:rPr lang="en-US" dirty="0" smtClean="0"/>
              <a:t>for varying levels of protection of habitat, diverse uses and damage assessments</a:t>
            </a:r>
            <a:endParaRPr lang="en-US" dirty="0"/>
          </a:p>
          <a:p>
            <a:pPr lvl="2"/>
            <a:r>
              <a:rPr lang="en-US" dirty="0" smtClean="0"/>
              <a:t>Ecological Reserve Areas</a:t>
            </a:r>
          </a:p>
          <a:p>
            <a:pPr lvl="2"/>
            <a:r>
              <a:rPr lang="en-US" dirty="0" smtClean="0"/>
              <a:t>Sanctuary </a:t>
            </a:r>
            <a:r>
              <a:rPr lang="en-US" dirty="0"/>
              <a:t>Preservation </a:t>
            </a:r>
            <a:r>
              <a:rPr lang="en-US" dirty="0" smtClean="0"/>
              <a:t>Areas</a:t>
            </a:r>
          </a:p>
          <a:p>
            <a:pPr lvl="2"/>
            <a:r>
              <a:rPr lang="en-US" dirty="0" smtClean="0"/>
              <a:t>Wildlife </a:t>
            </a:r>
            <a:r>
              <a:rPr lang="en-US" dirty="0"/>
              <a:t>Management </a:t>
            </a:r>
            <a:r>
              <a:rPr lang="en-US" dirty="0" smtClean="0"/>
              <a:t>Areas</a:t>
            </a:r>
          </a:p>
          <a:p>
            <a:pPr lvl="2"/>
            <a:r>
              <a:rPr lang="en-US" dirty="0" smtClean="0"/>
              <a:t>Existing </a:t>
            </a:r>
            <a:r>
              <a:rPr lang="en-US" dirty="0"/>
              <a:t>Management </a:t>
            </a:r>
            <a:r>
              <a:rPr lang="en-US" dirty="0" smtClean="0"/>
              <a:t>Areas</a:t>
            </a:r>
          </a:p>
          <a:p>
            <a:pPr lvl="2"/>
            <a:r>
              <a:rPr lang="en-US" dirty="0" smtClean="0"/>
              <a:t>Special-Use Areas</a:t>
            </a:r>
          </a:p>
        </p:txBody>
      </p:sp>
      <p:sp>
        <p:nvSpPr>
          <p:cNvPr id="13" name="Title 12"/>
          <p:cNvSpPr>
            <a:spLocks noGrp="1"/>
          </p:cNvSpPr>
          <p:nvPr>
            <p:ph type="title"/>
          </p:nvPr>
        </p:nvSpPr>
        <p:spPr/>
        <p:txBody>
          <a:bodyPr>
            <a:normAutofit fontScale="90000"/>
          </a:bodyPr>
          <a:lstStyle/>
          <a:p>
            <a:r>
              <a:rPr lang="en-US" sz="3400" dirty="0" smtClean="0"/>
              <a:t>Florida Keys National Marine sanctuary</a:t>
            </a:r>
            <a:br>
              <a:rPr lang="en-US" sz="3400" dirty="0" smtClean="0"/>
            </a:br>
            <a:endParaRPr lang="en-US" sz="3400" dirty="0"/>
          </a:p>
        </p:txBody>
      </p:sp>
      <p:pic>
        <p:nvPicPr>
          <p:cNvPr id="2" name="Picture 1"/>
          <p:cNvPicPr>
            <a:picLocks noChangeAspect="1"/>
          </p:cNvPicPr>
          <p:nvPr/>
        </p:nvPicPr>
        <p:blipFill>
          <a:blip r:embed="rId2"/>
          <a:stretch>
            <a:fillRect/>
          </a:stretch>
        </p:blipFill>
        <p:spPr>
          <a:xfrm>
            <a:off x="1" y="5852076"/>
            <a:ext cx="1321423" cy="1005927"/>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549" r="7471" b="10886"/>
          <a:stretch/>
        </p:blipFill>
        <p:spPr>
          <a:xfrm>
            <a:off x="5101937" y="3709000"/>
            <a:ext cx="2878282" cy="2608674"/>
          </a:xfrm>
          <a:prstGeom prst="rect">
            <a:avLst/>
          </a:prstGeom>
        </p:spPr>
      </p:pic>
    </p:spTree>
    <p:extLst>
      <p:ext uri="{BB962C8B-B14F-4D97-AF65-F5344CB8AC3E}">
        <p14:creationId xmlns:p14="http://schemas.microsoft.com/office/powerpoint/2010/main" val="332953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85000" lnSpcReduction="10000"/>
          </a:bodyPr>
          <a:lstStyle/>
          <a:p>
            <a:r>
              <a:rPr lang="en-US" dirty="0" smtClean="0"/>
              <a:t>National Ocean Service – NOS – general oversight on marine environment</a:t>
            </a:r>
          </a:p>
          <a:p>
            <a:r>
              <a:rPr lang="en-US" dirty="0" smtClean="0"/>
              <a:t>Office of Response &amp; Restoration – ORR</a:t>
            </a:r>
          </a:p>
          <a:p>
            <a:pPr lvl="1"/>
            <a:r>
              <a:rPr lang="en-US" dirty="0" smtClean="0"/>
              <a:t>charged with </a:t>
            </a:r>
            <a:r>
              <a:rPr lang="en-US" dirty="0"/>
              <a:t>responding to oil spills, chemical accidents, and other emergencies in coastal </a:t>
            </a:r>
            <a:r>
              <a:rPr lang="en-US" dirty="0" smtClean="0"/>
              <a:t>areas</a:t>
            </a:r>
          </a:p>
          <a:p>
            <a:pPr lvl="1"/>
            <a:r>
              <a:rPr lang="en-US" dirty="0" smtClean="0"/>
              <a:t>responsible </a:t>
            </a:r>
            <a:r>
              <a:rPr lang="en-US" dirty="0"/>
              <a:t>for providing scientific support to the Federal On-Scene Coordinator </a:t>
            </a:r>
            <a:r>
              <a:rPr lang="en-US" dirty="0" smtClean="0"/>
              <a:t>- FOSC </a:t>
            </a:r>
          </a:p>
          <a:p>
            <a:pPr lvl="1"/>
            <a:r>
              <a:rPr lang="en-US" dirty="0" smtClean="0"/>
              <a:t>assesses </a:t>
            </a:r>
            <a:r>
              <a:rPr lang="en-US" dirty="0"/>
              <a:t>damage to and restores plants, animals, and environments after a marine or coastal </a:t>
            </a:r>
            <a:r>
              <a:rPr lang="en-US" dirty="0" smtClean="0"/>
              <a:t>spill</a:t>
            </a:r>
          </a:p>
          <a:p>
            <a:r>
              <a:rPr lang="en-US" dirty="0"/>
              <a:t>Federal On-Scene </a:t>
            </a:r>
            <a:r>
              <a:rPr lang="en-US" dirty="0" smtClean="0"/>
              <a:t>Coordinator – FOSC – response oversight on </a:t>
            </a:r>
            <a:r>
              <a:rPr lang="en-US" dirty="0"/>
              <a:t>oil spills, chemical accidents, and other emergencies in coastal </a:t>
            </a:r>
            <a:r>
              <a:rPr lang="en-US" dirty="0" smtClean="0"/>
              <a:t>areas</a:t>
            </a:r>
          </a:p>
          <a:p>
            <a:r>
              <a:rPr lang="en-US" dirty="0" smtClean="0"/>
              <a:t>United States Coast Guard – USCG – FOSC for all marine spills and accidents</a:t>
            </a:r>
            <a:endParaRPr lang="en-US" dirty="0"/>
          </a:p>
        </p:txBody>
      </p:sp>
      <p:sp>
        <p:nvSpPr>
          <p:cNvPr id="3" name="Title 2"/>
          <p:cNvSpPr>
            <a:spLocks noGrp="1"/>
          </p:cNvSpPr>
          <p:nvPr>
            <p:ph type="title"/>
          </p:nvPr>
        </p:nvSpPr>
        <p:spPr/>
        <p:txBody>
          <a:bodyPr/>
          <a:lstStyle/>
          <a:p>
            <a:r>
              <a:rPr lang="en-US" dirty="0" smtClean="0"/>
              <a:t>Who are the players at NOAA?</a:t>
            </a:r>
            <a:endParaRPr lang="en-US" dirty="0"/>
          </a:p>
        </p:txBody>
      </p:sp>
      <p:pic>
        <p:nvPicPr>
          <p:cNvPr id="4" name="Picture 3"/>
          <p:cNvPicPr>
            <a:picLocks noChangeAspect="1"/>
          </p:cNvPicPr>
          <p:nvPr/>
        </p:nvPicPr>
        <p:blipFill>
          <a:blip r:embed="rId2"/>
          <a:stretch>
            <a:fillRect/>
          </a:stretch>
        </p:blipFill>
        <p:spPr>
          <a:xfrm>
            <a:off x="1" y="5852076"/>
            <a:ext cx="1321423" cy="1005927"/>
          </a:xfrm>
          <a:prstGeom prst="rect">
            <a:avLst/>
          </a:prstGeom>
        </p:spPr>
      </p:pic>
    </p:spTree>
    <p:extLst>
      <p:ext uri="{BB962C8B-B14F-4D97-AF65-F5344CB8AC3E}">
        <p14:creationId xmlns:p14="http://schemas.microsoft.com/office/powerpoint/2010/main" val="202873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09600" y="1079185"/>
            <a:ext cx="7924800" cy="4772891"/>
          </a:xfrm>
        </p:spPr>
        <p:txBody>
          <a:bodyPr>
            <a:normAutofit fontScale="92500" lnSpcReduction="20000"/>
          </a:bodyPr>
          <a:lstStyle/>
          <a:p>
            <a:r>
              <a:rPr lang="en-US" dirty="0"/>
              <a:t>Assessment and Restoration </a:t>
            </a:r>
            <a:r>
              <a:rPr lang="en-US" dirty="0" smtClean="0"/>
              <a:t>Division – ARD – that </a:t>
            </a:r>
            <a:r>
              <a:rPr lang="en-US" dirty="0"/>
              <a:t>is responsible for evaluating and restoring coastal and estuarine habitats damaged by hazardous waste releases, oil spills, and vessel </a:t>
            </a:r>
            <a:r>
              <a:rPr lang="en-US" dirty="0" smtClean="0"/>
              <a:t>groundings</a:t>
            </a:r>
          </a:p>
          <a:p>
            <a:r>
              <a:rPr lang="en-US" dirty="0" smtClean="0"/>
              <a:t>ARD </a:t>
            </a:r>
            <a:r>
              <a:rPr lang="en-US" dirty="0"/>
              <a:t>comprises NOAA biologists, toxicologists, ecologists, policy analysts, information specialists, attorneys, geologists, environmental engineers, and </a:t>
            </a:r>
            <a:r>
              <a:rPr lang="en-US" dirty="0" smtClean="0"/>
              <a:t>economists</a:t>
            </a:r>
          </a:p>
          <a:p>
            <a:r>
              <a:rPr lang="en-US" dirty="0"/>
              <a:t>ARD has developed specific expertise in aquatic risk assessment techniques, contaminated sediment issues, and data interpretation</a:t>
            </a:r>
            <a:endParaRPr lang="en-US" dirty="0" smtClean="0"/>
          </a:p>
          <a:p>
            <a:r>
              <a:rPr lang="en-US" dirty="0" smtClean="0"/>
              <a:t>ARD joined </a:t>
            </a:r>
            <a:r>
              <a:rPr lang="en-US" dirty="0"/>
              <a:t>with NOAA's General Counsel for Natural Resources and Office of Habitat Conservation to create the Damage Assessment, Remediation and Restoration Program </a:t>
            </a:r>
            <a:r>
              <a:rPr lang="en-US" dirty="0" smtClean="0"/>
              <a:t>– DARRP </a:t>
            </a:r>
          </a:p>
          <a:p>
            <a:r>
              <a:rPr lang="en-US" dirty="0"/>
              <a:t>ARD conducts a Natural Resource Damage </a:t>
            </a:r>
            <a:r>
              <a:rPr lang="en-US" dirty="0" smtClean="0"/>
              <a:t>Assessment – NRDA – to determine </a:t>
            </a:r>
            <a:r>
              <a:rPr lang="en-US" dirty="0"/>
              <a:t>the extent of harm to natural resources and their uses and the appropriate type and amount of environmental restoration required</a:t>
            </a:r>
            <a:endParaRPr lang="en-US" dirty="0" smtClean="0"/>
          </a:p>
          <a:p>
            <a:endParaRPr lang="en-US" dirty="0"/>
          </a:p>
        </p:txBody>
      </p:sp>
      <p:sp>
        <p:nvSpPr>
          <p:cNvPr id="3" name="Title 2"/>
          <p:cNvSpPr>
            <a:spLocks noGrp="1"/>
          </p:cNvSpPr>
          <p:nvPr>
            <p:ph type="title"/>
          </p:nvPr>
        </p:nvSpPr>
        <p:spPr>
          <a:xfrm>
            <a:off x="609600" y="274638"/>
            <a:ext cx="7924800" cy="1066482"/>
          </a:xfrm>
        </p:spPr>
        <p:txBody>
          <a:bodyPr>
            <a:normAutofit fontScale="90000"/>
          </a:bodyPr>
          <a:lstStyle/>
          <a:p>
            <a:r>
              <a:rPr lang="en-US" dirty="0" smtClean="0"/>
              <a:t/>
            </a:r>
            <a:br>
              <a:rPr lang="en-US" dirty="0" smtClean="0"/>
            </a:br>
            <a:r>
              <a:rPr lang="en-US" dirty="0"/>
              <a:t/>
            </a:r>
            <a:br>
              <a:rPr lang="en-US" dirty="0"/>
            </a:br>
            <a:r>
              <a:rPr lang="en-US" dirty="0" smtClean="0"/>
              <a:t>How </a:t>
            </a:r>
            <a:r>
              <a:rPr lang="en-US" dirty="0"/>
              <a:t>does the OR&amp;R Function?</a:t>
            </a:r>
            <a:br>
              <a:rPr lang="en-US" dirty="0"/>
            </a:br>
            <a:endParaRPr lang="en-US" dirty="0"/>
          </a:p>
        </p:txBody>
      </p:sp>
      <p:pic>
        <p:nvPicPr>
          <p:cNvPr id="4" name="Picture 3"/>
          <p:cNvPicPr>
            <a:picLocks noChangeAspect="1"/>
          </p:cNvPicPr>
          <p:nvPr/>
        </p:nvPicPr>
        <p:blipFill>
          <a:blip r:embed="rId2"/>
          <a:stretch>
            <a:fillRect/>
          </a:stretch>
        </p:blipFill>
        <p:spPr>
          <a:xfrm>
            <a:off x="1" y="5852076"/>
            <a:ext cx="1321423" cy="1005927"/>
          </a:xfrm>
          <a:prstGeom prst="rect">
            <a:avLst/>
          </a:prstGeom>
        </p:spPr>
      </p:pic>
    </p:spTree>
    <p:extLst>
      <p:ext uri="{BB962C8B-B14F-4D97-AF65-F5344CB8AC3E}">
        <p14:creationId xmlns:p14="http://schemas.microsoft.com/office/powerpoint/2010/main" val="19626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2838" r="2626"/>
          <a:stretch/>
        </p:blipFill>
        <p:spPr>
          <a:xfrm>
            <a:off x="2244438" y="1572492"/>
            <a:ext cx="4665518" cy="5077691"/>
          </a:xfrm>
        </p:spPr>
      </p:pic>
      <p:sp>
        <p:nvSpPr>
          <p:cNvPr id="3" name="Title 2"/>
          <p:cNvSpPr>
            <a:spLocks noGrp="1"/>
          </p:cNvSpPr>
          <p:nvPr>
            <p:ph type="title"/>
          </p:nvPr>
        </p:nvSpPr>
        <p:spPr/>
        <p:txBody>
          <a:bodyPr/>
          <a:lstStyle/>
          <a:p>
            <a:pPr algn="ctr"/>
            <a:r>
              <a:rPr lang="en-US" dirty="0" smtClean="0"/>
              <a:t>Enough Alphabet soup!</a:t>
            </a:r>
            <a:br>
              <a:rPr lang="en-US" dirty="0" smtClean="0"/>
            </a:br>
            <a:endParaRPr lang="en-US" dirty="0"/>
          </a:p>
        </p:txBody>
      </p:sp>
      <p:pic>
        <p:nvPicPr>
          <p:cNvPr id="5" name="Picture 4"/>
          <p:cNvPicPr>
            <a:picLocks noChangeAspect="1"/>
          </p:cNvPicPr>
          <p:nvPr/>
        </p:nvPicPr>
        <p:blipFill>
          <a:blip r:embed="rId3"/>
          <a:stretch>
            <a:fillRect/>
          </a:stretch>
        </p:blipFill>
        <p:spPr>
          <a:xfrm>
            <a:off x="1" y="5852076"/>
            <a:ext cx="1321423" cy="1005927"/>
          </a:xfrm>
          <a:prstGeom prst="rect">
            <a:avLst/>
          </a:prstGeom>
        </p:spPr>
      </p:pic>
    </p:spTree>
    <p:extLst>
      <p:ext uri="{BB962C8B-B14F-4D97-AF65-F5344CB8AC3E}">
        <p14:creationId xmlns:p14="http://schemas.microsoft.com/office/powerpoint/2010/main" val="308904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75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Marine Protection, Research and Sanctuaries Act, 16 U.S.C.S. 1431 et seq., broadly defines “sanctuary resource” as any living or nonliving resource of a national marine sanctuary that contributes to the conservation, recreational, ecological, historical, research, educational, or aesthetic value of the sanctuary. 16 U.S.C.S. § 1432(8). </a:t>
            </a:r>
            <a:r>
              <a:rPr lang="en-US" i="1" dirty="0"/>
              <a:t>United States v. Fisher</a:t>
            </a:r>
            <a:r>
              <a:rPr lang="en-US" dirty="0"/>
              <a:t>, 977 F. Supp. 1193 (S.D. Fla. 1997).</a:t>
            </a:r>
          </a:p>
        </p:txBody>
      </p:sp>
      <p:sp>
        <p:nvSpPr>
          <p:cNvPr id="3" name="Title 2"/>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What is protected in the FKNMS?</a:t>
            </a:r>
            <a:br>
              <a:rPr lang="en-US" dirty="0" smtClean="0"/>
            </a:b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666" y="3493377"/>
            <a:ext cx="2694710" cy="229016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453" y="4223991"/>
            <a:ext cx="1797627" cy="229197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2224" y="3493380"/>
            <a:ext cx="2602176" cy="2313045"/>
          </a:xfrm>
          <a:prstGeom prst="rect">
            <a:avLst/>
          </a:prstGeom>
        </p:spPr>
      </p:pic>
      <p:pic>
        <p:nvPicPr>
          <p:cNvPr id="7" name="Picture 6"/>
          <p:cNvPicPr>
            <a:picLocks noChangeAspect="1"/>
          </p:cNvPicPr>
          <p:nvPr/>
        </p:nvPicPr>
        <p:blipFill>
          <a:blip r:embed="rId5"/>
          <a:stretch>
            <a:fillRect/>
          </a:stretch>
        </p:blipFill>
        <p:spPr>
          <a:xfrm>
            <a:off x="1" y="5852076"/>
            <a:ext cx="1321423" cy="1005927"/>
          </a:xfrm>
          <a:prstGeom prst="rect">
            <a:avLst/>
          </a:prstGeom>
        </p:spPr>
      </p:pic>
    </p:spTree>
    <p:extLst>
      <p:ext uri="{BB962C8B-B14F-4D97-AF65-F5344CB8AC3E}">
        <p14:creationId xmlns:p14="http://schemas.microsoft.com/office/powerpoint/2010/main" val="187051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15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15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724828" y="1898075"/>
            <a:ext cx="5694347" cy="4732635"/>
          </a:xfrm>
        </p:spPr>
      </p:pic>
      <p:sp>
        <p:nvSpPr>
          <p:cNvPr id="3" name="Title 2"/>
          <p:cNvSpPr>
            <a:spLocks noGrp="1"/>
          </p:cNvSpPr>
          <p:nvPr>
            <p:ph type="title"/>
          </p:nvPr>
        </p:nvSpPr>
        <p:spPr>
          <a:xfrm>
            <a:off x="609600" y="274640"/>
            <a:ext cx="7924800" cy="1623435"/>
          </a:xfrm>
        </p:spPr>
        <p:txBody>
          <a:bodyPr>
            <a:normAutofit fontScale="90000"/>
          </a:bodyPr>
          <a:lstStyle/>
          <a:p>
            <a:pPr algn="ctr"/>
            <a:r>
              <a:rPr lang="en-US" dirty="0" smtClean="0"/>
              <a:t>Shipwrecks? </a:t>
            </a:r>
            <a:br>
              <a:rPr lang="en-US" dirty="0" smtClean="0"/>
            </a:br>
            <a:r>
              <a:rPr lang="en-US" dirty="0" smtClean="0"/>
              <a:t>That’s what we want to avoid being! What are the odds?</a:t>
            </a:r>
            <a:endParaRPr lang="en-US" dirty="0"/>
          </a:p>
        </p:txBody>
      </p:sp>
      <p:pic>
        <p:nvPicPr>
          <p:cNvPr id="5" name="Picture 4"/>
          <p:cNvPicPr>
            <a:picLocks noChangeAspect="1"/>
          </p:cNvPicPr>
          <p:nvPr/>
        </p:nvPicPr>
        <p:blipFill>
          <a:blip r:embed="rId3"/>
          <a:stretch>
            <a:fillRect/>
          </a:stretch>
        </p:blipFill>
        <p:spPr>
          <a:xfrm>
            <a:off x="1" y="5852076"/>
            <a:ext cx="1321423" cy="1005927"/>
          </a:xfrm>
          <a:prstGeom prst="rect">
            <a:avLst/>
          </a:prstGeom>
        </p:spPr>
      </p:pic>
    </p:spTree>
    <p:extLst>
      <p:ext uri="{BB962C8B-B14F-4D97-AF65-F5344CB8AC3E}">
        <p14:creationId xmlns:p14="http://schemas.microsoft.com/office/powerpoint/2010/main" val="135639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85000" lnSpcReduction="10000"/>
          </a:bodyPr>
          <a:lstStyle/>
          <a:p>
            <a:r>
              <a:rPr lang="en-US" dirty="0" smtClean="0"/>
              <a:t>Under </a:t>
            </a:r>
            <a:r>
              <a:rPr lang="en-US" dirty="0"/>
              <a:t>the primary restoration component of damages, the government is entitled to recover the cost of implementing its plan to restore or replace the injured resource, or the cost of acquiring the equivalent of the sanctuary resource, if it cannot be restored or </a:t>
            </a:r>
            <a:r>
              <a:rPr lang="en-US" dirty="0" smtClean="0"/>
              <a:t>replaced</a:t>
            </a:r>
            <a:r>
              <a:rPr lang="en-US" dirty="0"/>
              <a:t> </a:t>
            </a:r>
            <a:endParaRPr lang="en-US" dirty="0" smtClean="0"/>
          </a:p>
          <a:p>
            <a:r>
              <a:rPr lang="en-US" dirty="0" smtClean="0"/>
              <a:t>Prop </a:t>
            </a:r>
            <a:r>
              <a:rPr lang="en-US" dirty="0"/>
              <a:t>Scar Restoration </a:t>
            </a:r>
            <a:r>
              <a:rPr lang="en-US" dirty="0" smtClean="0"/>
              <a:t>Program </a:t>
            </a:r>
            <a:r>
              <a:rPr lang="en-US" dirty="0"/>
              <a:t>is an appropriate compensatory restoration project that </a:t>
            </a:r>
            <a:r>
              <a:rPr lang="en-US" dirty="0" smtClean="0"/>
              <a:t>provides </a:t>
            </a:r>
            <a:r>
              <a:rPr lang="en-US" dirty="0" err="1"/>
              <a:t>seagrass</a:t>
            </a:r>
            <a:r>
              <a:rPr lang="en-US" dirty="0"/>
              <a:t> services equivalent to those lost due to </a:t>
            </a:r>
            <a:r>
              <a:rPr lang="en-US" dirty="0" smtClean="0"/>
              <a:t>the </a:t>
            </a:r>
            <a:r>
              <a:rPr lang="en-US" dirty="0"/>
              <a:t>grounding </a:t>
            </a:r>
            <a:endParaRPr lang="en-US" dirty="0" smtClean="0"/>
          </a:p>
          <a:p>
            <a:r>
              <a:rPr lang="en-US" dirty="0" smtClean="0"/>
              <a:t>Habitat Equivalency Analysis assesses size of area and time required for complete restoration. Up to 100 years for 1.5 acres of damage</a:t>
            </a:r>
          </a:p>
          <a:p>
            <a:r>
              <a:rPr lang="en-US" dirty="0" smtClean="0"/>
              <a:t>The cost to restore 1.5 acres of </a:t>
            </a:r>
            <a:r>
              <a:rPr lang="en-US" dirty="0" err="1" smtClean="0"/>
              <a:t>seagrass</a:t>
            </a:r>
            <a:r>
              <a:rPr lang="en-US" dirty="0" smtClean="0"/>
              <a:t> in 1997 dollars over $560,000</a:t>
            </a:r>
            <a:r>
              <a:rPr lang="en-US" dirty="0"/>
              <a:t/>
            </a:r>
            <a:br>
              <a:rPr lang="en-US" dirty="0"/>
            </a:br>
            <a:r>
              <a:rPr lang="en-US" dirty="0"/>
              <a:t/>
            </a:r>
            <a:br>
              <a:rPr lang="en-US" dirty="0"/>
            </a:br>
            <a:r>
              <a:rPr lang="en-US" i="1" dirty="0"/>
              <a:t>United States v. Fisher</a:t>
            </a:r>
            <a:r>
              <a:rPr lang="en-US" dirty="0" smtClean="0"/>
              <a:t>, 977 </a:t>
            </a:r>
            <a:r>
              <a:rPr lang="en-US" dirty="0"/>
              <a:t>F. Supp. </a:t>
            </a:r>
            <a:r>
              <a:rPr lang="en-US" dirty="0" smtClean="0"/>
              <a:t>1193 (</a:t>
            </a:r>
            <a:r>
              <a:rPr lang="en-US" dirty="0"/>
              <a:t>S.D. Fla.1997) </a:t>
            </a:r>
            <a:r>
              <a:rPr lang="en-US" dirty="0" smtClean="0"/>
              <a:t>                                     </a:t>
            </a:r>
            <a:r>
              <a:rPr lang="en-US" i="1" dirty="0" smtClean="0"/>
              <a:t>United </a:t>
            </a:r>
            <a:r>
              <a:rPr lang="en-US" i="1" dirty="0"/>
              <a:t>States v. Great Lakes Dredge &amp; Dock Co</a:t>
            </a:r>
            <a:r>
              <a:rPr lang="en-US" dirty="0" smtClean="0"/>
              <a:t>., 259 </a:t>
            </a:r>
            <a:r>
              <a:rPr lang="en-US" dirty="0"/>
              <a:t>F.3d </a:t>
            </a:r>
            <a:r>
              <a:rPr lang="en-US" dirty="0" smtClean="0"/>
              <a:t>1300</a:t>
            </a:r>
            <a:r>
              <a:rPr lang="en-US" dirty="0"/>
              <a:t> </a:t>
            </a:r>
            <a:r>
              <a:rPr lang="en-US" dirty="0" smtClean="0"/>
              <a:t>(11th </a:t>
            </a:r>
            <a:r>
              <a:rPr lang="en-US" dirty="0"/>
              <a:t>Cir. Fla.2001</a:t>
            </a:r>
            <a:r>
              <a:rPr lang="en-US" dirty="0" smtClean="0"/>
              <a:t>)</a:t>
            </a:r>
          </a:p>
          <a:p>
            <a:endParaRPr lang="en-US" dirty="0"/>
          </a:p>
        </p:txBody>
      </p:sp>
      <p:sp>
        <p:nvSpPr>
          <p:cNvPr id="3" name="Title 2"/>
          <p:cNvSpPr>
            <a:spLocks noGrp="1"/>
          </p:cNvSpPr>
          <p:nvPr>
            <p:ph type="title"/>
          </p:nvPr>
        </p:nvSpPr>
        <p:spPr/>
        <p:txBody>
          <a:bodyPr/>
          <a:lstStyle/>
          <a:p>
            <a:r>
              <a:rPr lang="en-US" dirty="0" smtClean="0"/>
              <a:t>Damages – strict liability</a:t>
            </a:r>
            <a:endParaRPr lang="en-US" dirty="0"/>
          </a:p>
        </p:txBody>
      </p:sp>
      <p:pic>
        <p:nvPicPr>
          <p:cNvPr id="4" name="Picture 3"/>
          <p:cNvPicPr>
            <a:picLocks noChangeAspect="1"/>
          </p:cNvPicPr>
          <p:nvPr/>
        </p:nvPicPr>
        <p:blipFill>
          <a:blip r:embed="rId2"/>
          <a:stretch>
            <a:fillRect/>
          </a:stretch>
        </p:blipFill>
        <p:spPr>
          <a:xfrm>
            <a:off x="1" y="5852076"/>
            <a:ext cx="1321423" cy="1005927"/>
          </a:xfrm>
          <a:prstGeom prst="rect">
            <a:avLst/>
          </a:prstGeom>
        </p:spPr>
      </p:pic>
    </p:spTree>
    <p:extLst>
      <p:ext uri="{BB962C8B-B14F-4D97-AF65-F5344CB8AC3E}">
        <p14:creationId xmlns:p14="http://schemas.microsoft.com/office/powerpoint/2010/main" val="9474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1784"/>
            <a:ext cx="8229600" cy="1143000"/>
          </a:xfrm>
        </p:spPr>
        <p:txBody>
          <a:bodyPr/>
          <a:lstStyle/>
          <a:p>
            <a:r>
              <a:rPr lang="en-GB" dirty="0" smtClean="0"/>
              <a:t> </a:t>
            </a:r>
            <a:endParaRPr lang="en-GB" dirty="0"/>
          </a:p>
        </p:txBody>
      </p:sp>
      <p:sp>
        <p:nvSpPr>
          <p:cNvPr id="3" name="Content Placeholder 2"/>
          <p:cNvSpPr>
            <a:spLocks noGrp="1"/>
          </p:cNvSpPr>
          <p:nvPr>
            <p:ph idx="1"/>
          </p:nvPr>
        </p:nvSpPr>
        <p:spPr/>
        <p:txBody>
          <a:bodyPr/>
          <a:lstStyle/>
          <a:p>
            <a:pPr marL="0" indent="0" algn="ctr">
              <a:buNone/>
            </a:pPr>
            <a:endParaRPr lang="en-GB" sz="4400" dirty="0" smtClean="0"/>
          </a:p>
          <a:p>
            <a:pPr marL="0" indent="0" algn="ctr">
              <a:buNone/>
            </a:pPr>
            <a:r>
              <a:rPr lang="en-GB" sz="4400" dirty="0" smtClean="0"/>
              <a:t>Personal bunker pumping and refilling time</a:t>
            </a:r>
          </a:p>
          <a:p>
            <a:pPr marL="0" indent="0" algn="ctr">
              <a:buNone/>
            </a:pPr>
            <a:endParaRPr lang="en-GB" sz="4400" dirty="0"/>
          </a:p>
          <a:p>
            <a:pPr marL="0" indent="0" algn="ctr">
              <a:buNone/>
            </a:pPr>
            <a:endParaRPr lang="en-GB" sz="4400" dirty="0"/>
          </a:p>
        </p:txBody>
      </p:sp>
      <p:pic>
        <p:nvPicPr>
          <p:cNvPr id="4" name="Picture 2" descr="logoIMCC@300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0"/>
            <a:ext cx="161925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24193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r>
              <a:rPr lang="en-US" dirty="0"/>
              <a:t>Document and estimate the duration and extent of injury, from the time of </a:t>
            </a:r>
            <a:r>
              <a:rPr lang="en-US" dirty="0" smtClean="0"/>
              <a:t>injury </a:t>
            </a:r>
            <a:r>
              <a:rPr lang="en-US" dirty="0"/>
              <a:t>until the resource recovers to baseline, or possibly to a maximum </a:t>
            </a:r>
            <a:r>
              <a:rPr lang="en-US" dirty="0" smtClean="0"/>
              <a:t>level </a:t>
            </a:r>
            <a:r>
              <a:rPr lang="en-US" dirty="0"/>
              <a:t>below </a:t>
            </a:r>
            <a:r>
              <a:rPr lang="en-US" dirty="0" smtClean="0"/>
              <a:t>baseline</a:t>
            </a:r>
            <a:endParaRPr lang="en-US" dirty="0"/>
          </a:p>
          <a:p>
            <a:r>
              <a:rPr lang="en-US" dirty="0" smtClean="0"/>
              <a:t>Document </a:t>
            </a:r>
            <a:r>
              <a:rPr lang="en-US" dirty="0"/>
              <a:t>and estimate the services provided by the compensatory </a:t>
            </a:r>
            <a:r>
              <a:rPr lang="en-US" dirty="0" smtClean="0"/>
              <a:t>project</a:t>
            </a:r>
            <a:r>
              <a:rPr lang="en-US" dirty="0"/>
              <a:t>, over the full life of the </a:t>
            </a:r>
            <a:r>
              <a:rPr lang="en-US" dirty="0" smtClean="0"/>
              <a:t>habitat</a:t>
            </a:r>
            <a:endParaRPr lang="en-US" dirty="0"/>
          </a:p>
          <a:p>
            <a:r>
              <a:rPr lang="en-US" dirty="0" smtClean="0"/>
              <a:t>Calculate </a:t>
            </a:r>
            <a:r>
              <a:rPr lang="en-US" dirty="0"/>
              <a:t>the size of the replacement project for which the total increase in </a:t>
            </a:r>
            <a:r>
              <a:rPr lang="en-US" dirty="0" smtClean="0"/>
              <a:t>services </a:t>
            </a:r>
            <a:r>
              <a:rPr lang="en-US" dirty="0"/>
              <a:t>provided by the replacement project equals the total interim loss </a:t>
            </a:r>
            <a:r>
              <a:rPr lang="en-US" dirty="0" smtClean="0"/>
              <a:t>of </a:t>
            </a:r>
            <a:r>
              <a:rPr lang="en-US" dirty="0"/>
              <a:t>services due to the </a:t>
            </a:r>
            <a:r>
              <a:rPr lang="en-US" dirty="0" smtClean="0"/>
              <a:t>injury</a:t>
            </a:r>
            <a:endParaRPr lang="en-US" dirty="0"/>
          </a:p>
          <a:p>
            <a:r>
              <a:rPr lang="en-US" dirty="0" smtClean="0"/>
              <a:t>Calculate </a:t>
            </a:r>
            <a:r>
              <a:rPr lang="en-US" dirty="0"/>
              <a:t>the costs of the replacement project, or specify the performance </a:t>
            </a:r>
            <a:r>
              <a:rPr lang="en-US" dirty="0" smtClean="0"/>
              <a:t>standards </a:t>
            </a:r>
            <a:r>
              <a:rPr lang="en-US" dirty="0"/>
              <a:t>in cases where the responsible party will be implementing the </a:t>
            </a:r>
            <a:r>
              <a:rPr lang="en-US" dirty="0" smtClean="0"/>
              <a:t>compensatory </a:t>
            </a:r>
            <a:r>
              <a:rPr lang="en-US" dirty="0"/>
              <a:t>habitat </a:t>
            </a:r>
            <a:r>
              <a:rPr lang="en-US" dirty="0" smtClean="0"/>
              <a:t>project</a:t>
            </a:r>
            <a:endParaRPr lang="en-US" dirty="0"/>
          </a:p>
        </p:txBody>
      </p:sp>
      <p:sp>
        <p:nvSpPr>
          <p:cNvPr id="3" name="Title 2"/>
          <p:cNvSpPr>
            <a:spLocks noGrp="1"/>
          </p:cNvSpPr>
          <p:nvPr>
            <p:ph type="title"/>
          </p:nvPr>
        </p:nvSpPr>
        <p:spPr/>
        <p:txBody>
          <a:bodyPr/>
          <a:lstStyle/>
          <a:p>
            <a:r>
              <a:rPr lang="en-US" dirty="0" smtClean="0"/>
              <a:t>Habitat equivalency analysis</a:t>
            </a:r>
            <a:endParaRPr lang="en-US" dirty="0"/>
          </a:p>
        </p:txBody>
      </p:sp>
      <p:pic>
        <p:nvPicPr>
          <p:cNvPr id="4" name="Picture 3"/>
          <p:cNvPicPr>
            <a:picLocks noChangeAspect="1"/>
          </p:cNvPicPr>
          <p:nvPr/>
        </p:nvPicPr>
        <p:blipFill>
          <a:blip r:embed="rId2"/>
          <a:stretch>
            <a:fillRect/>
          </a:stretch>
        </p:blipFill>
        <p:spPr>
          <a:xfrm>
            <a:off x="1" y="5852076"/>
            <a:ext cx="1321423" cy="1005927"/>
          </a:xfrm>
          <a:prstGeom prst="rect">
            <a:avLst/>
          </a:prstGeom>
        </p:spPr>
      </p:pic>
    </p:spTree>
    <p:extLst>
      <p:ext uri="{BB962C8B-B14F-4D97-AF65-F5344CB8AC3E}">
        <p14:creationId xmlns:p14="http://schemas.microsoft.com/office/powerpoint/2010/main" val="108594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85000" lnSpcReduction="20000"/>
          </a:bodyPr>
          <a:lstStyle/>
          <a:p>
            <a:r>
              <a:rPr lang="en-US" dirty="0" smtClean="0"/>
              <a:t>Non Tank Vessel Response Plan – NTVRP – recently into effect 30 January 2014</a:t>
            </a:r>
          </a:p>
          <a:p>
            <a:r>
              <a:rPr lang="en-US" dirty="0"/>
              <a:t>Self propelled </a:t>
            </a:r>
            <a:r>
              <a:rPr lang="en-US" dirty="0" smtClean="0"/>
              <a:t>non tank </a:t>
            </a:r>
            <a:r>
              <a:rPr lang="en-US" dirty="0"/>
              <a:t>vessels 400 gross tons or more with a capacity of 2,500 </a:t>
            </a:r>
            <a:r>
              <a:rPr lang="en-US" dirty="0" smtClean="0"/>
              <a:t>barrels or </a:t>
            </a:r>
            <a:r>
              <a:rPr lang="en-US" dirty="0"/>
              <a:t>greater must meet the salvage, emergency lightering and marine firefighting </a:t>
            </a:r>
            <a:r>
              <a:rPr lang="en-US" dirty="0" smtClean="0"/>
              <a:t>requirements</a:t>
            </a:r>
          </a:p>
          <a:p>
            <a:r>
              <a:rPr lang="en-US" dirty="0" smtClean="0"/>
              <a:t>Effective within territorial sea of USA – 12 nm</a:t>
            </a:r>
          </a:p>
          <a:p>
            <a:r>
              <a:rPr lang="en-US" dirty="0"/>
              <a:t>V</a:t>
            </a:r>
            <a:r>
              <a:rPr lang="en-US" dirty="0" smtClean="0"/>
              <a:t>essel owner </a:t>
            </a:r>
            <a:r>
              <a:rPr lang="en-US" dirty="0"/>
              <a:t>or operator </a:t>
            </a:r>
            <a:r>
              <a:rPr lang="en-US" dirty="0" smtClean="0"/>
              <a:t>includes </a:t>
            </a:r>
            <a:r>
              <a:rPr lang="en-US" dirty="0"/>
              <a:t>a statement certifying that the </a:t>
            </a:r>
            <a:r>
              <a:rPr lang="en-US" dirty="0" smtClean="0"/>
              <a:t>NTVRP meets </a:t>
            </a:r>
            <a:r>
              <a:rPr lang="en-US" dirty="0"/>
              <a:t>the applicable requirements of </a:t>
            </a:r>
            <a:r>
              <a:rPr lang="en-US" dirty="0" smtClean="0"/>
              <a:t>33 </a:t>
            </a:r>
            <a:r>
              <a:rPr lang="en-US" dirty="0"/>
              <a:t>CFR 155.1065(b); 33 CFR 155.5065(b</a:t>
            </a:r>
            <a:r>
              <a:rPr lang="en-US" dirty="0" smtClean="0"/>
              <a:t>)</a:t>
            </a:r>
          </a:p>
          <a:p>
            <a:r>
              <a:rPr lang="en-US" dirty="0" smtClean="0"/>
              <a:t>Implement VRP when “the Master has determined that the resources and personnel available on board cannot meet the needs of an actual or potential incident.”</a:t>
            </a:r>
          </a:p>
          <a:p>
            <a:r>
              <a:rPr lang="en-US" dirty="0" smtClean="0"/>
              <a:t>Salvage Marine Fire Fighting – SMFF – provider should be put on notice immediately</a:t>
            </a:r>
          </a:p>
          <a:p>
            <a:r>
              <a:rPr lang="en-US" dirty="0" smtClean="0"/>
              <a:t>What happens if ship owner improperly implements the VRP?</a:t>
            </a:r>
          </a:p>
          <a:p>
            <a:endParaRPr lang="en-US" dirty="0"/>
          </a:p>
        </p:txBody>
      </p:sp>
      <p:sp>
        <p:nvSpPr>
          <p:cNvPr id="3" name="Title 2"/>
          <p:cNvSpPr>
            <a:spLocks noGrp="1"/>
          </p:cNvSpPr>
          <p:nvPr>
            <p:ph type="title"/>
          </p:nvPr>
        </p:nvSpPr>
        <p:spPr/>
        <p:txBody>
          <a:bodyPr>
            <a:normAutofit fontScale="90000"/>
          </a:bodyPr>
          <a:lstStyle/>
          <a:p>
            <a:r>
              <a:rPr lang="en-US" dirty="0" smtClean="0"/>
              <a:t>How do ship owners respond?</a:t>
            </a:r>
            <a:br>
              <a:rPr lang="en-US" dirty="0" smtClean="0"/>
            </a:br>
            <a:endParaRPr lang="en-US" dirty="0"/>
          </a:p>
        </p:txBody>
      </p:sp>
      <p:pic>
        <p:nvPicPr>
          <p:cNvPr id="4" name="Picture 3"/>
          <p:cNvPicPr>
            <a:picLocks noChangeAspect="1"/>
          </p:cNvPicPr>
          <p:nvPr/>
        </p:nvPicPr>
        <p:blipFill>
          <a:blip r:embed="rId2"/>
          <a:stretch>
            <a:fillRect/>
          </a:stretch>
        </p:blipFill>
        <p:spPr>
          <a:xfrm>
            <a:off x="1" y="5852076"/>
            <a:ext cx="1321423" cy="1005927"/>
          </a:xfrm>
          <a:prstGeom prst="rect">
            <a:avLst/>
          </a:prstGeom>
        </p:spPr>
      </p:pic>
    </p:spTree>
    <p:extLst>
      <p:ext uri="{BB962C8B-B14F-4D97-AF65-F5344CB8AC3E}">
        <p14:creationId xmlns:p14="http://schemas.microsoft.com/office/powerpoint/2010/main" val="324921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5" name="Content Placeholder 4"/>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983081" y="1097280"/>
            <a:ext cx="3958387" cy="3581400"/>
          </a:xfrm>
        </p:spPr>
      </p:pic>
      <p:sp>
        <p:nvSpPr>
          <p:cNvPr id="2" name="Content Placeholder 1"/>
          <p:cNvSpPr>
            <a:spLocks noGrp="1"/>
          </p:cNvSpPr>
          <p:nvPr>
            <p:ph sz="quarter" idx="13"/>
          </p:nvPr>
        </p:nvSpPr>
        <p:spPr>
          <a:xfrm>
            <a:off x="179512" y="1196752"/>
            <a:ext cx="4323908" cy="4518248"/>
          </a:xfrm>
        </p:spPr>
        <p:txBody>
          <a:bodyPr>
            <a:normAutofit fontScale="92500" lnSpcReduction="10000"/>
          </a:bodyPr>
          <a:lstStyle/>
          <a:p>
            <a:pPr marL="609600" indent="-609600">
              <a:lnSpc>
                <a:spcPct val="80000"/>
              </a:lnSpc>
              <a:buClr>
                <a:schemeClr val="tx1"/>
              </a:buClr>
            </a:pPr>
            <a:r>
              <a:rPr lang="en-US" altLang="en-US" dirty="0"/>
              <a:t>Oil Pollution Act 1990 - 33 U.S.C. § 2701 </a:t>
            </a:r>
            <a:r>
              <a:rPr lang="en-US" altLang="en-US" i="1" dirty="0"/>
              <a:t>et seq</a:t>
            </a:r>
            <a:r>
              <a:rPr lang="en-US" altLang="en-US" dirty="0"/>
              <a:t>. </a:t>
            </a:r>
          </a:p>
          <a:p>
            <a:pPr marL="609600" indent="-609600">
              <a:lnSpc>
                <a:spcPct val="80000"/>
              </a:lnSpc>
              <a:buClr>
                <a:schemeClr val="tx1"/>
              </a:buClr>
            </a:pPr>
            <a:r>
              <a:rPr lang="en-US" altLang="en-US" dirty="0"/>
              <a:t>Clean Water Act – 33 U.S.C. § 1251 </a:t>
            </a:r>
            <a:r>
              <a:rPr lang="en-US" altLang="en-US" i="1" dirty="0"/>
              <a:t>et seq</a:t>
            </a:r>
            <a:r>
              <a:rPr lang="en-US" altLang="en-US" dirty="0"/>
              <a:t>.</a:t>
            </a:r>
          </a:p>
          <a:p>
            <a:pPr marL="609600" indent="-609600">
              <a:lnSpc>
                <a:spcPct val="80000"/>
              </a:lnSpc>
              <a:buClr>
                <a:schemeClr val="tx1"/>
              </a:buClr>
            </a:pPr>
            <a:r>
              <a:rPr lang="en-US" altLang="en-US" dirty="0" smtClean="0"/>
              <a:t>Migratory </a:t>
            </a:r>
            <a:r>
              <a:rPr lang="en-US" altLang="en-US" dirty="0"/>
              <a:t>Bird Act – 16 U.S.C. § 703, </a:t>
            </a:r>
            <a:r>
              <a:rPr lang="en-US" altLang="en-US" i="1" dirty="0"/>
              <a:t>et seq</a:t>
            </a:r>
            <a:r>
              <a:rPr lang="en-US" altLang="en-US" dirty="0"/>
              <a:t>. </a:t>
            </a:r>
          </a:p>
          <a:p>
            <a:pPr marL="609600" indent="-609600">
              <a:lnSpc>
                <a:spcPct val="80000"/>
              </a:lnSpc>
              <a:buClr>
                <a:schemeClr val="tx1"/>
              </a:buClr>
            </a:pPr>
            <a:r>
              <a:rPr lang="en-US" altLang="en-US" dirty="0" smtClean="0"/>
              <a:t>River </a:t>
            </a:r>
            <a:r>
              <a:rPr lang="en-US" altLang="en-US" dirty="0"/>
              <a:t>and Harbors Act – 33 U.S.C. § 401 </a:t>
            </a:r>
            <a:r>
              <a:rPr lang="en-US" altLang="en-US" i="1" dirty="0"/>
              <a:t>et seq</a:t>
            </a:r>
            <a:r>
              <a:rPr lang="en-US" altLang="en-US" dirty="0"/>
              <a:t>.</a:t>
            </a:r>
          </a:p>
          <a:p>
            <a:pPr marL="609600" indent="-609600">
              <a:lnSpc>
                <a:spcPct val="80000"/>
              </a:lnSpc>
              <a:buClr>
                <a:schemeClr val="tx1"/>
              </a:buClr>
            </a:pPr>
            <a:r>
              <a:rPr lang="en-US" altLang="en-US" dirty="0" smtClean="0"/>
              <a:t>Ports </a:t>
            </a:r>
            <a:r>
              <a:rPr lang="en-US" altLang="en-US" dirty="0"/>
              <a:t>and Waterways Safety Act – 33 U.S.C. § 1232, </a:t>
            </a:r>
            <a:r>
              <a:rPr lang="en-US" altLang="en-US" i="1" dirty="0"/>
              <a:t>et seq</a:t>
            </a:r>
            <a:r>
              <a:rPr lang="en-US" altLang="en-US" dirty="0"/>
              <a:t>. </a:t>
            </a:r>
            <a:endParaRPr lang="en-US" altLang="en-US" dirty="0" smtClean="0"/>
          </a:p>
          <a:p>
            <a:pPr marL="609600" indent="-609600">
              <a:lnSpc>
                <a:spcPct val="80000"/>
              </a:lnSpc>
              <a:buClr>
                <a:schemeClr val="tx1"/>
              </a:buClr>
            </a:pPr>
            <a:r>
              <a:rPr lang="en-US" altLang="en-US" dirty="0" smtClean="0"/>
              <a:t>The </a:t>
            </a:r>
            <a:r>
              <a:rPr lang="en-US" altLang="en-US" dirty="0"/>
              <a:t>Park System Resource Protection Act – </a:t>
            </a:r>
            <a:r>
              <a:rPr lang="en-US" altLang="en-US" dirty="0" smtClean="0"/>
              <a:t>16 </a:t>
            </a:r>
            <a:r>
              <a:rPr lang="en-US" altLang="en-US" dirty="0"/>
              <a:t>U.S.C. § </a:t>
            </a:r>
            <a:r>
              <a:rPr lang="en-US" altLang="en-US" dirty="0" smtClean="0"/>
              <a:t>19 </a:t>
            </a:r>
            <a:r>
              <a:rPr lang="en-US" altLang="en-US" i="1" dirty="0" smtClean="0"/>
              <a:t>et seq.</a:t>
            </a:r>
            <a:endParaRPr lang="en-US" altLang="en-US" dirty="0" smtClean="0"/>
          </a:p>
          <a:p>
            <a:pPr marL="609600" indent="-609600">
              <a:lnSpc>
                <a:spcPct val="80000"/>
              </a:lnSpc>
              <a:buClr>
                <a:schemeClr val="tx1"/>
              </a:buClr>
            </a:pPr>
            <a:r>
              <a:rPr lang="en-US" altLang="en-US" dirty="0" smtClean="0"/>
              <a:t>Florida </a:t>
            </a:r>
            <a:r>
              <a:rPr lang="en-US" altLang="en-US" dirty="0"/>
              <a:t>Pollutant Discharge Prevention and Control Act </a:t>
            </a:r>
            <a:r>
              <a:rPr lang="en-US" altLang="en-US" dirty="0" smtClean="0"/>
              <a:t>– Fla. Stat. §§ </a:t>
            </a:r>
            <a:r>
              <a:rPr lang="en-US" altLang="en-US" dirty="0"/>
              <a:t>376.011-376.21 </a:t>
            </a:r>
          </a:p>
          <a:p>
            <a:pPr marL="609600" indent="-609600">
              <a:lnSpc>
                <a:spcPct val="80000"/>
              </a:lnSpc>
              <a:buClr>
                <a:schemeClr val="tx1"/>
              </a:buClr>
            </a:pPr>
            <a:endParaRPr lang="en-US" altLang="en-US" dirty="0"/>
          </a:p>
          <a:p>
            <a:endParaRPr lang="en-US" dirty="0"/>
          </a:p>
        </p:txBody>
      </p:sp>
      <p:sp>
        <p:nvSpPr>
          <p:cNvPr id="3" name="Title 2"/>
          <p:cNvSpPr>
            <a:spLocks noGrp="1"/>
          </p:cNvSpPr>
          <p:nvPr>
            <p:ph type="title"/>
          </p:nvPr>
        </p:nvSpPr>
        <p:spPr/>
        <p:txBody>
          <a:bodyPr/>
          <a:lstStyle/>
          <a:p>
            <a:r>
              <a:rPr lang="en-US" dirty="0" smtClean="0"/>
              <a:t>What other laws can apply?</a:t>
            </a:r>
            <a:br>
              <a:rPr lang="en-US" dirty="0" smtClean="0"/>
            </a:br>
            <a:endParaRPr lang="en-US" dirty="0"/>
          </a:p>
        </p:txBody>
      </p:sp>
      <p:sp>
        <p:nvSpPr>
          <p:cNvPr id="6" name="TextBox 5"/>
          <p:cNvSpPr txBox="1"/>
          <p:nvPr/>
        </p:nvSpPr>
        <p:spPr>
          <a:xfrm>
            <a:off x="4283968" y="4699340"/>
            <a:ext cx="4552825" cy="2031325"/>
          </a:xfrm>
          <a:prstGeom prst="rect">
            <a:avLst/>
          </a:prstGeom>
          <a:noFill/>
          <a:ln>
            <a:solidFill>
              <a:schemeClr val="accent1">
                <a:lumMod val="20000"/>
                <a:lumOff val="80000"/>
              </a:schemeClr>
            </a:solidFill>
          </a:ln>
        </p:spPr>
        <p:txBody>
          <a:bodyPr wrap="square" rtlCol="0" anchor="ctr" anchorCtr="1">
            <a:spAutoFit/>
          </a:bodyPr>
          <a:lstStyle/>
          <a:p>
            <a:pPr fontAlgn="auto">
              <a:spcBef>
                <a:spcPts val="0"/>
              </a:spcBef>
              <a:spcAft>
                <a:spcPts val="0"/>
              </a:spcAft>
            </a:pPr>
            <a:r>
              <a:rPr lang="en-US" dirty="0">
                <a:solidFill>
                  <a:prstClr val="black"/>
                </a:solidFill>
                <a:latin typeface="Arial" panose="020B0604020202020204"/>
                <a:cs typeface="+mn-cs"/>
              </a:rPr>
              <a:t>In November 1989, </a:t>
            </a:r>
            <a:r>
              <a:rPr lang="en-US" dirty="0" smtClean="0">
                <a:solidFill>
                  <a:prstClr val="black"/>
                </a:solidFill>
                <a:latin typeface="Arial" panose="020B0604020202020204"/>
                <a:cs typeface="+mn-cs"/>
              </a:rPr>
              <a:t>the </a:t>
            </a:r>
            <a:r>
              <a:rPr lang="en-US" dirty="0">
                <a:solidFill>
                  <a:prstClr val="black"/>
                </a:solidFill>
                <a:latin typeface="Arial" panose="020B0604020202020204"/>
                <a:cs typeface="+mn-cs"/>
              </a:rPr>
              <a:t>M/V Alec Owen Maitland, ran hard aground on shallow reefs in the Key Largo National Marine Sanctuary, devastating the impact areas, killing or displacing corals, sea fans, and fish, and destroying the physical structure of the underlying reef framework.</a:t>
            </a:r>
          </a:p>
        </p:txBody>
      </p:sp>
      <p:pic>
        <p:nvPicPr>
          <p:cNvPr id="7" name="Picture 6"/>
          <p:cNvPicPr>
            <a:picLocks noChangeAspect="1"/>
          </p:cNvPicPr>
          <p:nvPr/>
        </p:nvPicPr>
        <p:blipFill>
          <a:blip r:embed="rId4"/>
          <a:stretch>
            <a:fillRect/>
          </a:stretch>
        </p:blipFill>
        <p:spPr>
          <a:xfrm>
            <a:off x="1" y="5852076"/>
            <a:ext cx="1321423" cy="1005927"/>
          </a:xfrm>
          <a:prstGeom prst="rect">
            <a:avLst/>
          </a:prstGeom>
        </p:spPr>
      </p:pic>
    </p:spTree>
    <p:extLst>
      <p:ext uri="{BB962C8B-B14F-4D97-AF65-F5344CB8AC3E}">
        <p14:creationId xmlns:p14="http://schemas.microsoft.com/office/powerpoint/2010/main" val="20538574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3"/>
          </p:nvPr>
        </p:nvSpPr>
        <p:spPr/>
        <p:txBody>
          <a:bodyPr/>
          <a:lstStyle/>
          <a:p>
            <a:pPr>
              <a:buClr>
                <a:schemeClr val="tx1"/>
              </a:buClr>
            </a:pPr>
            <a:r>
              <a:rPr lang="en-US" altLang="en-US" dirty="0"/>
              <a:t>Act for the Prevention of Pollution from Ships (APPS) </a:t>
            </a:r>
            <a:r>
              <a:rPr lang="en-US" altLang="en-US" dirty="0" smtClean="0"/>
              <a:t>33 </a:t>
            </a:r>
            <a:r>
              <a:rPr lang="en-US" altLang="en-US" dirty="0"/>
              <a:t>USC §</a:t>
            </a:r>
            <a:r>
              <a:rPr lang="en-US" altLang="en-US" dirty="0" smtClean="0"/>
              <a:t> 1901</a:t>
            </a:r>
            <a:endParaRPr lang="en-US" altLang="en-US" dirty="0"/>
          </a:p>
          <a:p>
            <a:pPr>
              <a:buClr>
                <a:schemeClr val="tx1"/>
              </a:buClr>
            </a:pPr>
            <a:r>
              <a:rPr lang="en-US" altLang="en-US" dirty="0"/>
              <a:t>False Statement Act </a:t>
            </a:r>
            <a:r>
              <a:rPr lang="en-US" altLang="en-US" dirty="0" smtClean="0"/>
              <a:t>18 </a:t>
            </a:r>
            <a:r>
              <a:rPr lang="en-US" altLang="en-US" dirty="0"/>
              <a:t>USC § </a:t>
            </a:r>
            <a:r>
              <a:rPr lang="en-US" altLang="en-US" dirty="0" smtClean="0"/>
              <a:t>1001</a:t>
            </a:r>
            <a:endParaRPr lang="en-US" altLang="en-US" dirty="0"/>
          </a:p>
          <a:p>
            <a:pPr>
              <a:buClr>
                <a:schemeClr val="tx1"/>
              </a:buClr>
            </a:pPr>
            <a:r>
              <a:rPr lang="en-US" altLang="en-US" dirty="0"/>
              <a:t>Conspiracy </a:t>
            </a:r>
            <a:r>
              <a:rPr lang="en-US" altLang="en-US" dirty="0" smtClean="0"/>
              <a:t>18 </a:t>
            </a:r>
            <a:r>
              <a:rPr lang="en-US" altLang="en-US" dirty="0"/>
              <a:t>USC § </a:t>
            </a:r>
            <a:r>
              <a:rPr lang="en-US" altLang="en-US" dirty="0" smtClean="0"/>
              <a:t>371</a:t>
            </a:r>
            <a:endParaRPr lang="en-US" altLang="en-US" dirty="0"/>
          </a:p>
          <a:p>
            <a:pPr>
              <a:buClr>
                <a:schemeClr val="tx1"/>
              </a:buClr>
            </a:pPr>
            <a:r>
              <a:rPr lang="en-US" altLang="en-US" dirty="0"/>
              <a:t>Obstruction of Justice </a:t>
            </a:r>
            <a:r>
              <a:rPr lang="en-US" altLang="en-US" dirty="0" smtClean="0"/>
              <a:t>18 </a:t>
            </a:r>
            <a:r>
              <a:rPr lang="en-US" altLang="en-US" dirty="0"/>
              <a:t>USC § </a:t>
            </a:r>
            <a:r>
              <a:rPr lang="en-US" altLang="en-US" dirty="0" smtClean="0"/>
              <a:t>1505</a:t>
            </a:r>
            <a:endParaRPr lang="en-US" altLang="en-US" dirty="0"/>
          </a:p>
          <a:p>
            <a:pPr>
              <a:buClr>
                <a:schemeClr val="tx1"/>
              </a:buClr>
            </a:pPr>
            <a:r>
              <a:rPr lang="en-US" altLang="en-US" dirty="0"/>
              <a:t>Tampering with Witnesses </a:t>
            </a:r>
            <a:r>
              <a:rPr lang="en-US" altLang="en-US" dirty="0" smtClean="0"/>
              <a:t>18 </a:t>
            </a:r>
            <a:r>
              <a:rPr lang="en-US" altLang="en-US" dirty="0"/>
              <a:t>USC § </a:t>
            </a:r>
            <a:r>
              <a:rPr lang="en-US" altLang="en-US" dirty="0" smtClean="0"/>
              <a:t>1512</a:t>
            </a:r>
            <a:endParaRPr lang="en-US" altLang="en-US" dirty="0"/>
          </a:p>
          <a:p>
            <a:pPr>
              <a:buClr>
                <a:schemeClr val="tx1"/>
              </a:buClr>
            </a:pPr>
            <a:r>
              <a:rPr lang="en-US" altLang="en-US" dirty="0"/>
              <a:t>Sarbanes-Oxley Act of 2002, 18 USC § 1519 </a:t>
            </a:r>
          </a:p>
          <a:p>
            <a:endParaRPr lang="en-US" dirty="0"/>
          </a:p>
        </p:txBody>
      </p:sp>
      <p:sp>
        <p:nvSpPr>
          <p:cNvPr id="5" name="Title 4"/>
          <p:cNvSpPr>
            <a:spLocks noGrp="1"/>
          </p:cNvSpPr>
          <p:nvPr>
            <p:ph type="title"/>
          </p:nvPr>
        </p:nvSpPr>
        <p:spPr/>
        <p:txBody>
          <a:bodyPr/>
          <a:lstStyle/>
          <a:p>
            <a:r>
              <a:rPr lang="en-US" dirty="0" smtClean="0"/>
              <a:t>Potential Criminal liability</a:t>
            </a:r>
            <a:br>
              <a:rPr lang="en-US" dirty="0" smtClean="0"/>
            </a:br>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207" t="3508" r="5035" b="7929"/>
          <a:stretch/>
        </p:blipFill>
        <p:spPr>
          <a:xfrm>
            <a:off x="6516216" y="4552748"/>
            <a:ext cx="2536334" cy="217914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620" y="5013176"/>
            <a:ext cx="1612795" cy="1585082"/>
          </a:xfrm>
          <a:prstGeom prst="rect">
            <a:avLst/>
          </a:prstGeom>
        </p:spPr>
      </p:pic>
      <p:pic>
        <p:nvPicPr>
          <p:cNvPr id="9" name="Picture 8"/>
          <p:cNvPicPr>
            <a:picLocks noChangeAspect="1"/>
          </p:cNvPicPr>
          <p:nvPr/>
        </p:nvPicPr>
        <p:blipFill>
          <a:blip r:embed="rId4"/>
          <a:stretch>
            <a:fillRect/>
          </a:stretch>
        </p:blipFill>
        <p:spPr>
          <a:xfrm>
            <a:off x="1" y="5852076"/>
            <a:ext cx="1321423" cy="1005927"/>
          </a:xfrm>
          <a:prstGeom prst="rect">
            <a:avLst/>
          </a:prstGeom>
        </p:spPr>
      </p:pic>
    </p:spTree>
    <p:extLst>
      <p:ext uri="{BB962C8B-B14F-4D97-AF65-F5344CB8AC3E}">
        <p14:creationId xmlns:p14="http://schemas.microsoft.com/office/powerpoint/2010/main" val="286759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
                                  </p:stCondLst>
                                  <p:childTnLst>
                                    <p:set>
                                      <p:cBhvr>
                                        <p:cTn id="6" dur="1" fill="hold">
                                          <p:stCondLst>
                                            <p:cond delay="499"/>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50"/>
                                  </p:stCondLst>
                                  <p:childTnLst>
                                    <p:set>
                                      <p:cBhvr>
                                        <p:cTn id="10" dur="1" fill="hold">
                                          <p:stCondLst>
                                            <p:cond delay="499"/>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250"/>
                                  </p:stCondLst>
                                  <p:childTnLst>
                                    <p:set>
                                      <p:cBhvr>
                                        <p:cTn id="14" dur="1" fill="hold">
                                          <p:stCondLst>
                                            <p:cond delay="499"/>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250"/>
                                  </p:stCondLst>
                                  <p:childTnLst>
                                    <p:set>
                                      <p:cBhvr>
                                        <p:cTn id="18" dur="1" fill="hold">
                                          <p:stCondLst>
                                            <p:cond delay="499"/>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250"/>
                                  </p:stCondLst>
                                  <p:childTnLst>
                                    <p:set>
                                      <p:cBhvr>
                                        <p:cTn id="22" dur="1" fill="hold">
                                          <p:stCondLst>
                                            <p:cond delay="499"/>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250"/>
                                  </p:stCondLst>
                                  <p:childTnLst>
                                    <p:set>
                                      <p:cBhvr>
                                        <p:cTn id="26" dur="1" fill="hold">
                                          <p:stCondLst>
                                            <p:cond delay="499"/>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992" y="579120"/>
            <a:ext cx="6912864" cy="5760720"/>
          </a:xfrm>
          <a:prstGeom prst="rect">
            <a:avLst/>
          </a:prstGeom>
        </p:spPr>
      </p:pic>
    </p:spTree>
    <p:extLst>
      <p:ext uri="{BB962C8B-B14F-4D97-AF65-F5344CB8AC3E}">
        <p14:creationId xmlns:p14="http://schemas.microsoft.com/office/powerpoint/2010/main" val="361020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17420" y="1153778"/>
            <a:ext cx="4572000" cy="1200329"/>
          </a:xfrm>
          <a:prstGeom prst="rect">
            <a:avLst/>
          </a:prstGeom>
        </p:spPr>
        <p:txBody>
          <a:bodyPr>
            <a:spAutoFit/>
          </a:bodyPr>
          <a:lstStyle/>
          <a:p>
            <a:pPr algn="ctr" fontAlgn="auto">
              <a:spcBef>
                <a:spcPts val="0"/>
              </a:spcBef>
              <a:spcAft>
                <a:spcPts val="0"/>
              </a:spcAft>
            </a:pPr>
            <a:r>
              <a:rPr lang="en-US" sz="2400" dirty="0">
                <a:solidFill>
                  <a:prstClr val="black"/>
                </a:solidFill>
                <a:latin typeface="Arial" panose="020B0604020202020204"/>
                <a:cs typeface="+mn-cs"/>
              </a:rPr>
              <a:t>Lindsey Brock</a:t>
            </a:r>
          </a:p>
          <a:p>
            <a:pPr algn="ctr" fontAlgn="auto">
              <a:spcBef>
                <a:spcPts val="0"/>
              </a:spcBef>
              <a:spcAft>
                <a:spcPts val="0"/>
              </a:spcAft>
            </a:pPr>
            <a:r>
              <a:rPr lang="en-US" sz="2400" dirty="0">
                <a:solidFill>
                  <a:prstClr val="black"/>
                </a:solidFill>
                <a:latin typeface="Arial" panose="020B0604020202020204"/>
                <a:cs typeface="+mn-cs"/>
              </a:rPr>
              <a:t>Rumrell, McLeod &amp; Brock, P.A.</a:t>
            </a:r>
          </a:p>
          <a:p>
            <a:pPr algn="ctr" fontAlgn="auto">
              <a:spcBef>
                <a:spcPts val="0"/>
              </a:spcBef>
              <a:spcAft>
                <a:spcPts val="0"/>
              </a:spcAft>
            </a:pPr>
            <a:r>
              <a:rPr lang="en-US" sz="2400" dirty="0">
                <a:solidFill>
                  <a:prstClr val="black"/>
                </a:solidFill>
                <a:latin typeface="Arial" panose="020B0604020202020204"/>
                <a:cs typeface="+mn-cs"/>
              </a:rPr>
              <a:t>www.RumrellLaw.com</a:t>
            </a:r>
          </a:p>
        </p:txBody>
      </p:sp>
      <p:pic>
        <p:nvPicPr>
          <p:cNvPr id="3" name="Picture 2"/>
          <p:cNvPicPr>
            <a:picLocks noChangeAspect="1"/>
          </p:cNvPicPr>
          <p:nvPr/>
        </p:nvPicPr>
        <p:blipFill>
          <a:blip r:embed="rId2"/>
          <a:stretch>
            <a:fillRect/>
          </a:stretch>
        </p:blipFill>
        <p:spPr>
          <a:xfrm>
            <a:off x="3230672" y="2463184"/>
            <a:ext cx="2610059" cy="1986896"/>
          </a:xfrm>
          <a:prstGeom prst="rect">
            <a:avLst/>
          </a:prstGeom>
        </p:spPr>
      </p:pic>
      <p:sp>
        <p:nvSpPr>
          <p:cNvPr id="4" name="TextBox 3"/>
          <p:cNvSpPr txBox="1"/>
          <p:nvPr/>
        </p:nvSpPr>
        <p:spPr>
          <a:xfrm>
            <a:off x="1680210" y="4420663"/>
            <a:ext cx="6115050" cy="1477328"/>
          </a:xfrm>
          <a:prstGeom prst="rect">
            <a:avLst/>
          </a:prstGeom>
          <a:noFill/>
          <a:ln>
            <a:solidFill>
              <a:schemeClr val="accent1">
                <a:lumMod val="20000"/>
                <a:lumOff val="80000"/>
              </a:schemeClr>
            </a:solidFill>
          </a:ln>
        </p:spPr>
        <p:txBody>
          <a:bodyPr wrap="square" rtlCol="0" anchor="ctr" anchorCtr="1">
            <a:spAutoFit/>
          </a:bodyPr>
          <a:lstStyle/>
          <a:p>
            <a:pPr algn="ctr" fontAlgn="auto">
              <a:spcBef>
                <a:spcPts val="0"/>
              </a:spcBef>
              <a:spcAft>
                <a:spcPts val="0"/>
              </a:spcAft>
            </a:pPr>
            <a:r>
              <a:rPr lang="en-US" dirty="0" smtClean="0">
                <a:solidFill>
                  <a:prstClr val="black"/>
                </a:solidFill>
                <a:latin typeface="Arial" panose="020B0604020202020204"/>
                <a:cs typeface="+mn-cs"/>
              </a:rPr>
              <a:t>Special thanks to Lindsay </a:t>
            </a:r>
            <a:r>
              <a:rPr lang="en-US" dirty="0" err="1" smtClean="0">
                <a:solidFill>
                  <a:prstClr val="black"/>
                </a:solidFill>
                <a:latin typeface="Arial" panose="020B0604020202020204"/>
                <a:cs typeface="+mn-cs"/>
              </a:rPr>
              <a:t>Malen</a:t>
            </a:r>
            <a:r>
              <a:rPr lang="en-US" dirty="0" smtClean="0">
                <a:solidFill>
                  <a:prstClr val="black"/>
                </a:solidFill>
                <a:latin typeface="Arial" panose="020B0604020202020204"/>
                <a:cs typeface="+mn-cs"/>
              </a:rPr>
              <a:t>, Titan Salvage &amp; George </a:t>
            </a:r>
            <a:r>
              <a:rPr lang="en-US" dirty="0" err="1" smtClean="0">
                <a:solidFill>
                  <a:prstClr val="black"/>
                </a:solidFill>
                <a:latin typeface="Arial" panose="020B0604020202020204"/>
                <a:cs typeface="+mn-cs"/>
              </a:rPr>
              <a:t>Chalos</a:t>
            </a:r>
            <a:r>
              <a:rPr lang="en-US" dirty="0" smtClean="0">
                <a:solidFill>
                  <a:prstClr val="black"/>
                </a:solidFill>
                <a:latin typeface="Arial" panose="020B0604020202020204"/>
                <a:cs typeface="+mn-cs"/>
              </a:rPr>
              <a:t>, Esq.</a:t>
            </a:r>
          </a:p>
          <a:p>
            <a:pPr algn="ctr" fontAlgn="auto">
              <a:spcBef>
                <a:spcPts val="0"/>
              </a:spcBef>
              <a:spcAft>
                <a:spcPts val="0"/>
              </a:spcAft>
            </a:pPr>
            <a:r>
              <a:rPr lang="en-US" dirty="0" smtClean="0">
                <a:solidFill>
                  <a:prstClr val="black"/>
                </a:solidFill>
                <a:latin typeface="Arial" panose="020B0604020202020204"/>
                <a:cs typeface="+mn-cs"/>
              </a:rPr>
              <a:t>for their content from Federal Bar Association </a:t>
            </a:r>
          </a:p>
          <a:p>
            <a:pPr algn="ctr" fontAlgn="auto">
              <a:spcBef>
                <a:spcPts val="0"/>
              </a:spcBef>
              <a:spcAft>
                <a:spcPts val="0"/>
              </a:spcAft>
            </a:pPr>
            <a:r>
              <a:rPr lang="en-US" dirty="0" smtClean="0">
                <a:solidFill>
                  <a:prstClr val="black"/>
                </a:solidFill>
                <a:latin typeface="Arial" panose="020B0604020202020204"/>
                <a:cs typeface="+mn-cs"/>
              </a:rPr>
              <a:t>Admiralty Law Committee Seminar</a:t>
            </a:r>
          </a:p>
          <a:p>
            <a:pPr algn="ctr" fontAlgn="auto">
              <a:spcBef>
                <a:spcPts val="0"/>
              </a:spcBef>
              <a:spcAft>
                <a:spcPts val="0"/>
              </a:spcAft>
            </a:pPr>
            <a:r>
              <a:rPr lang="en-US" dirty="0" smtClean="0">
                <a:solidFill>
                  <a:prstClr val="black"/>
                </a:solidFill>
                <a:latin typeface="Arial" panose="020B0604020202020204"/>
                <a:cs typeface="+mn-cs"/>
              </a:rPr>
              <a:t>Ft. Lauderdale Florida, August 2014</a:t>
            </a:r>
            <a:endParaRPr lang="en-US" dirty="0">
              <a:solidFill>
                <a:prstClr val="black"/>
              </a:solidFill>
              <a:latin typeface="Arial" panose="020B0604020202020204"/>
              <a:cs typeface="+mn-cs"/>
            </a:endParaRPr>
          </a:p>
        </p:txBody>
      </p:sp>
    </p:spTree>
    <p:extLst>
      <p:ext uri="{BB962C8B-B14F-4D97-AF65-F5344CB8AC3E}">
        <p14:creationId xmlns:p14="http://schemas.microsoft.com/office/powerpoint/2010/main" val="61316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goIMCC@300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0"/>
            <a:ext cx="161925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348880"/>
            <a:ext cx="8594843" cy="3901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624193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Illustrious cast </a:t>
            </a:r>
            <a:endParaRPr lang="en-GB" dirty="0"/>
          </a:p>
        </p:txBody>
      </p:sp>
      <p:sp>
        <p:nvSpPr>
          <p:cNvPr id="3" name="Content Placeholder 2"/>
          <p:cNvSpPr>
            <a:spLocks noGrp="1"/>
          </p:cNvSpPr>
          <p:nvPr>
            <p:ph idx="1"/>
          </p:nvPr>
        </p:nvSpPr>
        <p:spPr/>
        <p:txBody>
          <a:bodyPr/>
          <a:lstStyle/>
          <a:p>
            <a:pPr marL="0" indent="0">
              <a:buNone/>
            </a:pPr>
            <a:r>
              <a:rPr lang="en-GB" dirty="0" err="1" smtClean="0"/>
              <a:t>Shipowner</a:t>
            </a:r>
            <a:r>
              <a:rPr lang="en-GB" dirty="0" smtClean="0"/>
              <a:t> – Steve Malone</a:t>
            </a:r>
          </a:p>
          <a:p>
            <a:pPr marL="0" indent="0">
              <a:buNone/>
            </a:pPr>
            <a:r>
              <a:rPr lang="en-GB" dirty="0" smtClean="0"/>
              <a:t>Hull &amp; Machinery insurer – Paul Cunningham</a:t>
            </a:r>
          </a:p>
          <a:p>
            <a:pPr marL="0" indent="0">
              <a:buNone/>
            </a:pPr>
            <a:r>
              <a:rPr lang="en-GB" dirty="0" err="1" smtClean="0"/>
              <a:t>Salvor</a:t>
            </a:r>
            <a:r>
              <a:rPr lang="en-GB" dirty="0" smtClean="0"/>
              <a:t> – Dan </a:t>
            </a:r>
            <a:r>
              <a:rPr lang="en-GB" dirty="0" err="1" smtClean="0"/>
              <a:t>Dettor</a:t>
            </a:r>
            <a:endParaRPr lang="en-GB" dirty="0" smtClean="0"/>
          </a:p>
          <a:p>
            <a:pPr marL="0" indent="0">
              <a:buNone/>
            </a:pPr>
            <a:r>
              <a:rPr lang="en-GB" dirty="0" smtClean="0"/>
              <a:t>Adjuster – Keith Jones</a:t>
            </a:r>
          </a:p>
          <a:p>
            <a:pPr marL="0" indent="0">
              <a:buNone/>
            </a:pPr>
            <a:r>
              <a:rPr lang="en-GB" dirty="0" smtClean="0"/>
              <a:t>SCR – Keith Hart</a:t>
            </a:r>
          </a:p>
          <a:p>
            <a:pPr marL="0" indent="0">
              <a:buNone/>
            </a:pPr>
            <a:r>
              <a:rPr lang="en-GB" dirty="0" smtClean="0"/>
              <a:t>Lawyers – Hal Watson &amp; Lindsay Brock</a:t>
            </a:r>
          </a:p>
          <a:p>
            <a:pPr marL="0" indent="0">
              <a:buNone/>
            </a:pPr>
            <a:r>
              <a:rPr lang="en-GB" dirty="0" smtClean="0"/>
              <a:t>Shipbroker – Keri Libretto</a:t>
            </a:r>
          </a:p>
          <a:p>
            <a:pPr marL="0" indent="0">
              <a:buNone/>
            </a:pPr>
            <a:r>
              <a:rPr lang="en-GB" dirty="0" smtClean="0"/>
              <a:t>Holding it all together – Charlotte Warr</a:t>
            </a:r>
          </a:p>
        </p:txBody>
      </p:sp>
      <p:pic>
        <p:nvPicPr>
          <p:cNvPr id="4" name="Picture 2" descr="logoIMCC@300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0"/>
            <a:ext cx="161925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2419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GB" sz="7200" dirty="0" smtClean="0"/>
          </a:p>
          <a:p>
            <a:pPr marL="0" indent="0" algn="ctr">
              <a:buNone/>
            </a:pPr>
            <a:r>
              <a:rPr lang="en-GB" sz="7200" dirty="0" smtClean="0"/>
              <a:t>Pop </a:t>
            </a:r>
            <a:r>
              <a:rPr lang="en-GB" sz="7200" dirty="0"/>
              <a:t>up slot 3</a:t>
            </a:r>
          </a:p>
          <a:p>
            <a:pPr marL="0" indent="0">
              <a:buNone/>
            </a:pPr>
            <a:endParaRPr lang="en-GB" dirty="0"/>
          </a:p>
        </p:txBody>
      </p:sp>
      <p:pic>
        <p:nvPicPr>
          <p:cNvPr id="4" name="Picture 2" descr="logoIMCC@300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0"/>
            <a:ext cx="161925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2838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GB" sz="7200" dirty="0" smtClean="0"/>
          </a:p>
          <a:p>
            <a:pPr marL="0" indent="0" algn="ctr">
              <a:buNone/>
            </a:pPr>
            <a:r>
              <a:rPr lang="en-GB" sz="7200" dirty="0" smtClean="0"/>
              <a:t>Pop </a:t>
            </a:r>
            <a:r>
              <a:rPr lang="en-GB" sz="7200" dirty="0"/>
              <a:t>up slot </a:t>
            </a:r>
            <a:r>
              <a:rPr lang="en-GB" sz="7200" dirty="0" smtClean="0"/>
              <a:t>4</a:t>
            </a:r>
            <a:endParaRPr lang="en-GB" sz="7200" dirty="0"/>
          </a:p>
          <a:p>
            <a:pPr marL="0" indent="0">
              <a:buNone/>
            </a:pPr>
            <a:endParaRPr lang="en-GB" dirty="0"/>
          </a:p>
        </p:txBody>
      </p:sp>
      <p:pic>
        <p:nvPicPr>
          <p:cNvPr id="4" name="Picture 2" descr="logoIMCC@300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0"/>
            <a:ext cx="161925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05781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0" y="685800"/>
            <a:ext cx="8915400" cy="9144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lnSpc>
                <a:spcPts val="5760"/>
              </a:lnSpc>
              <a:spcBef>
                <a:spcPts val="0"/>
              </a:spcBef>
              <a:spcAft>
                <a:spcPts val="0"/>
              </a:spcAft>
              <a:defRPr/>
            </a:pPr>
            <a:r>
              <a:rPr lang="es-HN" sz="4000" b="1" dirty="0" smtClean="0">
                <a:solidFill>
                  <a:srgbClr val="FC6002"/>
                </a:solidFill>
              </a:rPr>
              <a:t>SCOPIC </a:t>
            </a:r>
            <a:r>
              <a:rPr lang="es-HN" sz="4000" b="1" dirty="0" err="1" smtClean="0">
                <a:solidFill>
                  <a:srgbClr val="FC6002"/>
                </a:solidFill>
              </a:rPr>
              <a:t>Benefits</a:t>
            </a:r>
            <a:r>
              <a:rPr lang="es-HN" sz="4000" b="1" dirty="0" smtClean="0">
                <a:solidFill>
                  <a:srgbClr val="FC6002"/>
                </a:solidFill>
              </a:rPr>
              <a:t> &amp; </a:t>
            </a:r>
            <a:r>
              <a:rPr lang="es-HN" sz="4000" b="1" dirty="0" err="1">
                <a:solidFill>
                  <a:srgbClr val="FC6002"/>
                </a:solidFill>
              </a:rPr>
              <a:t>R</a:t>
            </a:r>
            <a:r>
              <a:rPr lang="es-HN" sz="4000" b="1" dirty="0" err="1" smtClean="0">
                <a:solidFill>
                  <a:srgbClr val="FC6002"/>
                </a:solidFill>
              </a:rPr>
              <a:t>isks</a:t>
            </a:r>
            <a:endParaRPr lang="es-HN" sz="4000" b="1" dirty="0" smtClean="0">
              <a:solidFill>
                <a:srgbClr val="FC6002"/>
              </a:solidFill>
            </a:endParaRPr>
          </a:p>
        </p:txBody>
      </p:sp>
      <p:sp>
        <p:nvSpPr>
          <p:cNvPr id="3" name="Content Placeholder 2"/>
          <p:cNvSpPr>
            <a:spLocks noGrp="1"/>
          </p:cNvSpPr>
          <p:nvPr>
            <p:ph idx="1"/>
          </p:nvPr>
        </p:nvSpPr>
        <p:spPr>
          <a:xfrm>
            <a:off x="990600" y="1905000"/>
            <a:ext cx="6645349" cy="4267200"/>
          </a:xfrm>
        </p:spPr>
        <p:txBody>
          <a:bodyPr rtlCol="0">
            <a:normAutofit fontScale="55000" lnSpcReduction="20000"/>
          </a:bodyPr>
          <a:lstStyle/>
          <a:p>
            <a:pPr marL="0" indent="0" eaLnBrk="1" fontAlgn="auto" hangingPunct="1">
              <a:lnSpc>
                <a:spcPct val="150000"/>
              </a:lnSpc>
              <a:spcAft>
                <a:spcPts val="0"/>
              </a:spcAft>
              <a:buNone/>
              <a:defRPr/>
            </a:pPr>
            <a:r>
              <a:rPr lang="en-US" sz="3800" dirty="0" smtClean="0">
                <a:solidFill>
                  <a:schemeClr val="tx1"/>
                </a:solidFill>
                <a:ea typeface="+mn-ea"/>
                <a:cs typeface="+mn-cs"/>
              </a:rPr>
              <a:t>Benefits</a:t>
            </a:r>
          </a:p>
          <a:p>
            <a:pPr>
              <a:lnSpc>
                <a:spcPct val="150000"/>
              </a:lnSpc>
              <a:defRPr/>
            </a:pPr>
            <a:r>
              <a:rPr lang="en-US" sz="3400" dirty="0" smtClean="0">
                <a:solidFill>
                  <a:schemeClr val="tx1"/>
                </a:solidFill>
                <a:ea typeface="+mn-ea"/>
                <a:cs typeface="+mn-cs"/>
              </a:rPr>
              <a:t>Safety Net for </a:t>
            </a:r>
            <a:r>
              <a:rPr lang="en-US" sz="3400" dirty="0" err="1" smtClean="0">
                <a:solidFill>
                  <a:schemeClr val="tx1"/>
                </a:solidFill>
                <a:ea typeface="+mn-ea"/>
                <a:cs typeface="+mn-cs"/>
              </a:rPr>
              <a:t>Salvors</a:t>
            </a:r>
            <a:endParaRPr lang="en-US" sz="3400" dirty="0" smtClean="0">
              <a:solidFill>
                <a:schemeClr val="tx1"/>
              </a:solidFill>
              <a:ea typeface="+mn-ea"/>
              <a:cs typeface="+mn-cs"/>
            </a:endParaRPr>
          </a:p>
          <a:p>
            <a:pPr lvl="1">
              <a:lnSpc>
                <a:spcPct val="150000"/>
              </a:lnSpc>
              <a:buFontTx/>
              <a:buChar char="-"/>
              <a:defRPr/>
            </a:pPr>
            <a:r>
              <a:rPr lang="en-US" sz="3000" dirty="0" smtClean="0">
                <a:solidFill>
                  <a:schemeClr val="tx1"/>
                </a:solidFill>
                <a:cs typeface="+mn-cs"/>
              </a:rPr>
              <a:t>Guarantee to recover costs</a:t>
            </a:r>
            <a:endParaRPr lang="en-US" sz="3000" dirty="0" smtClean="0">
              <a:solidFill>
                <a:schemeClr val="tx1"/>
              </a:solidFill>
              <a:ea typeface="+mn-ea"/>
              <a:cs typeface="+mn-cs"/>
            </a:endParaRPr>
          </a:p>
          <a:p>
            <a:pPr>
              <a:lnSpc>
                <a:spcPct val="150000"/>
              </a:lnSpc>
              <a:defRPr/>
            </a:pPr>
            <a:r>
              <a:rPr lang="en-US" sz="3400" dirty="0" smtClean="0">
                <a:solidFill>
                  <a:schemeClr val="tx1"/>
                </a:solidFill>
                <a:cs typeface="+mn-cs"/>
              </a:rPr>
              <a:t>Encourages </a:t>
            </a:r>
            <a:r>
              <a:rPr lang="en-US" sz="3400" dirty="0" err="1">
                <a:solidFill>
                  <a:schemeClr val="tx1"/>
                </a:solidFill>
                <a:cs typeface="+mn-cs"/>
              </a:rPr>
              <a:t>S</a:t>
            </a:r>
            <a:r>
              <a:rPr lang="en-US" sz="3400" dirty="0" err="1" smtClean="0">
                <a:solidFill>
                  <a:schemeClr val="tx1"/>
                </a:solidFill>
                <a:cs typeface="+mn-cs"/>
              </a:rPr>
              <a:t>alvor</a:t>
            </a:r>
            <a:r>
              <a:rPr lang="en-US" sz="3400" dirty="0" smtClean="0">
                <a:solidFill>
                  <a:schemeClr val="tx1"/>
                </a:solidFill>
                <a:cs typeface="+mn-cs"/>
              </a:rPr>
              <a:t> Response when values are low</a:t>
            </a:r>
          </a:p>
          <a:p>
            <a:pPr>
              <a:lnSpc>
                <a:spcPct val="150000"/>
              </a:lnSpc>
              <a:defRPr/>
            </a:pPr>
            <a:r>
              <a:rPr lang="en-US" sz="3400" dirty="0" smtClean="0">
                <a:solidFill>
                  <a:schemeClr val="tx1"/>
                </a:solidFill>
                <a:cs typeface="+mn-cs"/>
              </a:rPr>
              <a:t>Provides Consensus Rates </a:t>
            </a:r>
            <a:endParaRPr lang="en-US" sz="3400" dirty="0" smtClean="0">
              <a:solidFill>
                <a:schemeClr val="tx1"/>
              </a:solidFill>
              <a:ea typeface="+mn-ea"/>
              <a:cs typeface="+mn-cs"/>
            </a:endParaRPr>
          </a:p>
          <a:p>
            <a:pPr>
              <a:lnSpc>
                <a:spcPct val="150000"/>
              </a:lnSpc>
              <a:defRPr/>
            </a:pPr>
            <a:r>
              <a:rPr lang="en-US" sz="3400" dirty="0" smtClean="0">
                <a:solidFill>
                  <a:schemeClr val="tx1"/>
                </a:solidFill>
                <a:ea typeface="+mn-ea"/>
                <a:cs typeface="+mn-cs"/>
              </a:rPr>
              <a:t>Keeps the </a:t>
            </a:r>
            <a:r>
              <a:rPr lang="en-US" sz="3400" dirty="0" err="1" smtClean="0">
                <a:solidFill>
                  <a:schemeClr val="tx1"/>
                </a:solidFill>
                <a:ea typeface="+mn-ea"/>
                <a:cs typeface="+mn-cs"/>
              </a:rPr>
              <a:t>salvor</a:t>
            </a:r>
            <a:r>
              <a:rPr lang="en-US" sz="3400" dirty="0" smtClean="0">
                <a:solidFill>
                  <a:schemeClr val="tx1"/>
                </a:solidFill>
                <a:ea typeface="+mn-ea"/>
                <a:cs typeface="+mn-cs"/>
              </a:rPr>
              <a:t> on the job</a:t>
            </a:r>
          </a:p>
          <a:p>
            <a:pPr marL="0" indent="0">
              <a:lnSpc>
                <a:spcPct val="150000"/>
              </a:lnSpc>
              <a:buNone/>
              <a:defRPr/>
            </a:pPr>
            <a:endParaRPr lang="en-US" sz="3400" dirty="0" smtClean="0">
              <a:solidFill>
                <a:schemeClr val="tx1"/>
              </a:solidFill>
              <a:ea typeface="+mn-ea"/>
              <a:cs typeface="+mn-cs"/>
            </a:endParaRPr>
          </a:p>
          <a:p>
            <a:pPr marL="0" indent="0">
              <a:lnSpc>
                <a:spcPct val="150000"/>
              </a:lnSpc>
              <a:buNone/>
              <a:defRPr/>
            </a:pPr>
            <a:r>
              <a:rPr lang="en-US" sz="3800" dirty="0" smtClean="0">
                <a:solidFill>
                  <a:schemeClr val="tx1"/>
                </a:solidFill>
                <a:cs typeface="+mn-cs"/>
              </a:rPr>
              <a:t>Risks</a:t>
            </a:r>
          </a:p>
          <a:p>
            <a:pPr>
              <a:lnSpc>
                <a:spcPct val="150000"/>
              </a:lnSpc>
              <a:defRPr/>
            </a:pPr>
            <a:r>
              <a:rPr lang="en-US" sz="3400" dirty="0" smtClean="0">
                <a:solidFill>
                  <a:schemeClr val="tx1"/>
                </a:solidFill>
                <a:cs typeface="+mn-cs"/>
              </a:rPr>
              <a:t>25% Penalty</a:t>
            </a:r>
            <a:endParaRPr lang="en-US" dirty="0" smtClean="0">
              <a:solidFill>
                <a:srgbClr val="404040"/>
              </a:solidFill>
              <a:ea typeface="+mn-ea"/>
              <a:cs typeface="+mn-cs"/>
            </a:endParaRPr>
          </a:p>
          <a:p>
            <a:pPr marL="0" indent="0" eaLnBrk="1" fontAlgn="auto" hangingPunct="1">
              <a:spcAft>
                <a:spcPts val="0"/>
              </a:spcAft>
              <a:buFont typeface="Arial" pitchFamily="34" charset="0"/>
              <a:buNone/>
              <a:defRPr/>
            </a:pPr>
            <a:r>
              <a:rPr lang="en-US" sz="1800" dirty="0" smtClean="0">
                <a:solidFill>
                  <a:srgbClr val="404040"/>
                </a:solidFill>
                <a:ea typeface="+mn-ea"/>
                <a:cs typeface="+mn-cs"/>
              </a:rPr>
              <a:t>  </a:t>
            </a:r>
            <a:endParaRPr lang="en-US" sz="1800" dirty="0">
              <a:solidFill>
                <a:srgbClr val="404040"/>
              </a:solidFill>
              <a:ea typeface="+mn-ea"/>
              <a:cs typeface="+mn-cs"/>
            </a:endParaRPr>
          </a:p>
        </p:txBody>
      </p:sp>
    </p:spTree>
    <p:extLst>
      <p:ext uri="{BB962C8B-B14F-4D97-AF65-F5344CB8AC3E}">
        <p14:creationId xmlns:p14="http://schemas.microsoft.com/office/powerpoint/2010/main" val="29119617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p:nvPr>
        </p:nvSpPr>
        <p:spPr>
          <a:xfrm>
            <a:off x="539750" y="-247025"/>
            <a:ext cx="8202742" cy="1446550"/>
          </a:xfrm>
          <a:prstGeom prst="rect">
            <a:avLst/>
          </a:prstGeom>
          <a:noFill/>
        </p:spPr>
        <p:txBody>
          <a:bodyPr wrap="square" rtlCol="0">
            <a:spAutoFit/>
          </a:bodyPr>
          <a:lstStyle/>
          <a:p>
            <a:pPr>
              <a:buNone/>
            </a:pPr>
            <a:r>
              <a:rPr lang="en-GB" b="1" dirty="0" smtClean="0">
                <a:solidFill>
                  <a:srgbClr val="4E89BE"/>
                </a:solidFill>
                <a:ea typeface="+mj-ea"/>
                <a:cs typeface="+mj-cs"/>
              </a:rPr>
              <a:t/>
            </a:r>
            <a:br>
              <a:rPr lang="en-GB" b="1" dirty="0" smtClean="0">
                <a:solidFill>
                  <a:srgbClr val="4E89BE"/>
                </a:solidFill>
                <a:ea typeface="+mj-ea"/>
                <a:cs typeface="+mj-cs"/>
              </a:rPr>
            </a:br>
            <a:r>
              <a:rPr lang="en-GB" b="1" dirty="0" smtClean="0">
                <a:solidFill>
                  <a:srgbClr val="4E89BE"/>
                </a:solidFill>
                <a:ea typeface="+mj-ea"/>
                <a:cs typeface="+mj-cs"/>
              </a:rPr>
              <a:t>SCOPIC PENALTY CLAUSE</a:t>
            </a:r>
          </a:p>
        </p:txBody>
      </p:sp>
      <p:sp>
        <p:nvSpPr>
          <p:cNvPr id="6" name="Line 1027"/>
          <p:cNvSpPr>
            <a:spLocks noChangeShapeType="1"/>
          </p:cNvSpPr>
          <p:nvPr/>
        </p:nvSpPr>
        <p:spPr bwMode="auto">
          <a:xfrm>
            <a:off x="990600" y="5913276"/>
            <a:ext cx="6934200" cy="0"/>
          </a:xfrm>
          <a:prstGeom prst="line">
            <a:avLst/>
          </a:prstGeom>
          <a:noFill/>
          <a:ln w="9525">
            <a:solidFill>
              <a:srgbClr val="000000"/>
            </a:solidFill>
            <a:round/>
            <a:headEnd/>
            <a:tailEnd/>
          </a:ln>
        </p:spPr>
        <p:txBody>
          <a:bodyPr/>
          <a:lstStyle/>
          <a:p>
            <a:pPr>
              <a:lnSpc>
                <a:spcPct val="80000"/>
              </a:lnSpc>
              <a:spcBef>
                <a:spcPct val="50000"/>
              </a:spcBef>
              <a:spcAft>
                <a:spcPct val="30000"/>
              </a:spcAft>
              <a:buClr>
                <a:srgbClr val="4E89BE"/>
              </a:buClr>
              <a:buSzPct val="125000"/>
              <a:buFontTx/>
              <a:buChar char="•"/>
            </a:pPr>
            <a:endParaRPr lang="en-GB" sz="2000">
              <a:solidFill>
                <a:srgbClr val="000000"/>
              </a:solidFill>
              <a:latin typeface="Arial" charset="0"/>
              <a:cs typeface="+mn-cs"/>
            </a:endParaRPr>
          </a:p>
        </p:txBody>
      </p:sp>
      <p:sp>
        <p:nvSpPr>
          <p:cNvPr id="7" name="Line 1028"/>
          <p:cNvSpPr>
            <a:spLocks noChangeShapeType="1"/>
          </p:cNvSpPr>
          <p:nvPr/>
        </p:nvSpPr>
        <p:spPr bwMode="auto">
          <a:xfrm flipH="1">
            <a:off x="1447800" y="1066800"/>
            <a:ext cx="152400" cy="0"/>
          </a:xfrm>
          <a:prstGeom prst="line">
            <a:avLst/>
          </a:prstGeom>
          <a:noFill/>
          <a:ln w="9525">
            <a:solidFill>
              <a:srgbClr val="000000"/>
            </a:solidFill>
            <a:round/>
            <a:headEnd/>
            <a:tailEnd/>
          </a:ln>
        </p:spPr>
        <p:txBody>
          <a:bodyPr/>
          <a:lstStyle/>
          <a:p>
            <a:pPr>
              <a:lnSpc>
                <a:spcPct val="80000"/>
              </a:lnSpc>
              <a:spcBef>
                <a:spcPct val="50000"/>
              </a:spcBef>
              <a:spcAft>
                <a:spcPct val="30000"/>
              </a:spcAft>
              <a:buClr>
                <a:srgbClr val="4E89BE"/>
              </a:buClr>
              <a:buSzPct val="125000"/>
              <a:buFontTx/>
              <a:buChar char="•"/>
            </a:pPr>
            <a:endParaRPr lang="en-GB" sz="2000">
              <a:solidFill>
                <a:srgbClr val="000000"/>
              </a:solidFill>
              <a:latin typeface="Arial" charset="0"/>
              <a:cs typeface="+mn-cs"/>
            </a:endParaRPr>
          </a:p>
        </p:txBody>
      </p:sp>
      <p:sp>
        <p:nvSpPr>
          <p:cNvPr id="8" name="Line 1029"/>
          <p:cNvSpPr>
            <a:spLocks noChangeShapeType="1"/>
          </p:cNvSpPr>
          <p:nvPr/>
        </p:nvSpPr>
        <p:spPr bwMode="auto">
          <a:xfrm flipH="1">
            <a:off x="1447800" y="1981200"/>
            <a:ext cx="152400" cy="0"/>
          </a:xfrm>
          <a:prstGeom prst="line">
            <a:avLst/>
          </a:prstGeom>
          <a:noFill/>
          <a:ln w="9525">
            <a:solidFill>
              <a:srgbClr val="000000"/>
            </a:solidFill>
            <a:round/>
            <a:headEnd/>
            <a:tailEnd/>
          </a:ln>
        </p:spPr>
        <p:txBody>
          <a:bodyPr/>
          <a:lstStyle/>
          <a:p>
            <a:pPr>
              <a:lnSpc>
                <a:spcPct val="80000"/>
              </a:lnSpc>
              <a:spcBef>
                <a:spcPct val="50000"/>
              </a:spcBef>
              <a:spcAft>
                <a:spcPct val="30000"/>
              </a:spcAft>
              <a:buClr>
                <a:srgbClr val="4E89BE"/>
              </a:buClr>
              <a:buSzPct val="125000"/>
              <a:buFontTx/>
              <a:buChar char="•"/>
            </a:pPr>
            <a:endParaRPr lang="en-GB" sz="2000">
              <a:solidFill>
                <a:srgbClr val="000000"/>
              </a:solidFill>
              <a:latin typeface="Arial" charset="0"/>
              <a:cs typeface="+mn-cs"/>
            </a:endParaRPr>
          </a:p>
        </p:txBody>
      </p:sp>
      <p:sp>
        <p:nvSpPr>
          <p:cNvPr id="9" name="Line 1030"/>
          <p:cNvSpPr>
            <a:spLocks noChangeShapeType="1"/>
          </p:cNvSpPr>
          <p:nvPr/>
        </p:nvSpPr>
        <p:spPr bwMode="auto">
          <a:xfrm flipH="1">
            <a:off x="1447800" y="2971800"/>
            <a:ext cx="152400" cy="0"/>
          </a:xfrm>
          <a:prstGeom prst="line">
            <a:avLst/>
          </a:prstGeom>
          <a:noFill/>
          <a:ln w="9525">
            <a:solidFill>
              <a:srgbClr val="000000"/>
            </a:solidFill>
            <a:round/>
            <a:headEnd/>
            <a:tailEnd/>
          </a:ln>
        </p:spPr>
        <p:txBody>
          <a:bodyPr/>
          <a:lstStyle/>
          <a:p>
            <a:pPr>
              <a:lnSpc>
                <a:spcPct val="80000"/>
              </a:lnSpc>
              <a:spcBef>
                <a:spcPct val="50000"/>
              </a:spcBef>
              <a:spcAft>
                <a:spcPct val="30000"/>
              </a:spcAft>
              <a:buClr>
                <a:srgbClr val="4E89BE"/>
              </a:buClr>
              <a:buSzPct val="125000"/>
              <a:buFontTx/>
              <a:buChar char="•"/>
            </a:pPr>
            <a:endParaRPr lang="en-GB" sz="2000">
              <a:solidFill>
                <a:srgbClr val="000000"/>
              </a:solidFill>
              <a:latin typeface="Arial" charset="0"/>
              <a:cs typeface="+mn-cs"/>
            </a:endParaRPr>
          </a:p>
        </p:txBody>
      </p:sp>
      <p:sp>
        <p:nvSpPr>
          <p:cNvPr id="10" name="Line 1031"/>
          <p:cNvSpPr>
            <a:spLocks noChangeShapeType="1"/>
          </p:cNvSpPr>
          <p:nvPr/>
        </p:nvSpPr>
        <p:spPr bwMode="auto">
          <a:xfrm flipH="1">
            <a:off x="1447800" y="3962400"/>
            <a:ext cx="152400" cy="0"/>
          </a:xfrm>
          <a:prstGeom prst="line">
            <a:avLst/>
          </a:prstGeom>
          <a:noFill/>
          <a:ln w="9525">
            <a:solidFill>
              <a:srgbClr val="000000"/>
            </a:solidFill>
            <a:round/>
            <a:headEnd/>
            <a:tailEnd/>
          </a:ln>
        </p:spPr>
        <p:txBody>
          <a:bodyPr/>
          <a:lstStyle/>
          <a:p>
            <a:pPr>
              <a:lnSpc>
                <a:spcPct val="80000"/>
              </a:lnSpc>
              <a:spcBef>
                <a:spcPct val="50000"/>
              </a:spcBef>
              <a:spcAft>
                <a:spcPct val="30000"/>
              </a:spcAft>
              <a:buClr>
                <a:srgbClr val="4E89BE"/>
              </a:buClr>
              <a:buSzPct val="125000"/>
              <a:buFontTx/>
              <a:buChar char="•"/>
            </a:pPr>
            <a:endParaRPr lang="en-GB" sz="2000">
              <a:solidFill>
                <a:srgbClr val="000000"/>
              </a:solidFill>
              <a:latin typeface="Arial" charset="0"/>
              <a:cs typeface="+mn-cs"/>
            </a:endParaRPr>
          </a:p>
        </p:txBody>
      </p:sp>
      <p:sp>
        <p:nvSpPr>
          <p:cNvPr id="11" name="Line 1032"/>
          <p:cNvSpPr>
            <a:spLocks noChangeShapeType="1"/>
          </p:cNvSpPr>
          <p:nvPr/>
        </p:nvSpPr>
        <p:spPr bwMode="auto">
          <a:xfrm flipH="1">
            <a:off x="1447800" y="4876800"/>
            <a:ext cx="152400" cy="0"/>
          </a:xfrm>
          <a:prstGeom prst="line">
            <a:avLst/>
          </a:prstGeom>
          <a:noFill/>
          <a:ln w="9525">
            <a:solidFill>
              <a:srgbClr val="000000"/>
            </a:solidFill>
            <a:round/>
            <a:headEnd/>
            <a:tailEnd/>
          </a:ln>
        </p:spPr>
        <p:txBody>
          <a:bodyPr/>
          <a:lstStyle/>
          <a:p>
            <a:pPr>
              <a:lnSpc>
                <a:spcPct val="80000"/>
              </a:lnSpc>
              <a:spcBef>
                <a:spcPct val="50000"/>
              </a:spcBef>
              <a:spcAft>
                <a:spcPct val="30000"/>
              </a:spcAft>
              <a:buClr>
                <a:srgbClr val="4E89BE"/>
              </a:buClr>
              <a:buSzPct val="125000"/>
              <a:buFontTx/>
              <a:buChar char="•"/>
            </a:pPr>
            <a:endParaRPr lang="en-GB" sz="2000">
              <a:solidFill>
                <a:srgbClr val="000000"/>
              </a:solidFill>
              <a:latin typeface="Arial" charset="0"/>
              <a:cs typeface="+mn-cs"/>
            </a:endParaRPr>
          </a:p>
        </p:txBody>
      </p:sp>
      <p:sp>
        <p:nvSpPr>
          <p:cNvPr id="12" name="Text Box 1033"/>
          <p:cNvSpPr txBox="1">
            <a:spLocks noChangeArrowheads="1"/>
          </p:cNvSpPr>
          <p:nvPr/>
        </p:nvSpPr>
        <p:spPr bwMode="auto">
          <a:xfrm>
            <a:off x="1094656" y="3733800"/>
            <a:ext cx="381000" cy="387798"/>
          </a:xfrm>
          <a:prstGeom prst="rect">
            <a:avLst/>
          </a:prstGeom>
          <a:noFill/>
          <a:ln w="9525">
            <a:noFill/>
            <a:miter lim="800000"/>
            <a:headEnd/>
            <a:tailEnd/>
          </a:ln>
        </p:spPr>
        <p:txBody>
          <a:bodyPr>
            <a:spAutoFit/>
          </a:bodyPr>
          <a:lstStyle/>
          <a:p>
            <a:pPr algn="ctr">
              <a:lnSpc>
                <a:spcPct val="80000"/>
              </a:lnSpc>
              <a:spcBef>
                <a:spcPct val="50000"/>
              </a:spcBef>
              <a:spcAft>
                <a:spcPct val="30000"/>
              </a:spcAft>
              <a:buClr>
                <a:srgbClr val="4E89BE"/>
              </a:buClr>
              <a:buSzPct val="125000"/>
            </a:pPr>
            <a:r>
              <a:rPr lang="en-GB" sz="2400" dirty="0">
                <a:solidFill>
                  <a:srgbClr val="000000"/>
                </a:solidFill>
                <a:latin typeface="Arial" charset="0"/>
                <a:cs typeface="+mn-cs"/>
              </a:rPr>
              <a:t>2</a:t>
            </a:r>
            <a:endParaRPr lang="en-US" sz="2400" dirty="0">
              <a:solidFill>
                <a:srgbClr val="000000"/>
              </a:solidFill>
              <a:latin typeface="Arial" charset="0"/>
              <a:cs typeface="+mn-cs"/>
            </a:endParaRPr>
          </a:p>
        </p:txBody>
      </p:sp>
      <p:sp>
        <p:nvSpPr>
          <p:cNvPr id="13" name="Text Box 1034"/>
          <p:cNvSpPr txBox="1">
            <a:spLocks noChangeArrowheads="1"/>
          </p:cNvSpPr>
          <p:nvPr/>
        </p:nvSpPr>
        <p:spPr bwMode="auto">
          <a:xfrm>
            <a:off x="1094656" y="4648200"/>
            <a:ext cx="381000" cy="387798"/>
          </a:xfrm>
          <a:prstGeom prst="rect">
            <a:avLst/>
          </a:prstGeom>
          <a:noFill/>
          <a:ln w="9525">
            <a:noFill/>
            <a:miter lim="800000"/>
            <a:headEnd/>
            <a:tailEnd/>
          </a:ln>
        </p:spPr>
        <p:txBody>
          <a:bodyPr>
            <a:spAutoFit/>
          </a:bodyPr>
          <a:lstStyle/>
          <a:p>
            <a:pPr algn="ctr">
              <a:lnSpc>
                <a:spcPct val="80000"/>
              </a:lnSpc>
              <a:spcBef>
                <a:spcPct val="50000"/>
              </a:spcBef>
              <a:spcAft>
                <a:spcPct val="30000"/>
              </a:spcAft>
              <a:buClr>
                <a:srgbClr val="4E89BE"/>
              </a:buClr>
              <a:buSzPct val="125000"/>
            </a:pPr>
            <a:r>
              <a:rPr lang="en-GB" sz="2400" dirty="0">
                <a:solidFill>
                  <a:srgbClr val="000000"/>
                </a:solidFill>
                <a:latin typeface="Arial" charset="0"/>
                <a:cs typeface="+mn-cs"/>
              </a:rPr>
              <a:t>1</a:t>
            </a:r>
            <a:endParaRPr lang="en-US" sz="2400" dirty="0">
              <a:solidFill>
                <a:srgbClr val="000000"/>
              </a:solidFill>
              <a:latin typeface="Arial" charset="0"/>
              <a:cs typeface="+mn-cs"/>
            </a:endParaRPr>
          </a:p>
        </p:txBody>
      </p:sp>
      <p:sp>
        <p:nvSpPr>
          <p:cNvPr id="14" name="Text Box 1035"/>
          <p:cNvSpPr txBox="1">
            <a:spLocks noChangeArrowheads="1"/>
          </p:cNvSpPr>
          <p:nvPr/>
        </p:nvSpPr>
        <p:spPr bwMode="auto">
          <a:xfrm>
            <a:off x="1094656" y="2743200"/>
            <a:ext cx="381000" cy="387798"/>
          </a:xfrm>
          <a:prstGeom prst="rect">
            <a:avLst/>
          </a:prstGeom>
          <a:noFill/>
          <a:ln w="9525">
            <a:noFill/>
            <a:miter lim="800000"/>
            <a:headEnd/>
            <a:tailEnd/>
          </a:ln>
        </p:spPr>
        <p:txBody>
          <a:bodyPr>
            <a:spAutoFit/>
          </a:bodyPr>
          <a:lstStyle/>
          <a:p>
            <a:pPr algn="ctr">
              <a:lnSpc>
                <a:spcPct val="80000"/>
              </a:lnSpc>
              <a:spcBef>
                <a:spcPct val="50000"/>
              </a:spcBef>
              <a:spcAft>
                <a:spcPct val="30000"/>
              </a:spcAft>
              <a:buClr>
                <a:srgbClr val="4E89BE"/>
              </a:buClr>
              <a:buSzPct val="125000"/>
            </a:pPr>
            <a:r>
              <a:rPr lang="en-GB" sz="2400" dirty="0">
                <a:solidFill>
                  <a:srgbClr val="000000"/>
                </a:solidFill>
                <a:latin typeface="Arial" charset="0"/>
                <a:cs typeface="+mn-cs"/>
              </a:rPr>
              <a:t>3</a:t>
            </a:r>
            <a:endParaRPr lang="en-US" sz="2400" dirty="0">
              <a:solidFill>
                <a:srgbClr val="000000"/>
              </a:solidFill>
              <a:latin typeface="Arial" charset="0"/>
              <a:cs typeface="+mn-cs"/>
            </a:endParaRPr>
          </a:p>
        </p:txBody>
      </p:sp>
      <p:sp>
        <p:nvSpPr>
          <p:cNvPr id="15" name="Text Box 1036"/>
          <p:cNvSpPr txBox="1">
            <a:spLocks noChangeArrowheads="1"/>
          </p:cNvSpPr>
          <p:nvPr/>
        </p:nvSpPr>
        <p:spPr bwMode="auto">
          <a:xfrm>
            <a:off x="1094656" y="1752600"/>
            <a:ext cx="381000" cy="387798"/>
          </a:xfrm>
          <a:prstGeom prst="rect">
            <a:avLst/>
          </a:prstGeom>
          <a:noFill/>
          <a:ln w="9525">
            <a:noFill/>
            <a:miter lim="800000"/>
            <a:headEnd/>
            <a:tailEnd/>
          </a:ln>
        </p:spPr>
        <p:txBody>
          <a:bodyPr>
            <a:spAutoFit/>
          </a:bodyPr>
          <a:lstStyle/>
          <a:p>
            <a:pPr algn="ctr">
              <a:lnSpc>
                <a:spcPct val="80000"/>
              </a:lnSpc>
              <a:spcBef>
                <a:spcPct val="50000"/>
              </a:spcBef>
              <a:spcAft>
                <a:spcPct val="30000"/>
              </a:spcAft>
              <a:buClr>
                <a:srgbClr val="4E89BE"/>
              </a:buClr>
              <a:buSzPct val="125000"/>
            </a:pPr>
            <a:r>
              <a:rPr lang="en-GB" sz="2400" dirty="0">
                <a:solidFill>
                  <a:srgbClr val="000000"/>
                </a:solidFill>
                <a:latin typeface="Arial" charset="0"/>
                <a:cs typeface="+mn-cs"/>
              </a:rPr>
              <a:t>4</a:t>
            </a:r>
            <a:endParaRPr lang="en-US" sz="2400" dirty="0">
              <a:solidFill>
                <a:srgbClr val="000000"/>
              </a:solidFill>
              <a:latin typeface="Arial" charset="0"/>
              <a:cs typeface="+mn-cs"/>
            </a:endParaRPr>
          </a:p>
        </p:txBody>
      </p:sp>
      <p:sp>
        <p:nvSpPr>
          <p:cNvPr id="16" name="Text Box 1037"/>
          <p:cNvSpPr txBox="1">
            <a:spLocks noChangeArrowheads="1"/>
          </p:cNvSpPr>
          <p:nvPr/>
        </p:nvSpPr>
        <p:spPr bwMode="auto">
          <a:xfrm>
            <a:off x="1094656" y="838200"/>
            <a:ext cx="381000" cy="387798"/>
          </a:xfrm>
          <a:prstGeom prst="rect">
            <a:avLst/>
          </a:prstGeom>
          <a:noFill/>
          <a:ln w="9525">
            <a:noFill/>
            <a:miter lim="800000"/>
            <a:headEnd/>
            <a:tailEnd/>
          </a:ln>
        </p:spPr>
        <p:txBody>
          <a:bodyPr>
            <a:spAutoFit/>
          </a:bodyPr>
          <a:lstStyle/>
          <a:p>
            <a:pPr algn="ctr">
              <a:lnSpc>
                <a:spcPct val="80000"/>
              </a:lnSpc>
              <a:spcBef>
                <a:spcPct val="50000"/>
              </a:spcBef>
              <a:spcAft>
                <a:spcPct val="30000"/>
              </a:spcAft>
              <a:buClr>
                <a:srgbClr val="4E89BE"/>
              </a:buClr>
              <a:buSzPct val="125000"/>
            </a:pPr>
            <a:r>
              <a:rPr lang="en-GB" sz="2400" dirty="0">
                <a:solidFill>
                  <a:srgbClr val="000000"/>
                </a:solidFill>
                <a:latin typeface="Arial" charset="0"/>
                <a:cs typeface="+mn-cs"/>
              </a:rPr>
              <a:t>5</a:t>
            </a:r>
            <a:endParaRPr lang="en-US" sz="2400" dirty="0">
              <a:solidFill>
                <a:srgbClr val="000000"/>
              </a:solidFill>
              <a:latin typeface="Arial" charset="0"/>
              <a:cs typeface="+mn-cs"/>
            </a:endParaRPr>
          </a:p>
        </p:txBody>
      </p:sp>
      <p:sp>
        <p:nvSpPr>
          <p:cNvPr id="17" name="Text Box 1038"/>
          <p:cNvSpPr txBox="1">
            <a:spLocks noChangeArrowheads="1"/>
          </p:cNvSpPr>
          <p:nvPr/>
        </p:nvSpPr>
        <p:spPr bwMode="auto">
          <a:xfrm rot="16200000">
            <a:off x="-23908" y="3021281"/>
            <a:ext cx="1300553" cy="387798"/>
          </a:xfrm>
          <a:prstGeom prst="rect">
            <a:avLst/>
          </a:prstGeom>
          <a:noFill/>
          <a:ln w="9525">
            <a:noFill/>
            <a:miter lim="800000"/>
            <a:headEnd/>
            <a:tailEnd/>
          </a:ln>
        </p:spPr>
        <p:txBody>
          <a:bodyPr wrap="square">
            <a:spAutoFit/>
          </a:bodyPr>
          <a:lstStyle/>
          <a:p>
            <a:pPr>
              <a:lnSpc>
                <a:spcPct val="80000"/>
              </a:lnSpc>
              <a:spcBef>
                <a:spcPct val="50000"/>
              </a:spcBef>
              <a:spcAft>
                <a:spcPct val="30000"/>
              </a:spcAft>
              <a:buClr>
                <a:srgbClr val="4E89BE"/>
              </a:buClr>
              <a:buSzPct val="125000"/>
            </a:pPr>
            <a:r>
              <a:rPr lang="en-GB" sz="2400" dirty="0" smtClean="0">
                <a:solidFill>
                  <a:srgbClr val="000000"/>
                </a:solidFill>
                <a:latin typeface="Arial" charset="0"/>
                <a:cs typeface="+mn-cs"/>
              </a:rPr>
              <a:t>USDm</a:t>
            </a:r>
            <a:endParaRPr lang="en-US" sz="2400" dirty="0">
              <a:solidFill>
                <a:srgbClr val="000000"/>
              </a:solidFill>
              <a:latin typeface="Arial" charset="0"/>
              <a:cs typeface="+mn-cs"/>
            </a:endParaRPr>
          </a:p>
        </p:txBody>
      </p:sp>
      <p:sp>
        <p:nvSpPr>
          <p:cNvPr id="18" name="Text Box 1039"/>
          <p:cNvSpPr txBox="1">
            <a:spLocks noChangeArrowheads="1"/>
          </p:cNvSpPr>
          <p:nvPr/>
        </p:nvSpPr>
        <p:spPr bwMode="auto">
          <a:xfrm>
            <a:off x="1600200" y="2971800"/>
            <a:ext cx="1981200" cy="2862322"/>
          </a:xfrm>
          <a:prstGeom prst="rect">
            <a:avLst/>
          </a:prstGeom>
          <a:noFill/>
          <a:ln w="9525">
            <a:noFill/>
            <a:miter lim="800000"/>
            <a:headEnd/>
            <a:tailEnd/>
          </a:ln>
        </p:spPr>
        <p:txBody>
          <a:bodyPr>
            <a:spAutoFit/>
          </a:bodyPr>
          <a:lstStyle/>
          <a:p>
            <a:pPr>
              <a:lnSpc>
                <a:spcPct val="80000"/>
              </a:lnSpc>
              <a:spcBef>
                <a:spcPct val="55000"/>
              </a:spcBef>
              <a:spcAft>
                <a:spcPct val="30000"/>
              </a:spcAft>
              <a:buClr>
                <a:srgbClr val="4E89BE"/>
              </a:buClr>
              <a:buSzPct val="125000"/>
            </a:pPr>
            <a:r>
              <a:rPr lang="en-GB" sz="2000" u="sng" dirty="0" err="1">
                <a:solidFill>
                  <a:srgbClr val="080808"/>
                </a:solidFill>
                <a:latin typeface="Arial" charset="0"/>
                <a:cs typeface="+mn-cs"/>
              </a:rPr>
              <a:t>Lof</a:t>
            </a:r>
            <a:endParaRPr lang="en-GB" sz="2000" u="sng" dirty="0">
              <a:solidFill>
                <a:srgbClr val="080808"/>
              </a:solidFill>
              <a:latin typeface="Arial" charset="0"/>
              <a:cs typeface="+mn-cs"/>
            </a:endParaRPr>
          </a:p>
          <a:p>
            <a:pPr>
              <a:lnSpc>
                <a:spcPct val="80000"/>
              </a:lnSpc>
              <a:spcBef>
                <a:spcPct val="55000"/>
              </a:spcBef>
              <a:spcAft>
                <a:spcPct val="30000"/>
              </a:spcAft>
              <a:buClr>
                <a:srgbClr val="4E89BE"/>
              </a:buClr>
              <a:buSzPct val="125000"/>
              <a:buFontTx/>
              <a:buChar char="•"/>
            </a:pPr>
            <a:endParaRPr lang="en-GB" sz="2000" dirty="0">
              <a:solidFill>
                <a:srgbClr val="080808"/>
              </a:solidFill>
              <a:latin typeface="Arial" charset="0"/>
              <a:cs typeface="+mn-cs"/>
            </a:endParaRPr>
          </a:p>
          <a:p>
            <a:pPr>
              <a:lnSpc>
                <a:spcPct val="80000"/>
              </a:lnSpc>
              <a:spcBef>
                <a:spcPct val="55000"/>
              </a:spcBef>
              <a:spcAft>
                <a:spcPct val="30000"/>
              </a:spcAft>
              <a:buClr>
                <a:srgbClr val="4E89BE"/>
              </a:buClr>
              <a:buSzPct val="125000"/>
            </a:pPr>
            <a:r>
              <a:rPr lang="en-GB" sz="2000" dirty="0">
                <a:solidFill>
                  <a:srgbClr val="080808"/>
                </a:solidFill>
                <a:latin typeface="Arial" charset="0"/>
                <a:cs typeface="+mn-cs"/>
              </a:rPr>
              <a:t>Art. 13 Award</a:t>
            </a:r>
          </a:p>
          <a:p>
            <a:pPr>
              <a:lnSpc>
                <a:spcPct val="80000"/>
              </a:lnSpc>
              <a:spcBef>
                <a:spcPct val="55000"/>
              </a:spcBef>
              <a:spcAft>
                <a:spcPct val="30000"/>
              </a:spcAft>
              <a:buClr>
                <a:srgbClr val="4E89BE"/>
              </a:buClr>
              <a:buSzPct val="125000"/>
              <a:buFontTx/>
              <a:buChar char="•"/>
            </a:pPr>
            <a:endParaRPr lang="en-GB" sz="2000" u="sng" dirty="0">
              <a:solidFill>
                <a:srgbClr val="080808"/>
              </a:solidFill>
              <a:latin typeface="Arial" charset="0"/>
              <a:cs typeface="+mn-cs"/>
            </a:endParaRPr>
          </a:p>
          <a:p>
            <a:pPr>
              <a:lnSpc>
                <a:spcPct val="80000"/>
              </a:lnSpc>
              <a:spcBef>
                <a:spcPct val="55000"/>
              </a:spcBef>
              <a:spcAft>
                <a:spcPct val="30000"/>
              </a:spcAft>
              <a:buClr>
                <a:srgbClr val="4E89BE"/>
              </a:buClr>
              <a:buSzPct val="125000"/>
            </a:pPr>
            <a:r>
              <a:rPr lang="en-GB" sz="2000" dirty="0">
                <a:solidFill>
                  <a:srgbClr val="080808"/>
                </a:solidFill>
                <a:latin typeface="Arial" charset="0"/>
                <a:cs typeface="+mn-cs"/>
              </a:rPr>
              <a:t>Paid by Property Interests</a:t>
            </a:r>
            <a:endParaRPr lang="en-US" sz="2000" dirty="0">
              <a:solidFill>
                <a:srgbClr val="080808"/>
              </a:solidFill>
              <a:latin typeface="Arial" charset="0"/>
              <a:cs typeface="+mn-cs"/>
            </a:endParaRPr>
          </a:p>
        </p:txBody>
      </p:sp>
      <p:sp>
        <p:nvSpPr>
          <p:cNvPr id="19" name="Line 1040"/>
          <p:cNvSpPr>
            <a:spLocks noChangeShapeType="1"/>
          </p:cNvSpPr>
          <p:nvPr/>
        </p:nvSpPr>
        <p:spPr bwMode="auto">
          <a:xfrm flipV="1">
            <a:off x="3581400" y="2971800"/>
            <a:ext cx="0" cy="2895600"/>
          </a:xfrm>
          <a:prstGeom prst="line">
            <a:avLst/>
          </a:prstGeom>
          <a:noFill/>
          <a:ln w="9525">
            <a:solidFill>
              <a:schemeClr val="accent1"/>
            </a:solidFill>
            <a:round/>
            <a:headEnd/>
            <a:tailEnd/>
          </a:ln>
        </p:spPr>
        <p:txBody>
          <a:bodyPr/>
          <a:lstStyle/>
          <a:p>
            <a:pPr>
              <a:lnSpc>
                <a:spcPct val="80000"/>
              </a:lnSpc>
              <a:spcBef>
                <a:spcPct val="50000"/>
              </a:spcBef>
              <a:spcAft>
                <a:spcPct val="30000"/>
              </a:spcAft>
              <a:buClr>
                <a:srgbClr val="4E89BE"/>
              </a:buClr>
              <a:buSzPct val="125000"/>
              <a:buFontTx/>
              <a:buChar char="•"/>
            </a:pPr>
            <a:endParaRPr lang="en-GB" sz="2000">
              <a:solidFill>
                <a:srgbClr val="000000"/>
              </a:solidFill>
              <a:latin typeface="Arial" charset="0"/>
              <a:cs typeface="+mn-cs"/>
            </a:endParaRPr>
          </a:p>
        </p:txBody>
      </p:sp>
      <p:sp>
        <p:nvSpPr>
          <p:cNvPr id="20" name="Line 1041"/>
          <p:cNvSpPr>
            <a:spLocks noChangeShapeType="1"/>
          </p:cNvSpPr>
          <p:nvPr/>
        </p:nvSpPr>
        <p:spPr bwMode="auto">
          <a:xfrm>
            <a:off x="1600200" y="2971800"/>
            <a:ext cx="1981200" cy="0"/>
          </a:xfrm>
          <a:prstGeom prst="line">
            <a:avLst/>
          </a:prstGeom>
          <a:noFill/>
          <a:ln w="9525">
            <a:solidFill>
              <a:schemeClr val="accent1"/>
            </a:solidFill>
            <a:round/>
            <a:headEnd/>
            <a:tailEnd/>
          </a:ln>
        </p:spPr>
        <p:txBody>
          <a:bodyPr/>
          <a:lstStyle/>
          <a:p>
            <a:pPr>
              <a:lnSpc>
                <a:spcPct val="80000"/>
              </a:lnSpc>
              <a:spcBef>
                <a:spcPct val="50000"/>
              </a:spcBef>
              <a:spcAft>
                <a:spcPct val="30000"/>
              </a:spcAft>
              <a:buClr>
                <a:srgbClr val="4E89BE"/>
              </a:buClr>
              <a:buSzPct val="125000"/>
              <a:buFontTx/>
              <a:buChar char="•"/>
            </a:pPr>
            <a:endParaRPr lang="en-GB" sz="2000">
              <a:solidFill>
                <a:srgbClr val="000000"/>
              </a:solidFill>
              <a:latin typeface="Arial" charset="0"/>
              <a:cs typeface="+mn-cs"/>
            </a:endParaRPr>
          </a:p>
        </p:txBody>
      </p:sp>
      <p:sp>
        <p:nvSpPr>
          <p:cNvPr id="21" name="Text Box 1042"/>
          <p:cNvSpPr txBox="1">
            <a:spLocks noChangeArrowheads="1"/>
          </p:cNvSpPr>
          <p:nvPr/>
        </p:nvSpPr>
        <p:spPr bwMode="auto">
          <a:xfrm>
            <a:off x="3581400" y="2362200"/>
            <a:ext cx="1981200" cy="387798"/>
          </a:xfrm>
          <a:prstGeom prst="rect">
            <a:avLst/>
          </a:prstGeom>
          <a:noFill/>
          <a:ln w="9525">
            <a:noFill/>
            <a:miter lim="800000"/>
            <a:headEnd/>
            <a:tailEnd/>
          </a:ln>
        </p:spPr>
        <p:txBody>
          <a:bodyPr>
            <a:spAutoFit/>
          </a:bodyPr>
          <a:lstStyle/>
          <a:p>
            <a:pPr algn="ctr">
              <a:lnSpc>
                <a:spcPct val="80000"/>
              </a:lnSpc>
              <a:spcBef>
                <a:spcPct val="50000"/>
              </a:spcBef>
              <a:spcAft>
                <a:spcPct val="30000"/>
              </a:spcAft>
              <a:buClr>
                <a:srgbClr val="4E89BE"/>
              </a:buClr>
              <a:buSzPct val="125000"/>
            </a:pPr>
            <a:r>
              <a:rPr lang="en-US" sz="2400" dirty="0" smtClean="0">
                <a:solidFill>
                  <a:srgbClr val="009999"/>
                </a:solidFill>
                <a:latin typeface="Times New Roman" pitchFamily="18" charset="0"/>
                <a:cs typeface="+mn-cs"/>
              </a:rPr>
              <a:t>SCOPIC</a:t>
            </a:r>
            <a:endParaRPr lang="en-US" sz="2400" dirty="0">
              <a:solidFill>
                <a:srgbClr val="009999"/>
              </a:solidFill>
              <a:latin typeface="Times New Roman" pitchFamily="18" charset="0"/>
              <a:cs typeface="+mn-cs"/>
            </a:endParaRPr>
          </a:p>
        </p:txBody>
      </p:sp>
      <p:sp>
        <p:nvSpPr>
          <p:cNvPr id="22" name="Text Box 1043"/>
          <p:cNvSpPr txBox="1">
            <a:spLocks noChangeArrowheads="1"/>
          </p:cNvSpPr>
          <p:nvPr/>
        </p:nvSpPr>
        <p:spPr bwMode="auto">
          <a:xfrm>
            <a:off x="3599892" y="2960948"/>
            <a:ext cx="1981200" cy="2554545"/>
          </a:xfrm>
          <a:prstGeom prst="rect">
            <a:avLst/>
          </a:prstGeom>
          <a:noFill/>
          <a:ln w="9525">
            <a:noFill/>
            <a:miter lim="800000"/>
            <a:headEnd/>
            <a:tailEnd/>
          </a:ln>
        </p:spPr>
        <p:txBody>
          <a:bodyPr>
            <a:spAutoFit/>
          </a:bodyPr>
          <a:lstStyle/>
          <a:p>
            <a:pPr>
              <a:lnSpc>
                <a:spcPct val="80000"/>
              </a:lnSpc>
              <a:spcBef>
                <a:spcPct val="50000"/>
              </a:spcBef>
              <a:spcAft>
                <a:spcPct val="30000"/>
              </a:spcAft>
              <a:buClr>
                <a:srgbClr val="4E89BE"/>
              </a:buClr>
              <a:buSzPct val="125000"/>
            </a:pPr>
            <a:r>
              <a:rPr lang="en-GB" sz="2000" dirty="0" smtClean="0">
                <a:solidFill>
                  <a:srgbClr val="009999"/>
                </a:solidFill>
                <a:latin typeface="Arial" charset="0"/>
                <a:cs typeface="+mn-cs"/>
              </a:rPr>
              <a:t>Remuneration based upon App</a:t>
            </a:r>
            <a:r>
              <a:rPr lang="en-GB" sz="2000" dirty="0">
                <a:solidFill>
                  <a:srgbClr val="009999"/>
                </a:solidFill>
                <a:latin typeface="Arial" charset="0"/>
                <a:cs typeface="+mn-cs"/>
              </a:rPr>
              <a:t>. </a:t>
            </a:r>
            <a:r>
              <a:rPr lang="en-GB" sz="2000" dirty="0" smtClean="0">
                <a:solidFill>
                  <a:srgbClr val="009999"/>
                </a:solidFill>
                <a:latin typeface="Arial" charset="0"/>
                <a:cs typeface="+mn-cs"/>
              </a:rPr>
              <a:t>A (including </a:t>
            </a:r>
            <a:r>
              <a:rPr lang="en-GB" sz="2000" dirty="0">
                <a:solidFill>
                  <a:srgbClr val="009999"/>
                </a:solidFill>
                <a:latin typeface="Arial" charset="0"/>
                <a:cs typeface="+mn-cs"/>
              </a:rPr>
              <a:t>25% uplift); from when salvor </a:t>
            </a:r>
            <a:r>
              <a:rPr lang="en-GB" sz="2000" u="sng" dirty="0">
                <a:solidFill>
                  <a:srgbClr val="009999"/>
                </a:solidFill>
                <a:latin typeface="Arial" charset="0"/>
                <a:cs typeface="+mn-cs"/>
              </a:rPr>
              <a:t>invokes </a:t>
            </a:r>
            <a:r>
              <a:rPr lang="en-GB" sz="2000" dirty="0" smtClean="0">
                <a:solidFill>
                  <a:srgbClr val="009999"/>
                </a:solidFill>
                <a:latin typeface="Arial" charset="0"/>
                <a:cs typeface="+mn-cs"/>
              </a:rPr>
              <a:t>SCOPIC      Say </a:t>
            </a:r>
            <a:r>
              <a:rPr lang="en-GB" sz="2000" dirty="0">
                <a:solidFill>
                  <a:srgbClr val="009999"/>
                </a:solidFill>
                <a:latin typeface="Arial" charset="0"/>
                <a:cs typeface="+mn-cs"/>
              </a:rPr>
              <a:t>invoked on day </a:t>
            </a:r>
            <a:r>
              <a:rPr lang="en-GB" sz="2000" u="sng" dirty="0">
                <a:solidFill>
                  <a:srgbClr val="009999"/>
                </a:solidFill>
                <a:latin typeface="Arial" charset="0"/>
                <a:cs typeface="+mn-cs"/>
              </a:rPr>
              <a:t>10</a:t>
            </a:r>
            <a:endParaRPr lang="en-US" sz="2000" dirty="0">
              <a:solidFill>
                <a:srgbClr val="009999"/>
              </a:solidFill>
              <a:latin typeface="Arial" charset="0"/>
              <a:cs typeface="+mn-cs"/>
            </a:endParaRPr>
          </a:p>
        </p:txBody>
      </p:sp>
      <p:sp>
        <p:nvSpPr>
          <p:cNvPr id="23" name="Line 1044"/>
          <p:cNvSpPr>
            <a:spLocks noChangeShapeType="1"/>
          </p:cNvSpPr>
          <p:nvPr/>
        </p:nvSpPr>
        <p:spPr bwMode="auto">
          <a:xfrm flipV="1">
            <a:off x="5562600" y="2362200"/>
            <a:ext cx="0" cy="3505200"/>
          </a:xfrm>
          <a:prstGeom prst="line">
            <a:avLst/>
          </a:prstGeom>
          <a:noFill/>
          <a:ln w="9525">
            <a:solidFill>
              <a:schemeClr val="hlink"/>
            </a:solidFill>
            <a:round/>
            <a:headEnd/>
            <a:tailEnd/>
          </a:ln>
        </p:spPr>
        <p:txBody>
          <a:bodyPr/>
          <a:lstStyle/>
          <a:p>
            <a:pPr>
              <a:lnSpc>
                <a:spcPct val="80000"/>
              </a:lnSpc>
              <a:spcBef>
                <a:spcPct val="50000"/>
              </a:spcBef>
              <a:spcAft>
                <a:spcPct val="30000"/>
              </a:spcAft>
              <a:buClr>
                <a:srgbClr val="4E89BE"/>
              </a:buClr>
              <a:buSzPct val="125000"/>
              <a:buFontTx/>
              <a:buChar char="•"/>
            </a:pPr>
            <a:endParaRPr lang="en-GB" sz="2000">
              <a:solidFill>
                <a:srgbClr val="000000"/>
              </a:solidFill>
              <a:latin typeface="Arial" charset="0"/>
              <a:cs typeface="+mn-cs"/>
            </a:endParaRPr>
          </a:p>
        </p:txBody>
      </p:sp>
      <p:sp>
        <p:nvSpPr>
          <p:cNvPr id="24" name="Line 1045"/>
          <p:cNvSpPr>
            <a:spLocks noChangeShapeType="1"/>
          </p:cNvSpPr>
          <p:nvPr/>
        </p:nvSpPr>
        <p:spPr bwMode="auto">
          <a:xfrm flipV="1">
            <a:off x="3581400" y="2362200"/>
            <a:ext cx="0" cy="609600"/>
          </a:xfrm>
          <a:prstGeom prst="line">
            <a:avLst/>
          </a:prstGeom>
          <a:noFill/>
          <a:ln w="9525">
            <a:solidFill>
              <a:schemeClr val="hlink"/>
            </a:solidFill>
            <a:round/>
            <a:headEnd/>
            <a:tailEnd/>
          </a:ln>
        </p:spPr>
        <p:txBody>
          <a:bodyPr/>
          <a:lstStyle/>
          <a:p>
            <a:pPr>
              <a:lnSpc>
                <a:spcPct val="80000"/>
              </a:lnSpc>
              <a:spcBef>
                <a:spcPct val="50000"/>
              </a:spcBef>
              <a:spcAft>
                <a:spcPct val="30000"/>
              </a:spcAft>
              <a:buClr>
                <a:srgbClr val="4E89BE"/>
              </a:buClr>
              <a:buSzPct val="125000"/>
              <a:buFontTx/>
              <a:buChar char="•"/>
            </a:pPr>
            <a:endParaRPr lang="en-GB" sz="2000">
              <a:solidFill>
                <a:srgbClr val="000000"/>
              </a:solidFill>
              <a:latin typeface="Arial" charset="0"/>
              <a:cs typeface="+mn-cs"/>
            </a:endParaRPr>
          </a:p>
        </p:txBody>
      </p:sp>
      <p:sp>
        <p:nvSpPr>
          <p:cNvPr id="25" name="Line 1046"/>
          <p:cNvSpPr>
            <a:spLocks noChangeShapeType="1"/>
          </p:cNvSpPr>
          <p:nvPr/>
        </p:nvSpPr>
        <p:spPr bwMode="auto">
          <a:xfrm>
            <a:off x="3581400" y="2362200"/>
            <a:ext cx="1981200" cy="0"/>
          </a:xfrm>
          <a:prstGeom prst="line">
            <a:avLst/>
          </a:prstGeom>
          <a:noFill/>
          <a:ln w="9525">
            <a:solidFill>
              <a:schemeClr val="hlink"/>
            </a:solidFill>
            <a:round/>
            <a:headEnd/>
            <a:tailEnd/>
          </a:ln>
        </p:spPr>
        <p:txBody>
          <a:bodyPr/>
          <a:lstStyle/>
          <a:p>
            <a:pPr>
              <a:lnSpc>
                <a:spcPct val="80000"/>
              </a:lnSpc>
              <a:spcBef>
                <a:spcPct val="50000"/>
              </a:spcBef>
              <a:spcAft>
                <a:spcPct val="30000"/>
              </a:spcAft>
              <a:buClr>
                <a:srgbClr val="4E89BE"/>
              </a:buClr>
              <a:buSzPct val="125000"/>
              <a:buFontTx/>
              <a:buChar char="•"/>
            </a:pPr>
            <a:endParaRPr lang="en-GB" sz="2000">
              <a:solidFill>
                <a:srgbClr val="000000"/>
              </a:solidFill>
              <a:latin typeface="Arial" charset="0"/>
              <a:cs typeface="+mn-cs"/>
            </a:endParaRPr>
          </a:p>
        </p:txBody>
      </p:sp>
      <p:sp>
        <p:nvSpPr>
          <p:cNvPr id="26" name="Line 1047"/>
          <p:cNvSpPr>
            <a:spLocks noChangeShapeType="1"/>
          </p:cNvSpPr>
          <p:nvPr/>
        </p:nvSpPr>
        <p:spPr bwMode="auto">
          <a:xfrm flipV="1">
            <a:off x="7543800" y="3429000"/>
            <a:ext cx="0" cy="2438400"/>
          </a:xfrm>
          <a:prstGeom prst="line">
            <a:avLst/>
          </a:prstGeom>
          <a:noFill/>
          <a:ln w="9525">
            <a:solidFill>
              <a:schemeClr val="hlink"/>
            </a:solidFill>
            <a:round/>
            <a:headEnd/>
            <a:tailEnd/>
          </a:ln>
        </p:spPr>
        <p:txBody>
          <a:bodyPr/>
          <a:lstStyle/>
          <a:p>
            <a:pPr>
              <a:lnSpc>
                <a:spcPct val="80000"/>
              </a:lnSpc>
              <a:spcBef>
                <a:spcPct val="50000"/>
              </a:spcBef>
              <a:spcAft>
                <a:spcPct val="30000"/>
              </a:spcAft>
              <a:buClr>
                <a:srgbClr val="4E89BE"/>
              </a:buClr>
              <a:buSzPct val="125000"/>
              <a:buFontTx/>
              <a:buChar char="•"/>
            </a:pPr>
            <a:endParaRPr lang="en-GB" sz="2000">
              <a:solidFill>
                <a:srgbClr val="000000"/>
              </a:solidFill>
              <a:latin typeface="Arial" charset="0"/>
              <a:cs typeface="+mn-cs"/>
            </a:endParaRPr>
          </a:p>
        </p:txBody>
      </p:sp>
      <p:sp>
        <p:nvSpPr>
          <p:cNvPr id="27" name="Line 1048"/>
          <p:cNvSpPr>
            <a:spLocks noChangeShapeType="1"/>
          </p:cNvSpPr>
          <p:nvPr/>
        </p:nvSpPr>
        <p:spPr bwMode="auto">
          <a:xfrm>
            <a:off x="3581400" y="2971800"/>
            <a:ext cx="3962400" cy="0"/>
          </a:xfrm>
          <a:prstGeom prst="line">
            <a:avLst/>
          </a:prstGeom>
          <a:noFill/>
          <a:ln w="9525">
            <a:solidFill>
              <a:srgbClr val="FF0000"/>
            </a:solidFill>
            <a:prstDash val="lgDash"/>
            <a:round/>
            <a:headEnd/>
            <a:tailEnd/>
          </a:ln>
        </p:spPr>
        <p:txBody>
          <a:bodyPr/>
          <a:lstStyle/>
          <a:p>
            <a:pPr>
              <a:lnSpc>
                <a:spcPct val="80000"/>
              </a:lnSpc>
              <a:spcBef>
                <a:spcPct val="50000"/>
              </a:spcBef>
              <a:spcAft>
                <a:spcPct val="30000"/>
              </a:spcAft>
              <a:buClr>
                <a:srgbClr val="4E89BE"/>
              </a:buClr>
              <a:buSzPct val="125000"/>
              <a:buFontTx/>
              <a:buChar char="•"/>
            </a:pPr>
            <a:endParaRPr lang="en-GB" sz="2000">
              <a:solidFill>
                <a:srgbClr val="000000"/>
              </a:solidFill>
              <a:latin typeface="Arial" charset="0"/>
              <a:cs typeface="+mn-cs"/>
            </a:endParaRPr>
          </a:p>
        </p:txBody>
      </p:sp>
      <p:sp>
        <p:nvSpPr>
          <p:cNvPr id="28" name="Line 1049"/>
          <p:cNvSpPr>
            <a:spLocks noChangeShapeType="1"/>
          </p:cNvSpPr>
          <p:nvPr/>
        </p:nvSpPr>
        <p:spPr bwMode="auto">
          <a:xfrm>
            <a:off x="5562600" y="3962400"/>
            <a:ext cx="1981200" cy="0"/>
          </a:xfrm>
          <a:prstGeom prst="line">
            <a:avLst/>
          </a:prstGeom>
          <a:noFill/>
          <a:ln w="9525">
            <a:solidFill>
              <a:schemeClr val="hlink"/>
            </a:solidFill>
            <a:round/>
            <a:headEnd/>
            <a:tailEnd/>
          </a:ln>
        </p:spPr>
        <p:txBody>
          <a:bodyPr/>
          <a:lstStyle/>
          <a:p>
            <a:pPr>
              <a:lnSpc>
                <a:spcPct val="80000"/>
              </a:lnSpc>
              <a:spcBef>
                <a:spcPct val="50000"/>
              </a:spcBef>
              <a:spcAft>
                <a:spcPct val="30000"/>
              </a:spcAft>
              <a:buClr>
                <a:srgbClr val="4E89BE"/>
              </a:buClr>
              <a:buSzPct val="125000"/>
              <a:buFontTx/>
              <a:buChar char="•"/>
            </a:pPr>
            <a:endParaRPr lang="en-GB" sz="2000">
              <a:solidFill>
                <a:srgbClr val="000000"/>
              </a:solidFill>
              <a:latin typeface="Arial" charset="0"/>
              <a:cs typeface="+mn-cs"/>
            </a:endParaRPr>
          </a:p>
        </p:txBody>
      </p:sp>
      <p:sp>
        <p:nvSpPr>
          <p:cNvPr id="29" name="Line 1050"/>
          <p:cNvSpPr>
            <a:spLocks noChangeShapeType="1"/>
          </p:cNvSpPr>
          <p:nvPr/>
        </p:nvSpPr>
        <p:spPr bwMode="auto">
          <a:xfrm flipH="1">
            <a:off x="5562600" y="3429000"/>
            <a:ext cx="1981200" cy="0"/>
          </a:xfrm>
          <a:prstGeom prst="line">
            <a:avLst/>
          </a:prstGeom>
          <a:noFill/>
          <a:ln w="9525">
            <a:solidFill>
              <a:schemeClr val="hlink"/>
            </a:solidFill>
            <a:round/>
            <a:headEnd/>
            <a:tailEnd/>
          </a:ln>
        </p:spPr>
        <p:txBody>
          <a:bodyPr/>
          <a:lstStyle/>
          <a:p>
            <a:pPr>
              <a:lnSpc>
                <a:spcPct val="80000"/>
              </a:lnSpc>
              <a:spcBef>
                <a:spcPct val="50000"/>
              </a:spcBef>
              <a:spcAft>
                <a:spcPct val="30000"/>
              </a:spcAft>
              <a:buClr>
                <a:srgbClr val="4E89BE"/>
              </a:buClr>
              <a:buSzPct val="125000"/>
              <a:buFontTx/>
              <a:buChar char="•"/>
            </a:pPr>
            <a:endParaRPr lang="en-GB" sz="2000">
              <a:solidFill>
                <a:srgbClr val="000000"/>
              </a:solidFill>
              <a:latin typeface="Arial" charset="0"/>
              <a:cs typeface="+mn-cs"/>
            </a:endParaRPr>
          </a:p>
        </p:txBody>
      </p:sp>
      <p:sp>
        <p:nvSpPr>
          <p:cNvPr id="30" name="Text Box 1051"/>
          <p:cNvSpPr txBox="1">
            <a:spLocks noChangeArrowheads="1"/>
          </p:cNvSpPr>
          <p:nvPr/>
        </p:nvSpPr>
        <p:spPr bwMode="auto">
          <a:xfrm>
            <a:off x="5562600" y="3429000"/>
            <a:ext cx="1981200" cy="486287"/>
          </a:xfrm>
          <a:prstGeom prst="rect">
            <a:avLst/>
          </a:prstGeom>
          <a:noFill/>
          <a:ln w="9525">
            <a:noFill/>
            <a:miter lim="800000"/>
            <a:headEnd/>
            <a:tailEnd/>
          </a:ln>
        </p:spPr>
        <p:txBody>
          <a:bodyPr>
            <a:spAutoFit/>
          </a:bodyPr>
          <a:lstStyle/>
          <a:p>
            <a:pPr>
              <a:lnSpc>
                <a:spcPct val="80000"/>
              </a:lnSpc>
              <a:spcBef>
                <a:spcPct val="50000"/>
              </a:spcBef>
              <a:spcAft>
                <a:spcPct val="30000"/>
              </a:spcAft>
              <a:buClr>
                <a:srgbClr val="4E89BE"/>
              </a:buClr>
              <a:buSzPct val="125000"/>
            </a:pPr>
            <a:r>
              <a:rPr lang="en-GB" sz="1600" dirty="0">
                <a:solidFill>
                  <a:srgbClr val="009999"/>
                </a:solidFill>
                <a:latin typeface="Times New Roman" pitchFamily="18" charset="0"/>
                <a:cs typeface="+mn-cs"/>
              </a:rPr>
              <a:t>Recalculate as if invoked day </a:t>
            </a:r>
            <a:r>
              <a:rPr lang="en-GB" sz="1600" u="sng" dirty="0">
                <a:solidFill>
                  <a:srgbClr val="009999"/>
                </a:solidFill>
                <a:latin typeface="Times New Roman" pitchFamily="18" charset="0"/>
                <a:cs typeface="+mn-cs"/>
              </a:rPr>
              <a:t>1</a:t>
            </a:r>
            <a:endParaRPr lang="en-US" sz="1600" dirty="0">
              <a:solidFill>
                <a:srgbClr val="009999"/>
              </a:solidFill>
              <a:latin typeface="Times New Roman" pitchFamily="18" charset="0"/>
              <a:cs typeface="+mn-cs"/>
            </a:endParaRPr>
          </a:p>
        </p:txBody>
      </p:sp>
      <p:sp>
        <p:nvSpPr>
          <p:cNvPr id="31" name="Text Box 1052"/>
          <p:cNvSpPr txBox="1">
            <a:spLocks noChangeArrowheads="1"/>
          </p:cNvSpPr>
          <p:nvPr/>
        </p:nvSpPr>
        <p:spPr bwMode="auto">
          <a:xfrm>
            <a:off x="4632325" y="803275"/>
            <a:ext cx="184150" cy="457200"/>
          </a:xfrm>
          <a:prstGeom prst="rect">
            <a:avLst/>
          </a:prstGeom>
          <a:noFill/>
          <a:ln w="9525">
            <a:noFill/>
            <a:miter lim="800000"/>
            <a:headEnd/>
            <a:tailEnd/>
          </a:ln>
        </p:spPr>
        <p:txBody>
          <a:bodyPr wrap="none">
            <a:spAutoFit/>
          </a:bodyPr>
          <a:lstStyle/>
          <a:p>
            <a:pPr algn="ctr">
              <a:lnSpc>
                <a:spcPct val="80000"/>
              </a:lnSpc>
              <a:spcBef>
                <a:spcPct val="50000"/>
              </a:spcBef>
              <a:spcAft>
                <a:spcPct val="30000"/>
              </a:spcAft>
              <a:buClr>
                <a:srgbClr val="4E89BE"/>
              </a:buClr>
              <a:buSzPct val="125000"/>
              <a:buFontTx/>
              <a:buChar char="•"/>
            </a:pPr>
            <a:endParaRPr lang="en-US" sz="2400" dirty="0">
              <a:solidFill>
                <a:srgbClr val="000000"/>
              </a:solidFill>
              <a:latin typeface="Times New Roman" pitchFamily="18" charset="0"/>
              <a:cs typeface="+mn-cs"/>
            </a:endParaRPr>
          </a:p>
        </p:txBody>
      </p:sp>
      <p:sp>
        <p:nvSpPr>
          <p:cNvPr id="32" name="Text Box 1053"/>
          <p:cNvSpPr txBox="1">
            <a:spLocks noChangeArrowheads="1"/>
          </p:cNvSpPr>
          <p:nvPr/>
        </p:nvSpPr>
        <p:spPr bwMode="auto">
          <a:xfrm>
            <a:off x="5562600" y="4038600"/>
            <a:ext cx="1981200" cy="1616075"/>
          </a:xfrm>
          <a:prstGeom prst="rect">
            <a:avLst/>
          </a:prstGeom>
          <a:noFill/>
          <a:ln w="9525">
            <a:noFill/>
            <a:miter lim="800000"/>
            <a:headEnd/>
            <a:tailEnd/>
          </a:ln>
        </p:spPr>
        <p:txBody>
          <a:bodyPr>
            <a:spAutoFit/>
          </a:bodyPr>
          <a:lstStyle/>
          <a:p>
            <a:pPr>
              <a:lnSpc>
                <a:spcPct val="80000"/>
              </a:lnSpc>
              <a:spcBef>
                <a:spcPct val="50000"/>
              </a:spcBef>
              <a:spcAft>
                <a:spcPct val="30000"/>
              </a:spcAft>
              <a:buClr>
                <a:srgbClr val="4E89BE"/>
              </a:buClr>
              <a:buSzPct val="125000"/>
            </a:pPr>
            <a:r>
              <a:rPr lang="en-GB" sz="2000" dirty="0">
                <a:solidFill>
                  <a:srgbClr val="009999"/>
                </a:solidFill>
                <a:latin typeface="Arial" charset="0"/>
                <a:cs typeface="+mn-cs"/>
              </a:rPr>
              <a:t>SCOPIC</a:t>
            </a:r>
          </a:p>
          <a:p>
            <a:pPr>
              <a:lnSpc>
                <a:spcPct val="80000"/>
              </a:lnSpc>
              <a:spcBef>
                <a:spcPct val="50000"/>
              </a:spcBef>
              <a:spcAft>
                <a:spcPct val="30000"/>
              </a:spcAft>
              <a:buClr>
                <a:srgbClr val="4E89BE"/>
              </a:buClr>
              <a:buSzPct val="125000"/>
            </a:pPr>
            <a:r>
              <a:rPr lang="en-GB" sz="2000" dirty="0">
                <a:solidFill>
                  <a:srgbClr val="009999"/>
                </a:solidFill>
                <a:latin typeface="Arial" charset="0"/>
                <a:cs typeface="+mn-cs"/>
              </a:rPr>
              <a:t>Say invoked on day 10 </a:t>
            </a:r>
          </a:p>
          <a:p>
            <a:pPr>
              <a:lnSpc>
                <a:spcPct val="80000"/>
              </a:lnSpc>
              <a:spcBef>
                <a:spcPct val="50000"/>
              </a:spcBef>
              <a:spcAft>
                <a:spcPct val="30000"/>
              </a:spcAft>
              <a:buClr>
                <a:srgbClr val="4E89BE"/>
              </a:buClr>
              <a:buSzPct val="125000"/>
            </a:pPr>
            <a:r>
              <a:rPr lang="en-GB" sz="2000" dirty="0">
                <a:solidFill>
                  <a:srgbClr val="009999"/>
                </a:solidFill>
                <a:latin typeface="Arial" charset="0"/>
                <a:cs typeface="+mn-cs"/>
              </a:rPr>
              <a:t>Unnecessary</a:t>
            </a:r>
            <a:endParaRPr lang="en-US" sz="2000" dirty="0">
              <a:solidFill>
                <a:srgbClr val="009999"/>
              </a:solidFill>
              <a:latin typeface="Arial" charset="0"/>
              <a:cs typeface="+mn-cs"/>
            </a:endParaRPr>
          </a:p>
        </p:txBody>
      </p:sp>
      <p:sp>
        <p:nvSpPr>
          <p:cNvPr id="33" name="Text Box 1054"/>
          <p:cNvSpPr txBox="1">
            <a:spLocks noChangeArrowheads="1"/>
          </p:cNvSpPr>
          <p:nvPr/>
        </p:nvSpPr>
        <p:spPr bwMode="auto">
          <a:xfrm>
            <a:off x="6918325" y="4537075"/>
            <a:ext cx="184150" cy="457200"/>
          </a:xfrm>
          <a:prstGeom prst="rect">
            <a:avLst/>
          </a:prstGeom>
          <a:noFill/>
          <a:ln w="9525">
            <a:noFill/>
            <a:miter lim="800000"/>
            <a:headEnd/>
            <a:tailEnd/>
          </a:ln>
        </p:spPr>
        <p:txBody>
          <a:bodyPr wrap="none">
            <a:spAutoFit/>
          </a:bodyPr>
          <a:lstStyle/>
          <a:p>
            <a:pPr algn="ctr">
              <a:lnSpc>
                <a:spcPct val="80000"/>
              </a:lnSpc>
              <a:spcBef>
                <a:spcPct val="50000"/>
              </a:spcBef>
              <a:spcAft>
                <a:spcPct val="30000"/>
              </a:spcAft>
              <a:buClr>
                <a:srgbClr val="4E89BE"/>
              </a:buClr>
              <a:buSzPct val="125000"/>
              <a:buFontTx/>
              <a:buChar char="•"/>
            </a:pPr>
            <a:endParaRPr lang="en-US" sz="2400">
              <a:solidFill>
                <a:srgbClr val="000000"/>
              </a:solidFill>
              <a:latin typeface="Times New Roman" pitchFamily="18" charset="0"/>
              <a:cs typeface="+mn-cs"/>
            </a:endParaRPr>
          </a:p>
        </p:txBody>
      </p:sp>
      <p:sp>
        <p:nvSpPr>
          <p:cNvPr id="34" name="Line 1055"/>
          <p:cNvSpPr>
            <a:spLocks noChangeShapeType="1"/>
          </p:cNvSpPr>
          <p:nvPr/>
        </p:nvSpPr>
        <p:spPr bwMode="auto">
          <a:xfrm flipV="1">
            <a:off x="5562600" y="2057400"/>
            <a:ext cx="1447800" cy="914400"/>
          </a:xfrm>
          <a:prstGeom prst="line">
            <a:avLst/>
          </a:prstGeom>
          <a:noFill/>
          <a:ln w="9525">
            <a:solidFill>
              <a:srgbClr val="FF0000"/>
            </a:solidFill>
            <a:round/>
            <a:headEnd/>
            <a:tailEnd/>
          </a:ln>
        </p:spPr>
        <p:txBody>
          <a:bodyPr/>
          <a:lstStyle/>
          <a:p>
            <a:pPr>
              <a:lnSpc>
                <a:spcPct val="80000"/>
              </a:lnSpc>
              <a:spcBef>
                <a:spcPct val="50000"/>
              </a:spcBef>
              <a:spcAft>
                <a:spcPct val="30000"/>
              </a:spcAft>
              <a:buClr>
                <a:srgbClr val="4E89BE"/>
              </a:buClr>
              <a:buSzPct val="125000"/>
              <a:buFontTx/>
              <a:buChar char="•"/>
            </a:pPr>
            <a:endParaRPr lang="en-GB" sz="2000">
              <a:solidFill>
                <a:srgbClr val="000000"/>
              </a:solidFill>
              <a:latin typeface="Arial" charset="0"/>
              <a:cs typeface="+mn-cs"/>
            </a:endParaRPr>
          </a:p>
        </p:txBody>
      </p:sp>
      <p:sp>
        <p:nvSpPr>
          <p:cNvPr id="35" name="Line 1056"/>
          <p:cNvSpPr>
            <a:spLocks noChangeShapeType="1"/>
          </p:cNvSpPr>
          <p:nvPr/>
        </p:nvSpPr>
        <p:spPr bwMode="auto">
          <a:xfrm flipV="1">
            <a:off x="5562600" y="1447800"/>
            <a:ext cx="1447800" cy="914400"/>
          </a:xfrm>
          <a:prstGeom prst="line">
            <a:avLst/>
          </a:prstGeom>
          <a:noFill/>
          <a:ln w="9525">
            <a:solidFill>
              <a:srgbClr val="FF0000"/>
            </a:solidFill>
            <a:round/>
            <a:headEnd/>
            <a:tailEnd/>
          </a:ln>
        </p:spPr>
        <p:txBody>
          <a:bodyPr/>
          <a:lstStyle/>
          <a:p>
            <a:pPr>
              <a:lnSpc>
                <a:spcPct val="80000"/>
              </a:lnSpc>
              <a:spcBef>
                <a:spcPct val="50000"/>
              </a:spcBef>
              <a:spcAft>
                <a:spcPct val="30000"/>
              </a:spcAft>
              <a:buClr>
                <a:srgbClr val="4E89BE"/>
              </a:buClr>
              <a:buSzPct val="125000"/>
              <a:buFontTx/>
              <a:buChar char="•"/>
            </a:pPr>
            <a:endParaRPr lang="en-GB" sz="2000">
              <a:solidFill>
                <a:srgbClr val="000000"/>
              </a:solidFill>
              <a:latin typeface="Arial" charset="0"/>
              <a:cs typeface="+mn-cs"/>
            </a:endParaRPr>
          </a:p>
        </p:txBody>
      </p:sp>
      <p:sp>
        <p:nvSpPr>
          <p:cNvPr id="36" name="Text Box 1057"/>
          <p:cNvSpPr txBox="1">
            <a:spLocks noChangeArrowheads="1"/>
          </p:cNvSpPr>
          <p:nvPr/>
        </p:nvSpPr>
        <p:spPr bwMode="auto">
          <a:xfrm rot="-1980000">
            <a:off x="5334000" y="2010360"/>
            <a:ext cx="2057400" cy="338554"/>
          </a:xfrm>
          <a:prstGeom prst="rect">
            <a:avLst/>
          </a:prstGeom>
          <a:noFill/>
          <a:ln w="9525">
            <a:noFill/>
            <a:miter lim="800000"/>
            <a:headEnd/>
            <a:tailEnd/>
          </a:ln>
        </p:spPr>
        <p:txBody>
          <a:bodyPr>
            <a:spAutoFit/>
          </a:bodyPr>
          <a:lstStyle/>
          <a:p>
            <a:pPr algn="ctr">
              <a:lnSpc>
                <a:spcPct val="80000"/>
              </a:lnSpc>
              <a:spcBef>
                <a:spcPct val="50000"/>
              </a:spcBef>
              <a:spcAft>
                <a:spcPct val="30000"/>
              </a:spcAft>
              <a:buClr>
                <a:srgbClr val="4E89BE"/>
              </a:buClr>
              <a:buSzPct val="125000"/>
            </a:pPr>
            <a:r>
              <a:rPr lang="en-GB" sz="2000" dirty="0">
                <a:solidFill>
                  <a:srgbClr val="FF0000"/>
                </a:solidFill>
                <a:latin typeface="Arial" charset="0"/>
                <a:cs typeface="+mn-cs"/>
              </a:rPr>
              <a:t>P&amp;I Club Pays</a:t>
            </a:r>
            <a:endParaRPr lang="en-US" sz="2000" dirty="0">
              <a:solidFill>
                <a:srgbClr val="FF0000"/>
              </a:solidFill>
              <a:latin typeface="Arial" charset="0"/>
              <a:cs typeface="+mn-cs"/>
            </a:endParaRPr>
          </a:p>
        </p:txBody>
      </p:sp>
      <p:sp>
        <p:nvSpPr>
          <p:cNvPr id="37" name="Line 1058"/>
          <p:cNvSpPr>
            <a:spLocks noChangeShapeType="1"/>
          </p:cNvSpPr>
          <p:nvPr/>
        </p:nvSpPr>
        <p:spPr bwMode="auto">
          <a:xfrm flipH="1">
            <a:off x="5864696" y="5661025"/>
            <a:ext cx="1371600" cy="0"/>
          </a:xfrm>
          <a:prstGeom prst="line">
            <a:avLst/>
          </a:prstGeom>
          <a:noFill/>
          <a:ln w="9525">
            <a:solidFill>
              <a:srgbClr val="FF0000"/>
            </a:solidFill>
            <a:round/>
            <a:headEnd/>
            <a:tailEnd/>
          </a:ln>
        </p:spPr>
        <p:txBody>
          <a:bodyPr/>
          <a:lstStyle/>
          <a:p>
            <a:pPr>
              <a:lnSpc>
                <a:spcPct val="80000"/>
              </a:lnSpc>
              <a:spcBef>
                <a:spcPct val="50000"/>
              </a:spcBef>
              <a:spcAft>
                <a:spcPct val="30000"/>
              </a:spcAft>
              <a:buClr>
                <a:srgbClr val="4E89BE"/>
              </a:buClr>
              <a:buSzPct val="125000"/>
              <a:buFontTx/>
              <a:buChar char="•"/>
            </a:pPr>
            <a:endParaRPr lang="en-GB" sz="2000">
              <a:solidFill>
                <a:srgbClr val="000000"/>
              </a:solidFill>
              <a:latin typeface="Arial" charset="0"/>
              <a:cs typeface="+mn-cs"/>
            </a:endParaRPr>
          </a:p>
        </p:txBody>
      </p:sp>
      <p:sp>
        <p:nvSpPr>
          <p:cNvPr id="38" name="Text Box 1059"/>
          <p:cNvSpPr txBox="1">
            <a:spLocks noChangeArrowheads="1"/>
          </p:cNvSpPr>
          <p:nvPr/>
        </p:nvSpPr>
        <p:spPr bwMode="auto">
          <a:xfrm rot="1620000">
            <a:off x="7472363" y="3249049"/>
            <a:ext cx="1219200" cy="517065"/>
          </a:xfrm>
          <a:prstGeom prst="rect">
            <a:avLst/>
          </a:prstGeom>
          <a:noFill/>
          <a:ln w="9525">
            <a:noFill/>
            <a:miter lim="800000"/>
            <a:headEnd/>
            <a:tailEnd/>
          </a:ln>
        </p:spPr>
        <p:txBody>
          <a:bodyPr>
            <a:spAutoFit/>
          </a:bodyPr>
          <a:lstStyle/>
          <a:p>
            <a:pPr algn="ctr">
              <a:lnSpc>
                <a:spcPct val="80000"/>
              </a:lnSpc>
              <a:spcBef>
                <a:spcPct val="50000"/>
              </a:spcBef>
              <a:spcAft>
                <a:spcPct val="30000"/>
              </a:spcAft>
              <a:buClr>
                <a:srgbClr val="4E89BE"/>
              </a:buClr>
              <a:buSzPct val="125000"/>
            </a:pPr>
            <a:r>
              <a:rPr lang="en-GB" sz="1200" dirty="0">
                <a:solidFill>
                  <a:srgbClr val="FF0000"/>
                </a:solidFill>
                <a:latin typeface="Arial" charset="0"/>
                <a:cs typeface="+mn-cs"/>
              </a:rPr>
              <a:t>25% of</a:t>
            </a:r>
          </a:p>
          <a:p>
            <a:pPr algn="ctr">
              <a:lnSpc>
                <a:spcPct val="70000"/>
              </a:lnSpc>
              <a:spcBef>
                <a:spcPct val="50000"/>
              </a:spcBef>
              <a:spcAft>
                <a:spcPct val="30000"/>
              </a:spcAft>
              <a:buClr>
                <a:srgbClr val="4E89BE"/>
              </a:buClr>
              <a:buSzPct val="125000"/>
            </a:pPr>
            <a:r>
              <a:rPr lang="en-GB" sz="1200" dirty="0">
                <a:solidFill>
                  <a:srgbClr val="FF0000"/>
                </a:solidFill>
                <a:latin typeface="Arial" charset="0"/>
                <a:cs typeface="+mn-cs"/>
              </a:rPr>
              <a:t>diff rebated</a:t>
            </a:r>
            <a:endParaRPr lang="en-US" sz="1200" dirty="0">
              <a:solidFill>
                <a:srgbClr val="FF0000"/>
              </a:solidFill>
              <a:latin typeface="Arial" charset="0"/>
              <a:cs typeface="+mn-cs"/>
            </a:endParaRPr>
          </a:p>
        </p:txBody>
      </p:sp>
      <p:sp>
        <p:nvSpPr>
          <p:cNvPr id="39" name="Line 1060"/>
          <p:cNvSpPr>
            <a:spLocks noChangeShapeType="1"/>
          </p:cNvSpPr>
          <p:nvPr/>
        </p:nvSpPr>
        <p:spPr bwMode="auto">
          <a:xfrm>
            <a:off x="7543800" y="3467472"/>
            <a:ext cx="1143000" cy="609600"/>
          </a:xfrm>
          <a:prstGeom prst="line">
            <a:avLst/>
          </a:prstGeom>
          <a:noFill/>
          <a:ln w="9525">
            <a:solidFill>
              <a:srgbClr val="FF0000"/>
            </a:solidFill>
            <a:round/>
            <a:headEnd/>
            <a:tailEnd/>
          </a:ln>
        </p:spPr>
        <p:txBody>
          <a:bodyPr/>
          <a:lstStyle/>
          <a:p>
            <a:pPr>
              <a:lnSpc>
                <a:spcPct val="80000"/>
              </a:lnSpc>
              <a:spcBef>
                <a:spcPct val="50000"/>
              </a:spcBef>
              <a:spcAft>
                <a:spcPct val="30000"/>
              </a:spcAft>
              <a:buClr>
                <a:srgbClr val="4E89BE"/>
              </a:buClr>
              <a:buSzPct val="125000"/>
              <a:buFontTx/>
              <a:buChar char="•"/>
            </a:pPr>
            <a:endParaRPr lang="en-GB" sz="2000">
              <a:solidFill>
                <a:srgbClr val="000000"/>
              </a:solidFill>
              <a:latin typeface="Arial" charset="0"/>
              <a:cs typeface="+mn-cs"/>
            </a:endParaRPr>
          </a:p>
        </p:txBody>
      </p:sp>
      <p:sp>
        <p:nvSpPr>
          <p:cNvPr id="40" name="Line 1061"/>
          <p:cNvSpPr>
            <a:spLocks noChangeShapeType="1"/>
          </p:cNvSpPr>
          <p:nvPr/>
        </p:nvSpPr>
        <p:spPr bwMode="auto">
          <a:xfrm>
            <a:off x="7543800" y="2971800"/>
            <a:ext cx="1143000" cy="609600"/>
          </a:xfrm>
          <a:prstGeom prst="line">
            <a:avLst/>
          </a:prstGeom>
          <a:noFill/>
          <a:ln w="9525">
            <a:solidFill>
              <a:srgbClr val="FF0000"/>
            </a:solidFill>
            <a:round/>
            <a:headEnd/>
            <a:tailEnd/>
          </a:ln>
        </p:spPr>
        <p:txBody>
          <a:bodyPr/>
          <a:lstStyle/>
          <a:p>
            <a:pPr>
              <a:lnSpc>
                <a:spcPct val="80000"/>
              </a:lnSpc>
              <a:spcBef>
                <a:spcPct val="50000"/>
              </a:spcBef>
              <a:spcAft>
                <a:spcPct val="30000"/>
              </a:spcAft>
              <a:buClr>
                <a:srgbClr val="4E89BE"/>
              </a:buClr>
              <a:buSzPct val="125000"/>
              <a:buFontTx/>
              <a:buChar char="•"/>
            </a:pPr>
            <a:endParaRPr lang="en-GB" sz="2000">
              <a:solidFill>
                <a:srgbClr val="000000"/>
              </a:solidFill>
              <a:latin typeface="Arial" charset="0"/>
              <a:cs typeface="+mn-cs"/>
            </a:endParaRPr>
          </a:p>
        </p:txBody>
      </p:sp>
      <p:sp>
        <p:nvSpPr>
          <p:cNvPr id="41" name="Text Box 1063"/>
          <p:cNvSpPr txBox="1">
            <a:spLocks noChangeArrowheads="1"/>
          </p:cNvSpPr>
          <p:nvPr/>
        </p:nvSpPr>
        <p:spPr bwMode="auto">
          <a:xfrm>
            <a:off x="3635896" y="5913276"/>
            <a:ext cx="1368425" cy="685445"/>
          </a:xfrm>
          <a:prstGeom prst="rect">
            <a:avLst/>
          </a:prstGeom>
          <a:noFill/>
          <a:ln w="9525">
            <a:noFill/>
            <a:miter lim="800000"/>
            <a:headEnd/>
            <a:tailEnd/>
          </a:ln>
        </p:spPr>
        <p:txBody>
          <a:bodyPr wrap="square" lIns="90000" tIns="46800" rIns="90000" bIns="46800">
            <a:spAutoFit/>
          </a:bodyPr>
          <a:lstStyle/>
          <a:p>
            <a:pPr>
              <a:lnSpc>
                <a:spcPct val="80000"/>
              </a:lnSpc>
              <a:spcBef>
                <a:spcPct val="50000"/>
              </a:spcBef>
              <a:spcAft>
                <a:spcPct val="30000"/>
              </a:spcAft>
              <a:buClr>
                <a:srgbClr val="4E89BE"/>
              </a:buClr>
              <a:buSzPct val="125000"/>
            </a:pPr>
            <a:endParaRPr lang="en-GB" sz="1600" dirty="0" smtClean="0">
              <a:solidFill>
                <a:srgbClr val="000000"/>
              </a:solidFill>
              <a:latin typeface="Arial" charset="0"/>
              <a:cs typeface="+mn-cs"/>
            </a:endParaRPr>
          </a:p>
          <a:p>
            <a:pPr>
              <a:lnSpc>
                <a:spcPct val="80000"/>
              </a:lnSpc>
              <a:spcBef>
                <a:spcPct val="50000"/>
              </a:spcBef>
              <a:spcAft>
                <a:spcPct val="30000"/>
              </a:spcAft>
              <a:buClr>
                <a:srgbClr val="4E89BE"/>
              </a:buClr>
              <a:buSzPct val="125000"/>
            </a:pPr>
            <a:r>
              <a:rPr lang="en-GB" sz="1600" dirty="0" smtClean="0">
                <a:solidFill>
                  <a:srgbClr val="000000"/>
                </a:solidFill>
                <a:latin typeface="Arial" charset="0"/>
                <a:cs typeface="+mn-cs"/>
              </a:rPr>
              <a:t>Example </a:t>
            </a:r>
            <a:r>
              <a:rPr lang="en-GB" sz="1600" dirty="0">
                <a:solidFill>
                  <a:srgbClr val="000000"/>
                </a:solidFill>
                <a:latin typeface="Arial" charset="0"/>
                <a:cs typeface="+mn-cs"/>
              </a:rPr>
              <a:t>1</a:t>
            </a:r>
          </a:p>
        </p:txBody>
      </p:sp>
      <p:sp>
        <p:nvSpPr>
          <p:cNvPr id="42" name="Text Box 1064"/>
          <p:cNvSpPr txBox="1">
            <a:spLocks noChangeArrowheads="1"/>
          </p:cNvSpPr>
          <p:nvPr/>
        </p:nvSpPr>
        <p:spPr bwMode="auto">
          <a:xfrm>
            <a:off x="5580063" y="5913276"/>
            <a:ext cx="1439862" cy="685445"/>
          </a:xfrm>
          <a:prstGeom prst="rect">
            <a:avLst/>
          </a:prstGeom>
          <a:noFill/>
          <a:ln w="9525">
            <a:noFill/>
            <a:miter lim="800000"/>
            <a:headEnd/>
            <a:tailEnd/>
          </a:ln>
        </p:spPr>
        <p:txBody>
          <a:bodyPr wrap="square" lIns="90000" tIns="46800" rIns="90000" bIns="46800">
            <a:spAutoFit/>
          </a:bodyPr>
          <a:lstStyle/>
          <a:p>
            <a:pPr>
              <a:lnSpc>
                <a:spcPct val="80000"/>
              </a:lnSpc>
              <a:spcBef>
                <a:spcPct val="50000"/>
              </a:spcBef>
              <a:spcAft>
                <a:spcPct val="30000"/>
              </a:spcAft>
              <a:buClr>
                <a:srgbClr val="4E89BE"/>
              </a:buClr>
              <a:buSzPct val="125000"/>
            </a:pPr>
            <a:endParaRPr lang="en-GB" sz="1600" dirty="0">
              <a:solidFill>
                <a:srgbClr val="000000"/>
              </a:solidFill>
              <a:latin typeface="Arial" charset="0"/>
              <a:cs typeface="+mn-cs"/>
            </a:endParaRPr>
          </a:p>
          <a:p>
            <a:pPr>
              <a:lnSpc>
                <a:spcPct val="80000"/>
              </a:lnSpc>
              <a:spcBef>
                <a:spcPct val="50000"/>
              </a:spcBef>
              <a:spcAft>
                <a:spcPct val="30000"/>
              </a:spcAft>
              <a:buClr>
                <a:srgbClr val="4E89BE"/>
              </a:buClr>
              <a:buSzPct val="125000"/>
            </a:pPr>
            <a:r>
              <a:rPr lang="en-GB" sz="1600" dirty="0" smtClean="0">
                <a:solidFill>
                  <a:srgbClr val="000000"/>
                </a:solidFill>
                <a:latin typeface="Arial" charset="0"/>
                <a:cs typeface="+mn-cs"/>
              </a:rPr>
              <a:t>Example </a:t>
            </a:r>
            <a:r>
              <a:rPr lang="en-GB" sz="1600" dirty="0">
                <a:solidFill>
                  <a:srgbClr val="000000"/>
                </a:solidFill>
                <a:latin typeface="Arial" charset="0"/>
                <a:cs typeface="+mn-cs"/>
              </a:rPr>
              <a:t>2</a:t>
            </a:r>
          </a:p>
        </p:txBody>
      </p:sp>
      <p:sp>
        <p:nvSpPr>
          <p:cNvPr id="43" name="Line 1026"/>
          <p:cNvSpPr>
            <a:spLocks noChangeShapeType="1"/>
          </p:cNvSpPr>
          <p:nvPr/>
        </p:nvSpPr>
        <p:spPr bwMode="auto">
          <a:xfrm>
            <a:off x="1600200" y="685800"/>
            <a:ext cx="0" cy="5638800"/>
          </a:xfrm>
          <a:prstGeom prst="line">
            <a:avLst/>
          </a:prstGeom>
          <a:noFill/>
          <a:ln w="9525">
            <a:solidFill>
              <a:srgbClr val="000000"/>
            </a:solidFill>
            <a:round/>
            <a:headEnd/>
            <a:tailEnd/>
          </a:ln>
        </p:spPr>
        <p:txBody>
          <a:bodyPr/>
          <a:lstStyle/>
          <a:p>
            <a:pPr>
              <a:lnSpc>
                <a:spcPct val="80000"/>
              </a:lnSpc>
              <a:spcBef>
                <a:spcPct val="50000"/>
              </a:spcBef>
              <a:spcAft>
                <a:spcPct val="30000"/>
              </a:spcAft>
              <a:buClr>
                <a:srgbClr val="4E89BE"/>
              </a:buClr>
              <a:buSzPct val="125000"/>
              <a:buFontTx/>
              <a:buChar char="•"/>
            </a:pPr>
            <a:endParaRPr lang="en-GB" sz="2000">
              <a:solidFill>
                <a:srgbClr val="000000"/>
              </a:solidFill>
              <a:latin typeface="Arial" charset="0"/>
              <a:cs typeface="+mn-cs"/>
            </a:endParaRPr>
          </a:p>
        </p:txBody>
      </p:sp>
    </p:spTree>
    <p:extLst>
      <p:ext uri="{BB962C8B-B14F-4D97-AF65-F5344CB8AC3E}">
        <p14:creationId xmlns:p14="http://schemas.microsoft.com/office/powerpoint/2010/main" val="4252378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GB" sz="7200" dirty="0" smtClean="0"/>
          </a:p>
          <a:p>
            <a:pPr marL="0" indent="0" algn="ctr">
              <a:buNone/>
            </a:pPr>
            <a:r>
              <a:rPr lang="en-GB" sz="7200" dirty="0" smtClean="0"/>
              <a:t>Pop </a:t>
            </a:r>
            <a:r>
              <a:rPr lang="en-GB" sz="7200" dirty="0"/>
              <a:t>up slot 5</a:t>
            </a:r>
          </a:p>
          <a:p>
            <a:pPr marL="0" indent="0">
              <a:buNone/>
            </a:pPr>
            <a:endParaRPr lang="en-GB" dirty="0"/>
          </a:p>
        </p:txBody>
      </p:sp>
      <p:pic>
        <p:nvPicPr>
          <p:cNvPr id="4" name="Picture 2" descr="logoIMCC@300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0"/>
            <a:ext cx="161925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2876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ctrTitle"/>
          </p:nvPr>
        </p:nvSpPr>
        <p:spPr/>
        <p:txBody>
          <a:bodyPr/>
          <a:lstStyle/>
          <a:p>
            <a:pPr eaLnBrk="1" hangingPunct="1"/>
            <a:r>
              <a:rPr lang="en-US" dirty="0" smtClean="0"/>
              <a:t>SCOPIC and the SCR</a:t>
            </a:r>
          </a:p>
        </p:txBody>
      </p:sp>
      <p:sp>
        <p:nvSpPr>
          <p:cNvPr id="3075" name="Subtitle 4"/>
          <p:cNvSpPr>
            <a:spLocks noGrp="1"/>
          </p:cNvSpPr>
          <p:nvPr>
            <p:ph type="subTitle" idx="1"/>
          </p:nvPr>
        </p:nvSpPr>
        <p:spPr>
          <a:xfrm>
            <a:off x="755576" y="4149080"/>
            <a:ext cx="7704856" cy="1559024"/>
          </a:xfrm>
        </p:spPr>
        <p:txBody>
          <a:bodyPr/>
          <a:lstStyle/>
          <a:p>
            <a:pPr eaLnBrk="1" hangingPunct="1"/>
            <a:r>
              <a:rPr lang="en-US" dirty="0" smtClean="0">
                <a:solidFill>
                  <a:srgbClr val="000090"/>
                </a:solidFill>
              </a:rPr>
              <a:t>Captain Keith Hart </a:t>
            </a:r>
            <a:endParaRPr lang="en-US" dirty="0">
              <a:solidFill>
                <a:srgbClr val="000090"/>
              </a:solidFill>
            </a:endParaRPr>
          </a:p>
          <a:p>
            <a:pPr eaLnBrk="1" hangingPunct="1"/>
            <a:r>
              <a:rPr lang="en-US" dirty="0" smtClean="0">
                <a:solidFill>
                  <a:srgbClr val="000090"/>
                </a:solidFill>
              </a:rPr>
              <a:t>Hart Marine Consultants Ltd.</a:t>
            </a:r>
          </a:p>
        </p:txBody>
      </p:sp>
    </p:spTree>
    <p:extLst>
      <p:ext uri="{BB962C8B-B14F-4D97-AF65-F5344CB8AC3E}">
        <p14:creationId xmlns:p14="http://schemas.microsoft.com/office/powerpoint/2010/main" val="42781278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Background</a:t>
            </a:r>
            <a:endParaRPr lang="en-GB"/>
          </a:p>
        </p:txBody>
      </p:sp>
      <p:sp>
        <p:nvSpPr>
          <p:cNvPr id="3" name="Content Placeholder 2"/>
          <p:cNvSpPr>
            <a:spLocks noGrp="1"/>
          </p:cNvSpPr>
          <p:nvPr>
            <p:ph idx="1"/>
          </p:nvPr>
        </p:nvSpPr>
        <p:spPr/>
        <p:txBody>
          <a:bodyPr/>
          <a:lstStyle/>
          <a:p>
            <a:r>
              <a:rPr lang="en-GB" smtClean="0"/>
              <a:t>Developments in casualty management linked  to developments in Lloyd’s Open Form (LOF) Salvage Agreement</a:t>
            </a:r>
            <a:endParaRPr lang="en-GB"/>
          </a:p>
        </p:txBody>
      </p:sp>
    </p:spTree>
    <p:extLst>
      <p:ext uri="{BB962C8B-B14F-4D97-AF65-F5344CB8AC3E}">
        <p14:creationId xmlns:p14="http://schemas.microsoft.com/office/powerpoint/2010/main" val="8750011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LOF</a:t>
            </a:r>
            <a:endParaRPr lang="en-GB"/>
          </a:p>
        </p:txBody>
      </p:sp>
      <p:sp>
        <p:nvSpPr>
          <p:cNvPr id="3" name="Content Placeholder 2"/>
          <p:cNvSpPr>
            <a:spLocks noGrp="1"/>
          </p:cNvSpPr>
          <p:nvPr>
            <p:ph idx="1"/>
          </p:nvPr>
        </p:nvSpPr>
        <p:spPr/>
        <p:txBody>
          <a:bodyPr/>
          <a:lstStyle/>
          <a:p>
            <a:r>
              <a:rPr lang="en-GB" smtClean="0"/>
              <a:t>Originally a commercial contract for salving property, with reward being a proportion of the value of the salved property “Article 13”</a:t>
            </a:r>
          </a:p>
          <a:p>
            <a:r>
              <a:rPr lang="en-GB" smtClean="0"/>
              <a:t>No cure – No pay</a:t>
            </a:r>
          </a:p>
          <a:p>
            <a:pPr lvl="1"/>
            <a:r>
              <a:rPr lang="en-GB" smtClean="0"/>
              <a:t>Primarily a matter for the vessel’s owners and their H&amp;M Insurers</a:t>
            </a:r>
          </a:p>
          <a:p>
            <a:pPr lvl="1"/>
            <a:r>
              <a:rPr lang="en-GB" smtClean="0"/>
              <a:t>Assisted by surveyors from SA or SCUA</a:t>
            </a:r>
          </a:p>
          <a:p>
            <a:pPr lvl="1"/>
            <a:r>
              <a:rPr lang="en-GB" smtClean="0"/>
              <a:t>All about values and costs</a:t>
            </a:r>
          </a:p>
          <a:p>
            <a:pPr lvl="1"/>
            <a:r>
              <a:rPr lang="en-GB" smtClean="0"/>
              <a:t>Technically salvable vessels could become wrecks</a:t>
            </a:r>
          </a:p>
        </p:txBody>
      </p:sp>
    </p:spTree>
    <p:extLst>
      <p:ext uri="{BB962C8B-B14F-4D97-AF65-F5344CB8AC3E}">
        <p14:creationId xmlns:p14="http://schemas.microsoft.com/office/powerpoint/2010/main" val="422153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MV </a:t>
            </a:r>
            <a:r>
              <a:rPr lang="en-GB" dirty="0" err="1" smtClean="0"/>
              <a:t>Malahide</a:t>
            </a:r>
            <a:endParaRPr lang="en-GB" dirty="0"/>
          </a:p>
        </p:txBody>
      </p:sp>
      <p:pic>
        <p:nvPicPr>
          <p:cNvPr id="4" name="Picture 2" descr="logoIMCC@300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0"/>
            <a:ext cx="161925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844824"/>
            <a:ext cx="7377672" cy="4575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83939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LOF 80</a:t>
            </a:r>
            <a:endParaRPr lang="en-GB"/>
          </a:p>
        </p:txBody>
      </p:sp>
      <p:sp>
        <p:nvSpPr>
          <p:cNvPr id="3" name="Content Placeholder 2"/>
          <p:cNvSpPr>
            <a:spLocks noGrp="1"/>
          </p:cNvSpPr>
          <p:nvPr>
            <p:ph idx="1"/>
          </p:nvPr>
        </p:nvSpPr>
        <p:spPr/>
        <p:txBody>
          <a:bodyPr/>
          <a:lstStyle/>
          <a:p>
            <a:r>
              <a:rPr lang="en-GB" smtClean="0"/>
              <a:t>LOF 80 Introduced “Safety Net” – salvors could recover expenses incurred in helping to prevent pollution from laden tankers</a:t>
            </a:r>
          </a:p>
          <a:p>
            <a:pPr lvl="1"/>
            <a:r>
              <a:rPr lang="en-GB" smtClean="0"/>
              <a:t>Still primarily a matter for owners and H&amp;M</a:t>
            </a:r>
          </a:p>
          <a:p>
            <a:pPr lvl="1"/>
            <a:r>
              <a:rPr lang="en-GB" smtClean="0"/>
              <a:t>Still primarily about values and costs</a:t>
            </a:r>
          </a:p>
          <a:p>
            <a:pPr lvl="1"/>
            <a:r>
              <a:rPr lang="en-GB" smtClean="0"/>
              <a:t>Expenses uplifted by 15%</a:t>
            </a:r>
          </a:p>
        </p:txBody>
      </p:sp>
    </p:spTree>
    <p:extLst>
      <p:ext uri="{BB962C8B-B14F-4D97-AF65-F5344CB8AC3E}">
        <p14:creationId xmlns:p14="http://schemas.microsoft.com/office/powerpoint/2010/main" val="30304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LOF 90</a:t>
            </a:r>
            <a:endParaRPr lang="en-GB"/>
          </a:p>
        </p:txBody>
      </p:sp>
      <p:sp>
        <p:nvSpPr>
          <p:cNvPr id="3" name="Content Placeholder 2"/>
          <p:cNvSpPr>
            <a:spLocks noGrp="1"/>
          </p:cNvSpPr>
          <p:nvPr>
            <p:ph idx="1"/>
          </p:nvPr>
        </p:nvSpPr>
        <p:spPr/>
        <p:txBody>
          <a:bodyPr/>
          <a:lstStyle/>
          <a:p>
            <a:r>
              <a:rPr lang="en-GB" smtClean="0"/>
              <a:t>LOF 90 Introduced “Article 14” – extended “Safety Net” beyond laden tankers</a:t>
            </a:r>
          </a:p>
          <a:p>
            <a:pPr lvl="1"/>
            <a:r>
              <a:rPr lang="en-GB" smtClean="0"/>
              <a:t>Still primarily a matter between owners and H&amp;M Insurers</a:t>
            </a:r>
          </a:p>
          <a:p>
            <a:pPr lvl="1"/>
            <a:r>
              <a:rPr lang="en-GB" smtClean="0"/>
              <a:t>Still primarily a matter of values and costs, </a:t>
            </a:r>
          </a:p>
          <a:p>
            <a:pPr marL="457200" lvl="1" indent="0">
              <a:buNone/>
            </a:pPr>
            <a:r>
              <a:rPr lang="en-GB" smtClean="0"/>
              <a:t>However</a:t>
            </a:r>
          </a:p>
          <a:p>
            <a:pPr lvl="2"/>
            <a:r>
              <a:rPr lang="en-GB" smtClean="0"/>
              <a:t>Maximum uplift on expenses increased to 100%</a:t>
            </a:r>
          </a:p>
          <a:p>
            <a:pPr lvl="2"/>
            <a:r>
              <a:rPr lang="en-GB" smtClean="0"/>
              <a:t>“Article 14” awards funded by P&amp;I Clubs</a:t>
            </a:r>
          </a:p>
          <a:p>
            <a:pPr lvl="2"/>
            <a:r>
              <a:rPr lang="en-GB" smtClean="0"/>
              <a:t>P&amp;I Clubs were not directly involved in operations</a:t>
            </a:r>
          </a:p>
          <a:p>
            <a:pPr lvl="2"/>
            <a:r>
              <a:rPr lang="en-GB" smtClean="0"/>
              <a:t>Subjective assessment of risk to the environment</a:t>
            </a:r>
          </a:p>
          <a:p>
            <a:pPr lvl="2"/>
            <a:endParaRPr lang="en-GB" smtClean="0"/>
          </a:p>
          <a:p>
            <a:endParaRPr lang="en-GB"/>
          </a:p>
        </p:txBody>
      </p:sp>
    </p:spTree>
    <p:extLst>
      <p:ext uri="{BB962C8B-B14F-4D97-AF65-F5344CB8AC3E}">
        <p14:creationId xmlns:p14="http://schemas.microsoft.com/office/powerpoint/2010/main" val="48598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LOF 2000</a:t>
            </a:r>
            <a:endParaRPr lang="en-GB"/>
          </a:p>
        </p:txBody>
      </p:sp>
      <p:sp>
        <p:nvSpPr>
          <p:cNvPr id="3" name="Content Placeholder 2"/>
          <p:cNvSpPr>
            <a:spLocks noGrp="1"/>
          </p:cNvSpPr>
          <p:nvPr>
            <p:ph idx="1"/>
          </p:nvPr>
        </p:nvSpPr>
        <p:spPr/>
        <p:txBody>
          <a:bodyPr/>
          <a:lstStyle/>
          <a:p>
            <a:r>
              <a:rPr lang="en-GB" smtClean="0"/>
              <a:t>Introduced Special Compensation P&amp;I Club’s Clause (SCOPIC)</a:t>
            </a:r>
          </a:p>
          <a:p>
            <a:pPr lvl="1"/>
            <a:r>
              <a:rPr lang="en-GB" smtClean="0"/>
              <a:t>Mechanism for compensating salvors for their efforts to salve property and prevent environmental damage when salved fund inadequate for an Article 13 Award</a:t>
            </a:r>
          </a:p>
          <a:p>
            <a:pPr lvl="1"/>
            <a:r>
              <a:rPr lang="en-GB" smtClean="0"/>
              <a:t>Still a “Safety Net”: Not intended to be a primary basis for commercial salvage.</a:t>
            </a:r>
          </a:p>
          <a:p>
            <a:pPr lvl="2"/>
            <a:r>
              <a:rPr lang="en-GB" smtClean="0"/>
              <a:t>Article 13 Awards diminished by 25% of amount they exceed SCOPIC remuneration</a:t>
            </a:r>
            <a:endParaRPr lang="en-GB"/>
          </a:p>
        </p:txBody>
      </p:sp>
    </p:spTree>
    <p:extLst>
      <p:ext uri="{BB962C8B-B14F-4D97-AF65-F5344CB8AC3E}">
        <p14:creationId xmlns:p14="http://schemas.microsoft.com/office/powerpoint/2010/main" val="347601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SCOPIC BACKGROUND</a:t>
            </a:r>
            <a:endParaRPr lang="en-US" dirty="0"/>
          </a:p>
        </p:txBody>
      </p:sp>
      <p:sp>
        <p:nvSpPr>
          <p:cNvPr id="3" name="Content Placeholder 2"/>
          <p:cNvSpPr>
            <a:spLocks noGrp="1"/>
          </p:cNvSpPr>
          <p:nvPr>
            <p:ph idx="1"/>
          </p:nvPr>
        </p:nvSpPr>
        <p:spPr/>
        <p:txBody>
          <a:bodyPr/>
          <a:lstStyle/>
          <a:p>
            <a:r>
              <a:rPr lang="en-US" dirty="0" smtClean="0"/>
              <a:t>Need for on board representation</a:t>
            </a:r>
          </a:p>
          <a:p>
            <a:r>
              <a:rPr lang="en-US" dirty="0" smtClean="0"/>
              <a:t>Shipowner’s Casualty </a:t>
            </a:r>
            <a:r>
              <a:rPr lang="en-US" dirty="0"/>
              <a:t>R</a:t>
            </a:r>
            <a:r>
              <a:rPr lang="en-US" dirty="0" smtClean="0"/>
              <a:t>epresentative</a:t>
            </a:r>
          </a:p>
          <a:p>
            <a:r>
              <a:rPr lang="en-US" dirty="0" smtClean="0"/>
              <a:t>Special Representative</a:t>
            </a:r>
          </a:p>
          <a:p>
            <a:r>
              <a:rPr lang="en-US" dirty="0" smtClean="0"/>
              <a:t>Misunderstandings in SCR terminology</a:t>
            </a:r>
          </a:p>
          <a:p>
            <a:r>
              <a:rPr lang="en-US" dirty="0" smtClean="0"/>
              <a:t>Special Casualty Representative</a:t>
            </a:r>
          </a:p>
        </p:txBody>
      </p:sp>
    </p:spTree>
    <p:extLst>
      <p:ext uri="{BB962C8B-B14F-4D97-AF65-F5344CB8AC3E}">
        <p14:creationId xmlns:p14="http://schemas.microsoft.com/office/powerpoint/2010/main" val="207929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SCOPIC BACKGROUND</a:t>
            </a:r>
            <a:endParaRPr lang="en-GB" dirty="0"/>
          </a:p>
        </p:txBody>
      </p:sp>
      <p:sp>
        <p:nvSpPr>
          <p:cNvPr id="3" name="Content Placeholder 2"/>
          <p:cNvSpPr>
            <a:spLocks noGrp="1"/>
          </p:cNvSpPr>
          <p:nvPr>
            <p:ph idx="1"/>
          </p:nvPr>
        </p:nvSpPr>
        <p:spPr/>
        <p:txBody>
          <a:bodyPr/>
          <a:lstStyle/>
          <a:p>
            <a:pPr marL="0" indent="0">
              <a:buNone/>
            </a:pPr>
            <a:r>
              <a:rPr lang="en-GB" u="sng" dirty="0" smtClean="0"/>
              <a:t>The SCOPIC Committee</a:t>
            </a:r>
          </a:p>
          <a:p>
            <a:pPr lvl="1"/>
            <a:r>
              <a:rPr lang="en-GB" dirty="0" smtClean="0"/>
              <a:t>3 from IG		- 3 from ISU</a:t>
            </a:r>
          </a:p>
          <a:p>
            <a:pPr lvl="1"/>
            <a:r>
              <a:rPr lang="en-GB" dirty="0" smtClean="0"/>
              <a:t>3 from ICS		- 3 from IUMI</a:t>
            </a:r>
          </a:p>
          <a:p>
            <a:pPr lvl="1"/>
            <a:r>
              <a:rPr lang="en-GB" dirty="0" smtClean="0"/>
              <a:t>Independent Chairman</a:t>
            </a:r>
          </a:p>
          <a:p>
            <a:pPr lvl="1"/>
            <a:r>
              <a:rPr lang="en-GB" dirty="0" smtClean="0"/>
              <a:t>Administered by Lloyd’s Salvage Arbitration Branch</a:t>
            </a:r>
          </a:p>
          <a:p>
            <a:pPr marL="457200" lvl="1" indent="0">
              <a:buNone/>
            </a:pPr>
            <a:endParaRPr lang="en-GB" dirty="0" smtClean="0"/>
          </a:p>
          <a:p>
            <a:pPr lvl="1"/>
            <a:r>
              <a:rPr lang="en-GB" dirty="0" smtClean="0"/>
              <a:t>Attended by SCR’s representative</a:t>
            </a:r>
          </a:p>
        </p:txBody>
      </p:sp>
    </p:spTree>
    <p:extLst>
      <p:ext uri="{BB962C8B-B14F-4D97-AF65-F5344CB8AC3E}">
        <p14:creationId xmlns:p14="http://schemas.microsoft.com/office/powerpoint/2010/main" val="189310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SCOPIC BACKGROUND</a:t>
            </a:r>
            <a:endParaRPr lang="en-US" dirty="0"/>
          </a:p>
        </p:txBody>
      </p:sp>
      <p:sp>
        <p:nvSpPr>
          <p:cNvPr id="3" name="Content Placeholder 2"/>
          <p:cNvSpPr>
            <a:spLocks noGrp="1"/>
          </p:cNvSpPr>
          <p:nvPr>
            <p:ph idx="1"/>
          </p:nvPr>
        </p:nvSpPr>
        <p:spPr/>
        <p:txBody>
          <a:bodyPr/>
          <a:lstStyle/>
          <a:p>
            <a:pPr marL="0" indent="0">
              <a:buNone/>
            </a:pPr>
            <a:r>
              <a:rPr lang="en-US" u="sng" dirty="0" smtClean="0"/>
              <a:t>The SCOPIC Scheme</a:t>
            </a:r>
          </a:p>
          <a:p>
            <a:pPr lvl="1"/>
            <a:r>
              <a:rPr lang="en-US" dirty="0" smtClean="0"/>
              <a:t>Full </a:t>
            </a:r>
            <a:r>
              <a:rPr lang="en-US" dirty="0"/>
              <a:t>details </a:t>
            </a:r>
            <a:r>
              <a:rPr lang="en-US" dirty="0" smtClean="0"/>
              <a:t>published on the Lloyd’s </a:t>
            </a:r>
            <a:r>
              <a:rPr lang="en-US" dirty="0"/>
              <a:t>Salvage Arbitration Branch website</a:t>
            </a:r>
          </a:p>
          <a:p>
            <a:pPr lvl="1"/>
            <a:r>
              <a:rPr lang="en-US" dirty="0"/>
              <a:t>LOF 2011</a:t>
            </a:r>
          </a:p>
          <a:p>
            <a:pPr lvl="1"/>
            <a:r>
              <a:rPr lang="en-US" dirty="0"/>
              <a:t>SCOPIC CLAUSE</a:t>
            </a:r>
          </a:p>
          <a:p>
            <a:pPr lvl="2"/>
            <a:r>
              <a:rPr lang="en-US" dirty="0"/>
              <a:t>3 Appendices</a:t>
            </a:r>
          </a:p>
          <a:p>
            <a:pPr lvl="2"/>
            <a:r>
              <a:rPr lang="en-US" dirty="0"/>
              <a:t>2 Codes of Practice</a:t>
            </a:r>
          </a:p>
          <a:p>
            <a:pPr lvl="2"/>
            <a:r>
              <a:rPr lang="en-US" dirty="0"/>
              <a:t>Salvage Guarantee </a:t>
            </a:r>
            <a:r>
              <a:rPr lang="en-US" dirty="0" smtClean="0"/>
              <a:t>Form</a:t>
            </a:r>
            <a:endParaRPr lang="en-US" dirty="0"/>
          </a:p>
        </p:txBody>
      </p:sp>
    </p:spTree>
    <p:extLst>
      <p:ext uri="{BB962C8B-B14F-4D97-AF65-F5344CB8AC3E}">
        <p14:creationId xmlns:p14="http://schemas.microsoft.com/office/powerpoint/2010/main" val="263398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SCOPIC PRESENT</a:t>
            </a:r>
            <a:endParaRPr lang="en-US" dirty="0"/>
          </a:p>
        </p:txBody>
      </p:sp>
      <p:sp>
        <p:nvSpPr>
          <p:cNvPr id="3" name="Content Placeholder 2"/>
          <p:cNvSpPr>
            <a:spLocks noGrp="1"/>
          </p:cNvSpPr>
          <p:nvPr>
            <p:ph idx="1"/>
          </p:nvPr>
        </p:nvSpPr>
        <p:spPr/>
        <p:txBody>
          <a:bodyPr/>
          <a:lstStyle/>
          <a:p>
            <a:pPr lvl="1"/>
            <a:r>
              <a:rPr lang="en-US" dirty="0" smtClean="0"/>
              <a:t>SCR </a:t>
            </a:r>
            <a:r>
              <a:rPr lang="en-US" dirty="0"/>
              <a:t>Guidelines</a:t>
            </a:r>
          </a:p>
          <a:p>
            <a:pPr lvl="2"/>
            <a:r>
              <a:rPr lang="en-US" dirty="0"/>
              <a:t>3 Appendices</a:t>
            </a:r>
          </a:p>
          <a:p>
            <a:pPr lvl="1"/>
            <a:r>
              <a:rPr lang="en-US" dirty="0"/>
              <a:t>5 SCR </a:t>
            </a:r>
            <a:r>
              <a:rPr lang="en-US" dirty="0" smtClean="0"/>
              <a:t>Digests</a:t>
            </a:r>
          </a:p>
          <a:p>
            <a:pPr lvl="1"/>
            <a:endParaRPr lang="en-GB" dirty="0" smtClean="0"/>
          </a:p>
          <a:p>
            <a:pPr lvl="1"/>
            <a:r>
              <a:rPr lang="en-GB" dirty="0" smtClean="0"/>
              <a:t>Data </a:t>
            </a:r>
            <a:r>
              <a:rPr lang="en-GB" dirty="0"/>
              <a:t>from Guidelines and Digests </a:t>
            </a:r>
            <a:r>
              <a:rPr lang="en-GB" dirty="0" smtClean="0"/>
              <a:t>compiled </a:t>
            </a:r>
            <a:r>
              <a:rPr lang="en-GB" dirty="0"/>
              <a:t>into single </a:t>
            </a:r>
            <a:r>
              <a:rPr lang="en-GB" dirty="0" smtClean="0"/>
              <a:t>document</a:t>
            </a:r>
          </a:p>
          <a:p>
            <a:pPr lvl="2"/>
            <a:r>
              <a:rPr lang="en-GB" dirty="0" smtClean="0"/>
              <a:t>SCR Guidance Notes</a:t>
            </a:r>
            <a:endParaRPr lang="en-GB" dirty="0"/>
          </a:p>
          <a:p>
            <a:pPr lvl="2"/>
            <a:endParaRPr lang="en-US" dirty="0"/>
          </a:p>
          <a:p>
            <a:endParaRPr lang="en-US" dirty="0"/>
          </a:p>
        </p:txBody>
      </p:sp>
    </p:spTree>
    <p:extLst>
      <p:ext uri="{BB962C8B-B14F-4D97-AF65-F5344CB8AC3E}">
        <p14:creationId xmlns:p14="http://schemas.microsoft.com/office/powerpoint/2010/main" val="333610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SCOPIC PRESENT</a:t>
            </a:r>
            <a:endParaRPr lang="en-GB" dirty="0"/>
          </a:p>
        </p:txBody>
      </p:sp>
      <p:sp>
        <p:nvSpPr>
          <p:cNvPr id="3" name="Content Placeholder 2"/>
          <p:cNvSpPr>
            <a:spLocks noGrp="1"/>
          </p:cNvSpPr>
          <p:nvPr>
            <p:ph idx="1"/>
          </p:nvPr>
        </p:nvSpPr>
        <p:spPr/>
        <p:txBody>
          <a:bodyPr/>
          <a:lstStyle/>
          <a:p>
            <a:pPr marL="0" indent="0">
              <a:buNone/>
            </a:pPr>
            <a:r>
              <a:rPr lang="en-GB" u="sng" dirty="0"/>
              <a:t>Changes in </a:t>
            </a:r>
            <a:r>
              <a:rPr lang="en-GB" u="sng" dirty="0" smtClean="0"/>
              <a:t>2011</a:t>
            </a:r>
          </a:p>
          <a:p>
            <a:pPr lvl="1"/>
            <a:r>
              <a:rPr lang="en-GB" dirty="0" smtClean="0"/>
              <a:t>Lloyd’s </a:t>
            </a:r>
            <a:r>
              <a:rPr lang="en-GB" dirty="0"/>
              <a:t>Standard Salvage and Arbitration (LSSA) Clauses Updated</a:t>
            </a:r>
            <a:endParaRPr lang="en-GB" dirty="0" smtClean="0"/>
          </a:p>
          <a:p>
            <a:pPr lvl="1"/>
            <a:r>
              <a:rPr lang="en-GB" dirty="0" smtClean="0"/>
              <a:t>SCOPIC Clause and Appendices amended</a:t>
            </a:r>
          </a:p>
          <a:p>
            <a:pPr lvl="1"/>
            <a:r>
              <a:rPr lang="en-GB" dirty="0" smtClean="0"/>
              <a:t>LOF 2011 issued</a:t>
            </a:r>
          </a:p>
          <a:p>
            <a:pPr marL="0" indent="0">
              <a:buNone/>
            </a:pPr>
            <a:endParaRPr lang="en-GB" dirty="0" smtClean="0"/>
          </a:p>
          <a:p>
            <a:pPr marL="0" indent="0">
              <a:buNone/>
            </a:pPr>
            <a:r>
              <a:rPr lang="en-GB" u="sng" dirty="0" smtClean="0"/>
              <a:t>Changes in 2014</a:t>
            </a:r>
          </a:p>
          <a:p>
            <a:pPr lvl="1"/>
            <a:r>
              <a:rPr lang="en-GB" dirty="0"/>
              <a:t>SCOPIC Clause and Appendices amended</a:t>
            </a:r>
          </a:p>
        </p:txBody>
      </p:sp>
    </p:spTree>
    <p:extLst>
      <p:ext uri="{BB962C8B-B14F-4D97-AF65-F5344CB8AC3E}">
        <p14:creationId xmlns:p14="http://schemas.microsoft.com/office/powerpoint/2010/main" val="87673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SCOPIC PRESENT</a:t>
            </a:r>
            <a:endParaRPr lang="en-GB" dirty="0"/>
          </a:p>
        </p:txBody>
      </p:sp>
      <p:sp>
        <p:nvSpPr>
          <p:cNvPr id="3" name="Content Placeholder 2"/>
          <p:cNvSpPr>
            <a:spLocks noGrp="1"/>
          </p:cNvSpPr>
          <p:nvPr>
            <p:ph idx="1"/>
          </p:nvPr>
        </p:nvSpPr>
        <p:spPr/>
        <p:txBody>
          <a:bodyPr/>
          <a:lstStyle/>
          <a:p>
            <a:pPr marL="0" indent="0">
              <a:buNone/>
            </a:pPr>
            <a:r>
              <a:rPr lang="en-GB" u="sng" dirty="0"/>
              <a:t>The SCR </a:t>
            </a:r>
            <a:r>
              <a:rPr lang="en-GB" u="sng" dirty="0" smtClean="0"/>
              <a:t>Panel</a:t>
            </a:r>
          </a:p>
          <a:p>
            <a:pPr lvl="1"/>
            <a:r>
              <a:rPr lang="en-GB" dirty="0" smtClean="0"/>
              <a:t>Candidates apply to SCOPIC Committee</a:t>
            </a:r>
          </a:p>
          <a:p>
            <a:pPr lvl="1"/>
            <a:r>
              <a:rPr lang="en-GB" dirty="0" smtClean="0"/>
              <a:t>Initial vetting by Sifting Committee</a:t>
            </a:r>
          </a:p>
          <a:p>
            <a:pPr lvl="2"/>
            <a:r>
              <a:rPr lang="en-GB" dirty="0" smtClean="0"/>
              <a:t>Need support of at least one of bodies on SCOPIC Committee</a:t>
            </a:r>
          </a:p>
          <a:p>
            <a:pPr lvl="2"/>
            <a:r>
              <a:rPr lang="en-GB" dirty="0" smtClean="0"/>
              <a:t>Need appropriate CV</a:t>
            </a:r>
          </a:p>
          <a:p>
            <a:pPr lvl="2"/>
            <a:r>
              <a:rPr lang="en-GB" dirty="0" smtClean="0"/>
              <a:t>Need to be physically fit for role</a:t>
            </a:r>
          </a:p>
          <a:p>
            <a:pPr lvl="2"/>
            <a:r>
              <a:rPr lang="en-GB" dirty="0" smtClean="0"/>
              <a:t>Need to be independent of parties to salvage contract</a:t>
            </a:r>
          </a:p>
          <a:p>
            <a:pPr lvl="1"/>
            <a:r>
              <a:rPr lang="en-GB" dirty="0" smtClean="0"/>
              <a:t>Disciplinary Procedure</a:t>
            </a:r>
          </a:p>
          <a:p>
            <a:pPr marL="0" indent="0">
              <a:buNone/>
            </a:pPr>
            <a:endParaRPr lang="en-GB" dirty="0"/>
          </a:p>
        </p:txBody>
      </p:sp>
    </p:spTree>
    <p:extLst>
      <p:ext uri="{BB962C8B-B14F-4D97-AF65-F5344CB8AC3E}">
        <p14:creationId xmlns:p14="http://schemas.microsoft.com/office/powerpoint/2010/main" val="363487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SCOPIC Present</a:t>
            </a:r>
            <a:endParaRPr lang="en-GB" dirty="0"/>
          </a:p>
        </p:txBody>
      </p:sp>
      <p:sp>
        <p:nvSpPr>
          <p:cNvPr id="3" name="Content Placeholder 2"/>
          <p:cNvSpPr>
            <a:spLocks noGrp="1"/>
          </p:cNvSpPr>
          <p:nvPr>
            <p:ph idx="1"/>
          </p:nvPr>
        </p:nvSpPr>
        <p:spPr/>
        <p:txBody>
          <a:bodyPr/>
          <a:lstStyle/>
          <a:p>
            <a:pPr marL="0" indent="0">
              <a:buNone/>
            </a:pPr>
            <a:r>
              <a:rPr lang="en-GB" u="sng" dirty="0"/>
              <a:t>Who are the SCRs</a:t>
            </a:r>
            <a:r>
              <a:rPr lang="en-GB" u="sng" dirty="0" smtClean="0"/>
              <a:t>?</a:t>
            </a:r>
          </a:p>
          <a:p>
            <a:pPr lvl="1"/>
            <a:r>
              <a:rPr lang="en-GB" dirty="0" smtClean="0"/>
              <a:t>Currently 46 on the SCR Panel</a:t>
            </a:r>
          </a:p>
          <a:p>
            <a:pPr lvl="2"/>
            <a:r>
              <a:rPr lang="en-GB" dirty="0" smtClean="0"/>
              <a:t>38 </a:t>
            </a:r>
            <a:r>
              <a:rPr lang="en-GB" dirty="0"/>
              <a:t>Master </a:t>
            </a:r>
            <a:r>
              <a:rPr lang="en-GB" dirty="0" smtClean="0"/>
              <a:t>Mariners </a:t>
            </a:r>
          </a:p>
          <a:p>
            <a:pPr lvl="2"/>
            <a:r>
              <a:rPr lang="en-GB" dirty="0" smtClean="0"/>
              <a:t>5 </a:t>
            </a:r>
            <a:r>
              <a:rPr lang="en-GB" dirty="0"/>
              <a:t>Naval </a:t>
            </a:r>
            <a:r>
              <a:rPr lang="en-GB" dirty="0" smtClean="0"/>
              <a:t>Architects</a:t>
            </a:r>
          </a:p>
          <a:p>
            <a:pPr lvl="2"/>
            <a:r>
              <a:rPr lang="en-GB" dirty="0" smtClean="0"/>
              <a:t>3 Marine Engineers</a:t>
            </a:r>
          </a:p>
          <a:p>
            <a:pPr lvl="1"/>
            <a:r>
              <a:rPr lang="en-GB" dirty="0" smtClean="0"/>
              <a:t>Varied backgrounds and practical experience</a:t>
            </a:r>
          </a:p>
          <a:p>
            <a:pPr lvl="2"/>
            <a:r>
              <a:rPr lang="en-GB" dirty="0" smtClean="0"/>
              <a:t>25 Marine Consultancy/Surveying Background</a:t>
            </a:r>
          </a:p>
          <a:p>
            <a:pPr lvl="2"/>
            <a:r>
              <a:rPr lang="en-GB" dirty="0" smtClean="0"/>
              <a:t>21 ex Salvors</a:t>
            </a:r>
          </a:p>
        </p:txBody>
      </p:sp>
    </p:spTree>
    <p:extLst>
      <p:ext uri="{BB962C8B-B14F-4D97-AF65-F5344CB8AC3E}">
        <p14:creationId xmlns:p14="http://schemas.microsoft.com/office/powerpoint/2010/main" val="218147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Aleutian Islands </a:t>
            </a:r>
            <a:endParaRPr lang="en-GB" dirty="0"/>
          </a:p>
        </p:txBody>
      </p:sp>
      <p:pic>
        <p:nvPicPr>
          <p:cNvPr id="4" name="Picture 2" descr="logoIMCC@300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0"/>
            <a:ext cx="161925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210" y="1457401"/>
            <a:ext cx="9110790" cy="5400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a:xfrm rot="14772913">
            <a:off x="4979947" y="5673736"/>
            <a:ext cx="804895"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3855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SCOPIC Present</a:t>
            </a:r>
            <a:endParaRPr lang="en-GB" dirty="0"/>
          </a:p>
        </p:txBody>
      </p:sp>
      <p:sp>
        <p:nvSpPr>
          <p:cNvPr id="3" name="Content Placeholder 2"/>
          <p:cNvSpPr>
            <a:spLocks noGrp="1"/>
          </p:cNvSpPr>
          <p:nvPr>
            <p:ph idx="1"/>
          </p:nvPr>
        </p:nvSpPr>
        <p:spPr/>
        <p:txBody>
          <a:bodyPr/>
          <a:lstStyle/>
          <a:p>
            <a:pPr marL="0" indent="0">
              <a:buNone/>
            </a:pPr>
            <a:r>
              <a:rPr lang="en-GB" u="sng" dirty="0" smtClean="0"/>
              <a:t>Where are </a:t>
            </a:r>
            <a:r>
              <a:rPr lang="en-GB" u="sng" dirty="0"/>
              <a:t>the </a:t>
            </a:r>
            <a:r>
              <a:rPr lang="en-GB" u="sng" dirty="0" smtClean="0"/>
              <a:t>SCRs based?</a:t>
            </a:r>
          </a:p>
          <a:p>
            <a:pPr lvl="1"/>
            <a:r>
              <a:rPr lang="en-GB" dirty="0" smtClean="0"/>
              <a:t>12 </a:t>
            </a:r>
            <a:r>
              <a:rPr lang="en-GB" dirty="0"/>
              <a:t>in </a:t>
            </a:r>
            <a:r>
              <a:rPr lang="en-GB" dirty="0" smtClean="0"/>
              <a:t>UK</a:t>
            </a:r>
          </a:p>
          <a:p>
            <a:pPr lvl="1"/>
            <a:r>
              <a:rPr lang="en-GB" dirty="0" smtClean="0"/>
              <a:t>12 in Northern </a:t>
            </a:r>
            <a:r>
              <a:rPr lang="en-GB" dirty="0"/>
              <a:t>Europe</a:t>
            </a:r>
          </a:p>
          <a:p>
            <a:pPr lvl="1"/>
            <a:r>
              <a:rPr lang="en-GB" dirty="0" smtClean="0"/>
              <a:t>10 </a:t>
            </a:r>
            <a:r>
              <a:rPr lang="en-GB" dirty="0"/>
              <a:t>in Far </a:t>
            </a:r>
            <a:r>
              <a:rPr lang="en-GB" dirty="0" smtClean="0"/>
              <a:t>East</a:t>
            </a:r>
          </a:p>
          <a:p>
            <a:pPr lvl="1"/>
            <a:r>
              <a:rPr lang="en-GB" dirty="0" smtClean="0"/>
              <a:t>6 </a:t>
            </a:r>
            <a:r>
              <a:rPr lang="en-GB" dirty="0"/>
              <a:t>in North </a:t>
            </a:r>
            <a:r>
              <a:rPr lang="en-GB" dirty="0" smtClean="0"/>
              <a:t>America</a:t>
            </a:r>
          </a:p>
          <a:p>
            <a:pPr lvl="1"/>
            <a:r>
              <a:rPr lang="en-GB" dirty="0" smtClean="0"/>
              <a:t>6 </a:t>
            </a:r>
            <a:r>
              <a:rPr lang="en-GB" dirty="0"/>
              <a:t>in Southern </a:t>
            </a:r>
            <a:r>
              <a:rPr lang="en-GB" dirty="0" smtClean="0"/>
              <a:t>Hemisphere</a:t>
            </a:r>
          </a:p>
        </p:txBody>
      </p:sp>
    </p:spTree>
    <p:extLst>
      <p:ext uri="{BB962C8B-B14F-4D97-AF65-F5344CB8AC3E}">
        <p14:creationId xmlns:p14="http://schemas.microsoft.com/office/powerpoint/2010/main" val="377660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SCOPIC PRESENT</a:t>
            </a:r>
            <a:endParaRPr lang="en-GB" dirty="0"/>
          </a:p>
        </p:txBody>
      </p:sp>
      <p:sp>
        <p:nvSpPr>
          <p:cNvPr id="3" name="Content Placeholder 2"/>
          <p:cNvSpPr>
            <a:spLocks noGrp="1"/>
          </p:cNvSpPr>
          <p:nvPr>
            <p:ph idx="1"/>
          </p:nvPr>
        </p:nvSpPr>
        <p:spPr/>
        <p:txBody>
          <a:bodyPr/>
          <a:lstStyle/>
          <a:p>
            <a:pPr marL="0" indent="0">
              <a:buNone/>
            </a:pPr>
            <a:r>
              <a:rPr lang="en-GB" u="sng" dirty="0"/>
              <a:t>The SCR’s </a:t>
            </a:r>
            <a:r>
              <a:rPr lang="en-GB" u="sng" dirty="0" smtClean="0"/>
              <a:t>Duty</a:t>
            </a:r>
          </a:p>
          <a:p>
            <a:pPr marL="0" indent="0">
              <a:buNone/>
            </a:pPr>
            <a:r>
              <a:rPr lang="en-GB" dirty="0" smtClean="0"/>
              <a:t>“</a:t>
            </a:r>
            <a:r>
              <a:rPr lang="en-GB" i="1" dirty="0"/>
              <a:t>The primary duty of the SCR shall be the same as the Contractor, namely to use his best endeavours to assist in the salvage of the vessel and the property thereon and in so doing to prevent and minimise damage to the </a:t>
            </a:r>
            <a:r>
              <a:rPr lang="en-GB" i="1" dirty="0" smtClean="0"/>
              <a:t>environment”</a:t>
            </a:r>
            <a:r>
              <a:rPr lang="en-GB" dirty="0" smtClean="0"/>
              <a:t>.</a:t>
            </a:r>
          </a:p>
          <a:p>
            <a:pPr marL="0" indent="0">
              <a:buNone/>
            </a:pPr>
            <a:r>
              <a:rPr lang="en-GB" sz="1600" dirty="0"/>
              <a:t>Appendix B, paragraph 2 of SCOPIC </a:t>
            </a:r>
            <a:r>
              <a:rPr lang="en-GB" sz="1600" dirty="0" smtClean="0"/>
              <a:t> </a:t>
            </a:r>
            <a:endParaRPr lang="en-GB" sz="1600" dirty="0"/>
          </a:p>
        </p:txBody>
      </p:sp>
    </p:spTree>
    <p:extLst>
      <p:ext uri="{BB962C8B-B14F-4D97-AF65-F5344CB8AC3E}">
        <p14:creationId xmlns:p14="http://schemas.microsoft.com/office/powerpoint/2010/main" val="102271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SCOPIC PRESENT</a:t>
            </a:r>
            <a:endParaRPr lang="en-GB" dirty="0"/>
          </a:p>
        </p:txBody>
      </p:sp>
      <p:sp>
        <p:nvSpPr>
          <p:cNvPr id="3" name="Content Placeholder 2"/>
          <p:cNvSpPr>
            <a:spLocks noGrp="1"/>
          </p:cNvSpPr>
          <p:nvPr>
            <p:ph idx="1"/>
          </p:nvPr>
        </p:nvSpPr>
        <p:spPr/>
        <p:txBody>
          <a:bodyPr/>
          <a:lstStyle/>
          <a:p>
            <a:pPr marL="0" indent="0">
              <a:buNone/>
            </a:pPr>
            <a:r>
              <a:rPr lang="en-GB" u="sng" dirty="0" smtClean="0"/>
              <a:t>Responsibilities</a:t>
            </a:r>
          </a:p>
          <a:p>
            <a:pPr marL="0" indent="0">
              <a:buNone/>
            </a:pPr>
            <a:endParaRPr lang="en-GB" i="1" dirty="0" smtClean="0"/>
          </a:p>
          <a:p>
            <a:pPr marL="0" indent="0">
              <a:buNone/>
            </a:pPr>
            <a:r>
              <a:rPr lang="en-GB" i="1" dirty="0" smtClean="0"/>
              <a:t>“The </a:t>
            </a:r>
            <a:r>
              <a:rPr lang="en-GB" i="1" dirty="0"/>
              <a:t>Salvage Master shall at all times remain in overall charge of the operation, make all final decisions as to what he thinks is best and remain responsible for the operation</a:t>
            </a:r>
            <a:r>
              <a:rPr lang="en-GB" i="1" dirty="0" smtClean="0"/>
              <a:t>.”</a:t>
            </a:r>
            <a:endParaRPr lang="en-GB" i="1" dirty="0"/>
          </a:p>
          <a:p>
            <a:pPr marL="0" indent="0">
              <a:buNone/>
            </a:pPr>
            <a:r>
              <a:rPr lang="en-GB" dirty="0" smtClean="0"/>
              <a:t> </a:t>
            </a:r>
            <a:r>
              <a:rPr lang="en-GB" sz="1600" dirty="0"/>
              <a:t>Appendix B, paragraph </a:t>
            </a:r>
            <a:r>
              <a:rPr lang="en-GB" sz="1600" dirty="0" smtClean="0"/>
              <a:t>3 </a:t>
            </a:r>
            <a:r>
              <a:rPr lang="en-GB" sz="1600" dirty="0"/>
              <a:t>of SCOPIC  </a:t>
            </a:r>
          </a:p>
        </p:txBody>
      </p:sp>
    </p:spTree>
    <p:extLst>
      <p:ext uri="{BB962C8B-B14F-4D97-AF65-F5344CB8AC3E}">
        <p14:creationId xmlns:p14="http://schemas.microsoft.com/office/powerpoint/2010/main" val="372973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SCOPIC PRESENT</a:t>
            </a:r>
            <a:endParaRPr lang="en-GB" dirty="0"/>
          </a:p>
        </p:txBody>
      </p:sp>
      <p:sp>
        <p:nvSpPr>
          <p:cNvPr id="3" name="Content Placeholder 2"/>
          <p:cNvSpPr>
            <a:spLocks noGrp="1"/>
          </p:cNvSpPr>
          <p:nvPr>
            <p:ph idx="1"/>
          </p:nvPr>
        </p:nvSpPr>
        <p:spPr/>
        <p:txBody>
          <a:bodyPr/>
          <a:lstStyle/>
          <a:p>
            <a:pPr marL="0" indent="0">
              <a:buNone/>
            </a:pPr>
            <a:r>
              <a:rPr lang="en-GB" sz="2600" u="sng" dirty="0"/>
              <a:t>The </a:t>
            </a:r>
            <a:r>
              <a:rPr lang="en-GB" sz="2600" u="sng" dirty="0" smtClean="0"/>
              <a:t>Relationship </a:t>
            </a:r>
            <a:r>
              <a:rPr lang="en-GB" sz="2600" u="sng" dirty="0"/>
              <a:t>between the Salvage Master and the </a:t>
            </a:r>
            <a:r>
              <a:rPr lang="en-GB" sz="2600" u="sng" dirty="0" smtClean="0"/>
              <a:t>SCR</a:t>
            </a:r>
          </a:p>
          <a:p>
            <a:pPr marL="0" indent="0">
              <a:buNone/>
            </a:pPr>
            <a:endParaRPr lang="en-GB" sz="2400" i="1" dirty="0" smtClean="0"/>
          </a:p>
          <a:p>
            <a:pPr marL="0" indent="0">
              <a:buNone/>
            </a:pPr>
            <a:r>
              <a:rPr lang="en-GB" sz="2400" i="1" dirty="0" smtClean="0"/>
              <a:t>“The </a:t>
            </a:r>
            <a:r>
              <a:rPr lang="en-GB" sz="2400" i="1" dirty="0"/>
              <a:t>SCR shall be entitled to be kept informed by or on behalf of the Salvage Master or (if none) the principal contractors’ representative on site (hereinafter called "the Salvage Master"). The Salvage Master shall consult with the SCR during the operation if circumstances allow and the SCR, once on site, shall be entitled to offer the </a:t>
            </a:r>
            <a:r>
              <a:rPr lang="en-GB" sz="2400" i="1" dirty="0" smtClean="0"/>
              <a:t>Salvage </a:t>
            </a:r>
            <a:r>
              <a:rPr lang="en-GB" sz="2400" i="1" dirty="0"/>
              <a:t>Master advice</a:t>
            </a:r>
            <a:r>
              <a:rPr lang="en-GB" sz="2400" i="1" dirty="0" smtClean="0"/>
              <a:t>.”</a:t>
            </a:r>
          </a:p>
          <a:p>
            <a:pPr marL="0" indent="0">
              <a:buNone/>
            </a:pPr>
            <a:r>
              <a:rPr lang="en-GB" sz="1600" dirty="0"/>
              <a:t>Appendix B, paragraph </a:t>
            </a:r>
            <a:r>
              <a:rPr lang="en-GB" sz="1600" dirty="0" smtClean="0"/>
              <a:t>4 </a:t>
            </a:r>
            <a:r>
              <a:rPr lang="en-GB" sz="1600" dirty="0"/>
              <a:t>of SCOPIC  </a:t>
            </a:r>
          </a:p>
          <a:p>
            <a:pPr marL="0" indent="0">
              <a:buNone/>
            </a:pPr>
            <a:endParaRPr lang="en-GB" dirty="0"/>
          </a:p>
        </p:txBody>
      </p:sp>
    </p:spTree>
    <p:extLst>
      <p:ext uri="{BB962C8B-B14F-4D97-AF65-F5344CB8AC3E}">
        <p14:creationId xmlns:p14="http://schemas.microsoft.com/office/powerpoint/2010/main" val="333414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SCOPIC Present</a:t>
            </a:r>
            <a:endParaRPr lang="en-GB" dirty="0"/>
          </a:p>
        </p:txBody>
      </p:sp>
      <p:sp>
        <p:nvSpPr>
          <p:cNvPr id="3" name="Content Placeholder 2"/>
          <p:cNvSpPr>
            <a:spLocks noGrp="1"/>
          </p:cNvSpPr>
          <p:nvPr>
            <p:ph idx="1"/>
          </p:nvPr>
        </p:nvSpPr>
        <p:spPr/>
        <p:txBody>
          <a:bodyPr/>
          <a:lstStyle/>
          <a:p>
            <a:pPr marL="57150" indent="0">
              <a:buNone/>
            </a:pPr>
            <a:r>
              <a:rPr lang="en-GB" u="sng" dirty="0"/>
              <a:t>Key Elements of the SCR’s </a:t>
            </a:r>
            <a:r>
              <a:rPr lang="en-GB" u="sng" dirty="0" smtClean="0"/>
              <a:t>Role</a:t>
            </a:r>
          </a:p>
          <a:p>
            <a:pPr lvl="1"/>
            <a:r>
              <a:rPr lang="en-GB" dirty="0" smtClean="0"/>
              <a:t>Assisting the Salvor to develop and implement a Salvage Plan that meets the involved parties’ requirements</a:t>
            </a:r>
          </a:p>
          <a:p>
            <a:pPr lvl="1"/>
            <a:r>
              <a:rPr lang="en-GB" dirty="0"/>
              <a:t>Monitoring the assets deployed by the </a:t>
            </a:r>
            <a:r>
              <a:rPr lang="en-GB" dirty="0" smtClean="0"/>
              <a:t>Salvor</a:t>
            </a:r>
          </a:p>
          <a:p>
            <a:pPr lvl="1"/>
            <a:r>
              <a:rPr lang="en-GB" dirty="0" smtClean="0"/>
              <a:t>Reviewing Salvor’s Cost Sheet</a:t>
            </a:r>
          </a:p>
          <a:p>
            <a:pPr lvl="1"/>
            <a:r>
              <a:rPr lang="en-GB" dirty="0"/>
              <a:t>Communicating and </a:t>
            </a:r>
            <a:r>
              <a:rPr lang="en-GB" dirty="0" smtClean="0"/>
              <a:t>Reporting</a:t>
            </a:r>
          </a:p>
          <a:p>
            <a:pPr lvl="1"/>
            <a:r>
              <a:rPr lang="en-GB" smtClean="0"/>
              <a:t>Liaison </a:t>
            </a:r>
            <a:r>
              <a:rPr lang="en-GB" dirty="0"/>
              <a:t>with Special Representatives</a:t>
            </a:r>
          </a:p>
          <a:p>
            <a:pPr lvl="1"/>
            <a:endParaRPr lang="en-GB" dirty="0"/>
          </a:p>
          <a:p>
            <a:pPr lvl="1"/>
            <a:endParaRPr lang="en-GB" dirty="0"/>
          </a:p>
          <a:p>
            <a:endParaRPr lang="en-GB" dirty="0" smtClean="0"/>
          </a:p>
          <a:p>
            <a:endParaRPr lang="en-GB" dirty="0"/>
          </a:p>
        </p:txBody>
      </p:sp>
    </p:spTree>
    <p:extLst>
      <p:ext uri="{BB962C8B-B14F-4D97-AF65-F5344CB8AC3E}">
        <p14:creationId xmlns:p14="http://schemas.microsoft.com/office/powerpoint/2010/main" val="138399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SCOPIC PRESENT</a:t>
            </a:r>
            <a:endParaRPr lang="en-GB" dirty="0"/>
          </a:p>
        </p:txBody>
      </p:sp>
      <p:sp>
        <p:nvSpPr>
          <p:cNvPr id="3" name="Content Placeholder 2"/>
          <p:cNvSpPr>
            <a:spLocks noGrp="1"/>
          </p:cNvSpPr>
          <p:nvPr>
            <p:ph idx="1"/>
          </p:nvPr>
        </p:nvSpPr>
        <p:spPr>
          <a:xfrm>
            <a:off x="457200" y="1268760"/>
            <a:ext cx="8229600" cy="5040560"/>
          </a:xfrm>
        </p:spPr>
        <p:txBody>
          <a:bodyPr/>
          <a:lstStyle/>
          <a:p>
            <a:pPr marL="0" indent="0">
              <a:buNone/>
            </a:pPr>
            <a:r>
              <a:rPr lang="en-GB" u="sng" dirty="0"/>
              <a:t>An SCR should</a:t>
            </a:r>
            <a:endParaRPr lang="en-GB" u="sng" dirty="0" smtClean="0"/>
          </a:p>
          <a:p>
            <a:pPr lvl="1"/>
            <a:r>
              <a:rPr lang="en-GB" dirty="0" smtClean="0"/>
              <a:t>Establish good working relationship with all involved parties</a:t>
            </a:r>
          </a:p>
          <a:p>
            <a:pPr lvl="1"/>
            <a:r>
              <a:rPr lang="en-GB" dirty="0" smtClean="0"/>
              <a:t>Be closely involved with all elements of the operations</a:t>
            </a:r>
          </a:p>
          <a:p>
            <a:pPr lvl="1"/>
            <a:r>
              <a:rPr lang="en-GB" dirty="0" smtClean="0"/>
              <a:t>Be proactive, particularly when not content with any element or planned element of the operation</a:t>
            </a:r>
          </a:p>
          <a:p>
            <a:pPr lvl="1"/>
            <a:r>
              <a:rPr lang="en-GB" dirty="0" smtClean="0"/>
              <a:t>Be an effective communicator</a:t>
            </a:r>
          </a:p>
          <a:p>
            <a:pPr lvl="1"/>
            <a:r>
              <a:rPr lang="en-GB" dirty="0" smtClean="0"/>
              <a:t>Be fair</a:t>
            </a:r>
          </a:p>
        </p:txBody>
      </p:sp>
    </p:spTree>
    <p:extLst>
      <p:ext uri="{BB962C8B-B14F-4D97-AF65-F5344CB8AC3E}">
        <p14:creationId xmlns:p14="http://schemas.microsoft.com/office/powerpoint/2010/main" val="333761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SCOPIC </a:t>
            </a:r>
            <a:r>
              <a:rPr lang="en-GB" dirty="0"/>
              <a:t>P</a:t>
            </a:r>
            <a:r>
              <a:rPr lang="en-GB" dirty="0" smtClean="0"/>
              <a:t>resent</a:t>
            </a:r>
            <a:endParaRPr lang="en-GB" dirty="0"/>
          </a:p>
        </p:txBody>
      </p:sp>
      <p:sp>
        <p:nvSpPr>
          <p:cNvPr id="3" name="Content Placeholder 2"/>
          <p:cNvSpPr>
            <a:spLocks noGrp="1"/>
          </p:cNvSpPr>
          <p:nvPr>
            <p:ph idx="1"/>
          </p:nvPr>
        </p:nvSpPr>
        <p:spPr/>
        <p:txBody>
          <a:bodyPr/>
          <a:lstStyle/>
          <a:p>
            <a:pPr marL="0" indent="0">
              <a:buNone/>
            </a:pPr>
            <a:r>
              <a:rPr lang="en-GB" u="sng" dirty="0"/>
              <a:t>An SCR should NOT</a:t>
            </a:r>
          </a:p>
          <a:p>
            <a:pPr lvl="1"/>
            <a:r>
              <a:rPr lang="en-GB" dirty="0" smtClean="0"/>
              <a:t>Attempt to be the Salvage Master</a:t>
            </a:r>
          </a:p>
          <a:p>
            <a:pPr lvl="1"/>
            <a:r>
              <a:rPr lang="en-GB" dirty="0" smtClean="0"/>
              <a:t>Adopt a partisan position against any of the parties involved in the operation</a:t>
            </a:r>
          </a:p>
          <a:p>
            <a:pPr lvl="1"/>
            <a:r>
              <a:rPr lang="en-GB" dirty="0" smtClean="0"/>
              <a:t>Issue “Private and Confidential” reports to limited parties</a:t>
            </a:r>
          </a:p>
          <a:p>
            <a:pPr lvl="1"/>
            <a:r>
              <a:rPr lang="en-GB" dirty="0" smtClean="0"/>
              <a:t>Give or provide evidence on non-salvage issues</a:t>
            </a:r>
          </a:p>
        </p:txBody>
      </p:sp>
    </p:spTree>
    <p:extLst>
      <p:ext uri="{BB962C8B-B14F-4D97-AF65-F5344CB8AC3E}">
        <p14:creationId xmlns:p14="http://schemas.microsoft.com/office/powerpoint/2010/main" val="296227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SCOPIC Present</a:t>
            </a:r>
            <a:endParaRPr lang="en-GB" dirty="0"/>
          </a:p>
        </p:txBody>
      </p:sp>
      <p:sp>
        <p:nvSpPr>
          <p:cNvPr id="3" name="Content Placeholder 2"/>
          <p:cNvSpPr>
            <a:spLocks noGrp="1"/>
          </p:cNvSpPr>
          <p:nvPr>
            <p:ph idx="1"/>
          </p:nvPr>
        </p:nvSpPr>
        <p:spPr/>
        <p:txBody>
          <a:bodyPr/>
          <a:lstStyle/>
          <a:p>
            <a:pPr marL="57150" indent="0">
              <a:buNone/>
            </a:pPr>
            <a:r>
              <a:rPr lang="en-GB" u="sng" dirty="0" smtClean="0"/>
              <a:t>How successful has SCOPIC been?</a:t>
            </a:r>
          </a:p>
          <a:p>
            <a:pPr lvl="1"/>
            <a:r>
              <a:rPr lang="en-GB" dirty="0" smtClean="0"/>
              <a:t>IG’s Wreck Removal Study found that, in the cases studied, the SCRs had worked well</a:t>
            </a:r>
          </a:p>
          <a:p>
            <a:pPr lvl="1"/>
            <a:r>
              <a:rPr lang="en-GB" dirty="0" smtClean="0"/>
              <a:t>Since the inception of SCOPIC </a:t>
            </a:r>
          </a:p>
          <a:p>
            <a:pPr lvl="2">
              <a:tabLst>
                <a:tab pos="5287963" algn="r"/>
              </a:tabLst>
            </a:pPr>
            <a:r>
              <a:rPr lang="en-GB" dirty="0" smtClean="0"/>
              <a:t>LOFs Reported to Lloyd’s = </a:t>
            </a:r>
            <a:r>
              <a:rPr lang="en-GB" b="1" dirty="0">
                <a:solidFill>
                  <a:schemeClr val="accent2"/>
                </a:solidFill>
              </a:rPr>
              <a:t> </a:t>
            </a:r>
            <a:r>
              <a:rPr lang="en-GB" b="1" dirty="0" smtClean="0">
                <a:solidFill>
                  <a:schemeClr val="accent2"/>
                </a:solidFill>
              </a:rPr>
              <a:t>1,375</a:t>
            </a:r>
            <a:r>
              <a:rPr lang="en-GB" dirty="0" smtClean="0"/>
              <a:t>	</a:t>
            </a:r>
          </a:p>
          <a:p>
            <a:pPr lvl="1">
              <a:tabLst>
                <a:tab pos="5287963" algn="r"/>
              </a:tabLst>
            </a:pPr>
            <a:r>
              <a:rPr lang="en-GB" dirty="0" smtClean="0"/>
              <a:t>Of these: 	</a:t>
            </a:r>
          </a:p>
          <a:p>
            <a:pPr lvl="2">
              <a:tabLst>
                <a:tab pos="5287963" algn="r"/>
              </a:tabLst>
            </a:pPr>
            <a:r>
              <a:rPr lang="en-GB" dirty="0" smtClean="0"/>
              <a:t>SCOPIC Incorporated = 	</a:t>
            </a:r>
            <a:r>
              <a:rPr lang="en-GB" b="1" dirty="0" smtClean="0">
                <a:solidFill>
                  <a:schemeClr val="accent2"/>
                </a:solidFill>
              </a:rPr>
              <a:t>438</a:t>
            </a:r>
            <a:r>
              <a:rPr lang="en-GB" dirty="0" smtClean="0"/>
              <a:t>	(31.9% of LOFs)</a:t>
            </a:r>
          </a:p>
          <a:p>
            <a:pPr lvl="2">
              <a:tabLst>
                <a:tab pos="5287963" algn="r"/>
              </a:tabLst>
            </a:pPr>
            <a:r>
              <a:rPr lang="en-GB" dirty="0" smtClean="0"/>
              <a:t>SCOPIC Invoked =	</a:t>
            </a:r>
            <a:r>
              <a:rPr lang="en-GB" b="1" dirty="0" smtClean="0">
                <a:solidFill>
                  <a:schemeClr val="accent2"/>
                </a:solidFill>
              </a:rPr>
              <a:t>311</a:t>
            </a:r>
            <a:r>
              <a:rPr lang="en-GB" dirty="0" smtClean="0"/>
              <a:t>	(22.6% of LOFs)</a:t>
            </a:r>
          </a:p>
          <a:p>
            <a:pPr lvl="2">
              <a:tabLst>
                <a:tab pos="5287963" algn="r"/>
              </a:tabLst>
            </a:pPr>
            <a:r>
              <a:rPr lang="en-GB" dirty="0" smtClean="0"/>
              <a:t>SCOPIC Awards =	</a:t>
            </a:r>
            <a:r>
              <a:rPr lang="en-GB" b="1" dirty="0" smtClean="0">
                <a:solidFill>
                  <a:schemeClr val="accent2"/>
                </a:solidFill>
              </a:rPr>
              <a:t> 7</a:t>
            </a:r>
            <a:r>
              <a:rPr lang="en-GB" dirty="0" smtClean="0"/>
              <a:t>	(2.3% of SCOPICs)</a:t>
            </a:r>
          </a:p>
          <a:p>
            <a:pPr marL="914400" lvl="2" indent="0" algn="r">
              <a:buNone/>
              <a:tabLst>
                <a:tab pos="5287963" algn="r"/>
              </a:tabLst>
            </a:pPr>
            <a:r>
              <a:rPr lang="en-GB" dirty="0" smtClean="0"/>
              <a:t>(The last award was published in 2008)</a:t>
            </a:r>
          </a:p>
          <a:p>
            <a:pPr marL="457200" lvl="1" indent="0" algn="r">
              <a:buNone/>
              <a:tabLst>
                <a:tab pos="4930775" algn="r"/>
              </a:tabLst>
            </a:pPr>
            <a:r>
              <a:rPr lang="en-GB" sz="1600" dirty="0" smtClean="0"/>
              <a:t>(</a:t>
            </a:r>
            <a:r>
              <a:rPr lang="en-GB" sz="1600" dirty="0"/>
              <a:t>With thanks to </a:t>
            </a:r>
            <a:r>
              <a:rPr lang="en-GB" sz="1600" dirty="0" smtClean="0"/>
              <a:t>Lloyd’s </a:t>
            </a:r>
            <a:r>
              <a:rPr lang="en-GB" sz="1600" dirty="0"/>
              <a:t>and Kevin Clarke)</a:t>
            </a:r>
          </a:p>
          <a:p>
            <a:pPr lvl="1">
              <a:tabLst>
                <a:tab pos="4930775" algn="r"/>
              </a:tabLst>
            </a:pPr>
            <a:endParaRPr lang="en-GB" dirty="0" smtClean="0"/>
          </a:p>
          <a:p>
            <a:pPr marL="0" indent="0">
              <a:buNone/>
            </a:pPr>
            <a:endParaRPr lang="en-GB" dirty="0" smtClean="0"/>
          </a:p>
          <a:p>
            <a:endParaRPr lang="en-GB" dirty="0"/>
          </a:p>
        </p:txBody>
      </p:sp>
    </p:spTree>
    <p:extLst>
      <p:ext uri="{BB962C8B-B14F-4D97-AF65-F5344CB8AC3E}">
        <p14:creationId xmlns:p14="http://schemas.microsoft.com/office/powerpoint/2010/main" val="276064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SCOPIC Present</a:t>
            </a:r>
            <a:endParaRPr lang="en-US" dirty="0"/>
          </a:p>
        </p:txBody>
      </p:sp>
      <p:sp>
        <p:nvSpPr>
          <p:cNvPr id="3" name="Content Placeholder 2"/>
          <p:cNvSpPr>
            <a:spLocks noGrp="1"/>
          </p:cNvSpPr>
          <p:nvPr>
            <p:ph idx="1"/>
          </p:nvPr>
        </p:nvSpPr>
        <p:spPr/>
        <p:txBody>
          <a:bodyPr/>
          <a:lstStyle/>
          <a:p>
            <a:r>
              <a:rPr lang="en-GB" dirty="0"/>
              <a:t>The SCOPIC / SCR System </a:t>
            </a:r>
            <a:r>
              <a:rPr lang="en-GB" dirty="0" smtClean="0"/>
              <a:t>has worked pretty well to date, and is certainly an improvement on the previous “Article 14” claim regime.</a:t>
            </a:r>
          </a:p>
          <a:p>
            <a:r>
              <a:rPr lang="en-GB" dirty="0" smtClean="0"/>
              <a:t>The perceived merit of the SCR system is one of the factors influencing the discussions regarding the potential utilisation of Property Salvage Consultants (PSCs) on LOF cases where SCOPIC is not invoked.</a:t>
            </a:r>
            <a:endParaRPr lang="en-GB" dirty="0"/>
          </a:p>
          <a:p>
            <a:endParaRPr lang="en-US" dirty="0"/>
          </a:p>
        </p:txBody>
      </p:sp>
    </p:spTree>
    <p:extLst>
      <p:ext uri="{BB962C8B-B14F-4D97-AF65-F5344CB8AC3E}">
        <p14:creationId xmlns:p14="http://schemas.microsoft.com/office/powerpoint/2010/main" val="301408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SCOPIC Future</a:t>
            </a:r>
            <a:endParaRPr lang="en-GB" dirty="0"/>
          </a:p>
        </p:txBody>
      </p:sp>
      <p:sp>
        <p:nvSpPr>
          <p:cNvPr id="3" name="Content Placeholder 2"/>
          <p:cNvSpPr>
            <a:spLocks noGrp="1"/>
          </p:cNvSpPr>
          <p:nvPr>
            <p:ph idx="1"/>
          </p:nvPr>
        </p:nvSpPr>
        <p:spPr/>
        <p:txBody>
          <a:bodyPr/>
          <a:lstStyle/>
          <a:p>
            <a:pPr marL="0" indent="0">
              <a:buNone/>
            </a:pPr>
            <a:r>
              <a:rPr lang="en-GB" u="sng" dirty="0" smtClean="0"/>
              <a:t>Some thoughts</a:t>
            </a:r>
          </a:p>
          <a:p>
            <a:pPr lvl="1"/>
            <a:r>
              <a:rPr lang="en-GB" dirty="0" smtClean="0"/>
              <a:t>SCOPIC has generally worked well in the cases I have been involved with</a:t>
            </a:r>
            <a:endParaRPr lang="en-GB" dirty="0"/>
          </a:p>
          <a:p>
            <a:pPr lvl="1"/>
            <a:r>
              <a:rPr lang="en-GB" dirty="0" smtClean="0"/>
              <a:t>The System </a:t>
            </a:r>
            <a:r>
              <a:rPr lang="en-GB" dirty="0"/>
              <a:t>is still evolving </a:t>
            </a:r>
          </a:p>
          <a:p>
            <a:pPr lvl="1"/>
            <a:r>
              <a:rPr lang="en-GB" dirty="0" smtClean="0"/>
              <a:t>There are still the normal </a:t>
            </a:r>
            <a:r>
              <a:rPr lang="en-GB" dirty="0"/>
              <a:t>commercial </a:t>
            </a:r>
            <a:r>
              <a:rPr lang="en-GB" dirty="0" smtClean="0"/>
              <a:t>tensions</a:t>
            </a:r>
          </a:p>
          <a:p>
            <a:pPr lvl="2"/>
            <a:r>
              <a:rPr lang="en-GB" dirty="0" smtClean="0"/>
              <a:t>SCOPIC resulted from negotiations and thus is a compromise</a:t>
            </a:r>
          </a:p>
          <a:p>
            <a:pPr lvl="2"/>
            <a:r>
              <a:rPr lang="en-GB" dirty="0" smtClean="0"/>
              <a:t>All parties need to abide by both the letter and spirit of agreement</a:t>
            </a:r>
            <a:endParaRPr lang="en-GB" dirty="0"/>
          </a:p>
        </p:txBody>
      </p:sp>
    </p:spTree>
    <p:extLst>
      <p:ext uri="{BB962C8B-B14F-4D97-AF65-F5344CB8AC3E}">
        <p14:creationId xmlns:p14="http://schemas.microsoft.com/office/powerpoint/2010/main" val="157099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Who knows where? </a:t>
            </a:r>
            <a:endParaRPr lang="en-GB" dirty="0"/>
          </a:p>
        </p:txBody>
      </p:sp>
      <p:pic>
        <p:nvPicPr>
          <p:cNvPr id="4" name="Picture 2" descr="logoIMCC@300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0"/>
            <a:ext cx="161925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167515"/>
            <a:ext cx="8150508" cy="4126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62419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SCOPIC Future</a:t>
            </a:r>
            <a:endParaRPr lang="en-GB" dirty="0"/>
          </a:p>
        </p:txBody>
      </p:sp>
      <p:sp>
        <p:nvSpPr>
          <p:cNvPr id="3" name="Content Placeholder 2"/>
          <p:cNvSpPr>
            <a:spLocks noGrp="1"/>
          </p:cNvSpPr>
          <p:nvPr>
            <p:ph idx="1"/>
          </p:nvPr>
        </p:nvSpPr>
        <p:spPr/>
        <p:txBody>
          <a:bodyPr/>
          <a:lstStyle/>
          <a:p>
            <a:pPr marL="0" indent="0">
              <a:buNone/>
            </a:pPr>
            <a:r>
              <a:rPr lang="en-GB" u="sng" dirty="0"/>
              <a:t>Some thoughts</a:t>
            </a:r>
          </a:p>
          <a:p>
            <a:pPr lvl="1"/>
            <a:r>
              <a:rPr lang="en-GB" dirty="0" smtClean="0"/>
              <a:t>Degree </a:t>
            </a:r>
            <a:r>
              <a:rPr lang="en-GB" dirty="0"/>
              <a:t>of mistrust of SCOPIC arising from cases of “mission creep” into </a:t>
            </a:r>
            <a:r>
              <a:rPr lang="en-GB" dirty="0" smtClean="0"/>
              <a:t>expensive wreck removal operations.  However,</a:t>
            </a:r>
          </a:p>
          <a:p>
            <a:pPr lvl="2"/>
            <a:r>
              <a:rPr lang="en-GB" dirty="0" smtClean="0"/>
              <a:t>LOF SCOPIC allows work to progress whilst alternative contract is put in place.</a:t>
            </a:r>
          </a:p>
          <a:p>
            <a:pPr lvl="2"/>
            <a:r>
              <a:rPr lang="en-GB" dirty="0" smtClean="0"/>
              <a:t>Risk can be mitigated by effective casualty management, which benefits from having an SCR on site</a:t>
            </a:r>
            <a:endParaRPr lang="en-GB" dirty="0"/>
          </a:p>
          <a:p>
            <a:pPr marL="0" indent="0">
              <a:buNone/>
            </a:pPr>
            <a:endParaRPr lang="en-GB" dirty="0" smtClean="0"/>
          </a:p>
          <a:p>
            <a:endParaRPr lang="en-GB" dirty="0"/>
          </a:p>
        </p:txBody>
      </p:sp>
    </p:spTree>
    <p:extLst>
      <p:ext uri="{BB962C8B-B14F-4D97-AF65-F5344CB8AC3E}">
        <p14:creationId xmlns:p14="http://schemas.microsoft.com/office/powerpoint/2010/main" val="59697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SCOPIC Future</a:t>
            </a:r>
            <a:endParaRPr lang="en-GB" dirty="0"/>
          </a:p>
        </p:txBody>
      </p:sp>
      <p:sp>
        <p:nvSpPr>
          <p:cNvPr id="3" name="Content Placeholder 2"/>
          <p:cNvSpPr>
            <a:spLocks noGrp="1"/>
          </p:cNvSpPr>
          <p:nvPr>
            <p:ph idx="1"/>
          </p:nvPr>
        </p:nvSpPr>
        <p:spPr/>
        <p:txBody>
          <a:bodyPr/>
          <a:lstStyle/>
          <a:p>
            <a:pPr marL="0" indent="0">
              <a:buNone/>
            </a:pPr>
            <a:r>
              <a:rPr lang="en-GB" u="sng" dirty="0" smtClean="0"/>
              <a:t>Some thoughts</a:t>
            </a:r>
          </a:p>
          <a:p>
            <a:pPr lvl="1"/>
            <a:r>
              <a:rPr lang="en-GB" dirty="0" smtClean="0"/>
              <a:t>SCOPIC is scalable, hence ought to be able to cope with “megaship” casualties</a:t>
            </a:r>
            <a:endParaRPr lang="en-GB" dirty="0"/>
          </a:p>
          <a:p>
            <a:pPr lvl="1"/>
            <a:r>
              <a:rPr lang="en-GB" dirty="0" smtClean="0"/>
              <a:t>Maintaining a panel of suitably experienced SCRs will be a challenge</a:t>
            </a:r>
          </a:p>
          <a:p>
            <a:pPr lvl="2"/>
            <a:r>
              <a:rPr lang="en-GB" dirty="0" smtClean="0"/>
              <a:t>Experience largely rests with less than half the panel</a:t>
            </a:r>
          </a:p>
          <a:p>
            <a:pPr lvl="2"/>
            <a:r>
              <a:rPr lang="en-GB" dirty="0" smtClean="0"/>
              <a:t>Salvage/Casualty management industry demographics</a:t>
            </a:r>
          </a:p>
          <a:p>
            <a:pPr lvl="2"/>
            <a:r>
              <a:rPr lang="en-GB" dirty="0" smtClean="0"/>
              <a:t>A more formal approach to training may be required</a:t>
            </a:r>
            <a:endParaRPr lang="en-GB" dirty="0"/>
          </a:p>
        </p:txBody>
      </p:sp>
    </p:spTree>
    <p:extLst>
      <p:ext uri="{BB962C8B-B14F-4D97-AF65-F5344CB8AC3E}">
        <p14:creationId xmlns:p14="http://schemas.microsoft.com/office/powerpoint/2010/main" val="203956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02234"/>
          </a:xfrm>
        </p:spPr>
        <p:txBody>
          <a:bodyPr/>
          <a:lstStyle/>
          <a:p>
            <a:r>
              <a:rPr lang="en-GB" dirty="0" smtClean="0"/>
              <a:t>SCRs can’t leap tall buildings, </a:t>
            </a:r>
            <a:endParaRPr lang="en-GB" dirty="0"/>
          </a:p>
        </p:txBody>
      </p:sp>
      <p:sp>
        <p:nvSpPr>
          <p:cNvPr id="3" name="Content Placeholder 2"/>
          <p:cNvSpPr>
            <a:spLocks noGrp="1"/>
          </p:cNvSpPr>
          <p:nvPr>
            <p:ph idx="1"/>
          </p:nvPr>
        </p:nvSpPr>
        <p:spPr/>
        <p:txBody>
          <a:bodyPr/>
          <a:lstStyle/>
          <a:p>
            <a:pPr marL="0" indent="0">
              <a:buNone/>
            </a:pPr>
            <a:endParaRPr lang="en-GB" dirty="0" smtClean="0"/>
          </a:p>
          <a:p>
            <a:endParaRPr lang="en-GB" dirty="0"/>
          </a:p>
        </p:txBody>
      </p:sp>
    </p:spTree>
    <p:extLst>
      <p:ext uri="{BB962C8B-B14F-4D97-AF65-F5344CB8AC3E}">
        <p14:creationId xmlns:p14="http://schemas.microsoft.com/office/powerpoint/2010/main" val="2721226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70186"/>
          </a:xfrm>
        </p:spPr>
        <p:txBody>
          <a:bodyPr/>
          <a:lstStyle/>
          <a:p>
            <a:r>
              <a:rPr lang="en-GB" dirty="0" smtClean="0"/>
              <a:t>… but they can get down from the top of them!</a:t>
            </a:r>
            <a:endParaRPr lang="en-GB" dirty="0"/>
          </a:p>
        </p:txBody>
      </p:sp>
      <p:sp>
        <p:nvSpPr>
          <p:cNvPr id="3" name="Content Placeholder 2"/>
          <p:cNvSpPr>
            <a:spLocks noGrp="1"/>
          </p:cNvSpPr>
          <p:nvPr>
            <p:ph idx="1"/>
          </p:nvPr>
        </p:nvSpPr>
        <p:spPr/>
        <p:txBody>
          <a:bodyPr/>
          <a:lstStyle/>
          <a:p>
            <a:pPr marL="0" indent="0">
              <a:buNone/>
            </a:pPr>
            <a:endParaRPr lang="en-GB" dirty="0" smtClean="0"/>
          </a:p>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4" y="1844824"/>
            <a:ext cx="6025964" cy="4519473"/>
          </a:xfrm>
          <a:prstGeom prst="rect">
            <a:avLst/>
          </a:prstGeom>
        </p:spPr>
      </p:pic>
    </p:spTree>
    <p:extLst>
      <p:ext uri="{BB962C8B-B14F-4D97-AF65-F5344CB8AC3E}">
        <p14:creationId xmlns:p14="http://schemas.microsoft.com/office/powerpoint/2010/main" val="41029855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57158" y="260649"/>
            <a:ext cx="8501122" cy="6120680"/>
          </a:xfrm>
        </p:spPr>
        <p:txBody>
          <a:bodyPr/>
          <a:lstStyle/>
          <a:p>
            <a:r>
              <a:rPr lang="en-GB" sz="6000" b="1" dirty="0" smtClean="0"/>
              <a:t>THANK YOU</a:t>
            </a:r>
            <a:br>
              <a:rPr lang="en-GB" sz="6000" b="1" dirty="0" smtClean="0"/>
            </a:br>
            <a:r>
              <a:rPr lang="en-GB" sz="6000" b="1" dirty="0" smtClean="0"/>
              <a:t>for your attention!</a:t>
            </a:r>
            <a:br>
              <a:rPr lang="en-GB" sz="6000" b="1" dirty="0" smtClean="0"/>
            </a:br>
            <a:r>
              <a:rPr lang="en-GB" sz="6000" b="1" dirty="0" smtClean="0"/>
              <a:t/>
            </a:r>
            <a:br>
              <a:rPr lang="en-GB" sz="6000" b="1" dirty="0" smtClean="0"/>
            </a:br>
            <a:r>
              <a:rPr lang="en-GB" sz="6000" b="1" dirty="0" smtClean="0"/>
              <a:t>Captain Keith Hart</a:t>
            </a:r>
            <a:endParaRPr lang="en-GB" sz="6000" b="1" dirty="0"/>
          </a:p>
        </p:txBody>
      </p:sp>
    </p:spTree>
    <p:extLst>
      <p:ext uri="{BB962C8B-B14F-4D97-AF65-F5344CB8AC3E}">
        <p14:creationId xmlns:p14="http://schemas.microsoft.com/office/powerpoint/2010/main" val="36132228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t>
            </a:r>
            <a:endParaRPr lang="en-GB" dirty="0"/>
          </a:p>
        </p:txBody>
      </p:sp>
      <p:sp>
        <p:nvSpPr>
          <p:cNvPr id="3" name="Content Placeholder 2"/>
          <p:cNvSpPr>
            <a:spLocks noGrp="1"/>
          </p:cNvSpPr>
          <p:nvPr>
            <p:ph idx="1"/>
          </p:nvPr>
        </p:nvSpPr>
        <p:spPr/>
        <p:txBody>
          <a:bodyPr/>
          <a:lstStyle/>
          <a:p>
            <a:pPr marL="0" indent="0" algn="ctr">
              <a:buNone/>
            </a:pPr>
            <a:endParaRPr lang="en-GB" sz="6600" dirty="0" smtClean="0"/>
          </a:p>
          <a:p>
            <a:pPr marL="0" indent="0" algn="ctr">
              <a:buNone/>
            </a:pPr>
            <a:r>
              <a:rPr lang="en-GB" sz="6600" dirty="0" smtClean="0"/>
              <a:t>Lunch and photo time</a:t>
            </a:r>
            <a:endParaRPr lang="en-GB" sz="6600" dirty="0"/>
          </a:p>
          <a:p>
            <a:pPr marL="0" indent="0" algn="ctr">
              <a:buNone/>
            </a:pPr>
            <a:endParaRPr lang="en-GB" sz="6600" dirty="0"/>
          </a:p>
        </p:txBody>
      </p:sp>
      <p:pic>
        <p:nvPicPr>
          <p:cNvPr id="4" name="Picture 2" descr="logoIMCC@300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0"/>
            <a:ext cx="161925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2419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GB" sz="7200" dirty="0" smtClean="0"/>
          </a:p>
          <a:p>
            <a:pPr marL="0" indent="0" algn="ctr">
              <a:buNone/>
            </a:pPr>
            <a:r>
              <a:rPr lang="en-GB" sz="7200" dirty="0" smtClean="0"/>
              <a:t>Pop </a:t>
            </a:r>
            <a:r>
              <a:rPr lang="en-GB" sz="7200" dirty="0"/>
              <a:t>up slot </a:t>
            </a:r>
            <a:r>
              <a:rPr lang="en-GB" sz="7200" dirty="0" smtClean="0"/>
              <a:t>6</a:t>
            </a:r>
            <a:endParaRPr lang="en-GB" sz="7200" dirty="0"/>
          </a:p>
          <a:p>
            <a:pPr marL="0" indent="0">
              <a:buNone/>
            </a:pPr>
            <a:endParaRPr lang="en-GB" dirty="0"/>
          </a:p>
        </p:txBody>
      </p:sp>
      <p:pic>
        <p:nvPicPr>
          <p:cNvPr id="4" name="Picture 2" descr="logoIMCC@300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0"/>
            <a:ext cx="161925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00098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GB" sz="7200" dirty="0" smtClean="0"/>
          </a:p>
          <a:p>
            <a:pPr marL="0" indent="0" algn="ctr">
              <a:buNone/>
            </a:pPr>
            <a:r>
              <a:rPr lang="en-GB" sz="7200" dirty="0" smtClean="0"/>
              <a:t>Pop </a:t>
            </a:r>
            <a:r>
              <a:rPr lang="en-GB" sz="7200" dirty="0"/>
              <a:t>up slot 7</a:t>
            </a:r>
          </a:p>
          <a:p>
            <a:pPr marL="0" indent="0">
              <a:buNone/>
            </a:pPr>
            <a:endParaRPr lang="en-GB" dirty="0"/>
          </a:p>
        </p:txBody>
      </p:sp>
      <p:pic>
        <p:nvPicPr>
          <p:cNvPr id="4" name="Picture 2" descr="logoIMCC@300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0"/>
            <a:ext cx="161925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44348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normAutofit/>
          </a:bodyPr>
          <a:lstStyle/>
          <a:p>
            <a:r>
              <a:rPr lang="en-GB" sz="2800" b="1" dirty="0" smtClean="0"/>
              <a:t>Constructive Total Loss (CTL)</a:t>
            </a:r>
            <a:endParaRPr lang="en-GB" sz="2800" b="1" dirty="0"/>
          </a:p>
        </p:txBody>
      </p:sp>
      <p:sp>
        <p:nvSpPr>
          <p:cNvPr id="3" name="Content Placeholder 2"/>
          <p:cNvSpPr>
            <a:spLocks noGrp="1"/>
          </p:cNvSpPr>
          <p:nvPr>
            <p:ph idx="1"/>
          </p:nvPr>
        </p:nvSpPr>
        <p:spPr>
          <a:xfrm>
            <a:off x="457200" y="1340768"/>
            <a:ext cx="8229600" cy="4785395"/>
          </a:xfrm>
        </p:spPr>
        <p:txBody>
          <a:bodyPr>
            <a:normAutofit/>
          </a:bodyPr>
          <a:lstStyle/>
          <a:p>
            <a:r>
              <a:rPr lang="en-GB" sz="2400" dirty="0" smtClean="0"/>
              <a:t>ITC 1.10.83 - As per Clause 19 – 100% of hull Insured Value</a:t>
            </a:r>
          </a:p>
          <a:p>
            <a:r>
              <a:rPr lang="en-GB" sz="2400" dirty="0" smtClean="0"/>
              <a:t>Nordic Plan – 80% of either the Insured Value or Market Value</a:t>
            </a:r>
          </a:p>
          <a:p>
            <a:r>
              <a:rPr lang="en-GB" sz="2400" dirty="0" smtClean="0"/>
              <a:t>ADS-DTV – 100% of Insured Value</a:t>
            </a:r>
          </a:p>
          <a:p>
            <a:r>
              <a:rPr lang="en-GB" sz="2400" dirty="0" smtClean="0"/>
              <a:t>AIHC – 100% of Insured Value with added twist of not being able to include items used in CTL calculations in Sue and Labour claim</a:t>
            </a:r>
          </a:p>
          <a:p>
            <a:r>
              <a:rPr lang="en-GB" sz="2400" dirty="0" smtClean="0"/>
              <a:t>CTL can also be used when talking of a Commercial Total Loss </a:t>
            </a:r>
          </a:p>
          <a:p>
            <a:r>
              <a:rPr lang="en-GB" sz="2400" dirty="0" smtClean="0"/>
              <a:t>Part of my 2014 Address to AAA meeting which will go onto the conference website.</a:t>
            </a:r>
            <a:endParaRPr lang="en-GB" sz="2400" dirty="0"/>
          </a:p>
        </p:txBody>
      </p:sp>
    </p:spTree>
    <p:extLst>
      <p:ext uri="{BB962C8B-B14F-4D97-AF65-F5344CB8AC3E}">
        <p14:creationId xmlns:p14="http://schemas.microsoft.com/office/powerpoint/2010/main" val="371777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p:spPr>
        <p:txBody>
          <a:bodyPr>
            <a:normAutofit/>
          </a:bodyPr>
          <a:lstStyle/>
          <a:p>
            <a:r>
              <a:rPr lang="en-GB" sz="2800" b="1" dirty="0" smtClean="0"/>
              <a:t>CTL cont’d</a:t>
            </a:r>
            <a:endParaRPr lang="en-GB" sz="2800" b="1" dirty="0"/>
          </a:p>
        </p:txBody>
      </p:sp>
      <p:sp>
        <p:nvSpPr>
          <p:cNvPr id="3" name="Content Placeholder 2"/>
          <p:cNvSpPr>
            <a:spLocks noGrp="1"/>
          </p:cNvSpPr>
          <p:nvPr>
            <p:ph idx="1"/>
          </p:nvPr>
        </p:nvSpPr>
        <p:spPr/>
        <p:txBody>
          <a:bodyPr>
            <a:normAutofit/>
          </a:bodyPr>
          <a:lstStyle/>
          <a:p>
            <a:r>
              <a:rPr lang="en-GB" sz="2400" dirty="0" smtClean="0"/>
              <a:t>ITC Clause 19 - </a:t>
            </a:r>
            <a:r>
              <a:rPr lang="en-GB" sz="2400" dirty="0"/>
              <a:t>constructive total loss of the vessel can only be achieved as a result of a single incident or occurrence and the costs of recovery and/or repair must exceed the insured value</a:t>
            </a:r>
            <a:r>
              <a:rPr lang="en-GB" sz="2400" dirty="0" smtClean="0"/>
              <a:t>.</a:t>
            </a:r>
          </a:p>
          <a:p>
            <a:r>
              <a:rPr lang="en-GB" sz="2400" dirty="0" smtClean="0"/>
              <a:t>The ITC Clauses have altered the position under the Marine Insurance Act as the policy now provides that costs of recovery and repair need to be taken into consideration for CTL</a:t>
            </a:r>
          </a:p>
          <a:p>
            <a:r>
              <a:rPr lang="en-GB" sz="2400" dirty="0" smtClean="0"/>
              <a:t>Few law cases to assist – on-going legal debates as to what can be termed ‘recovery’ and what this includes</a:t>
            </a:r>
          </a:p>
          <a:p>
            <a:endParaRPr lang="en-GB" sz="2400" dirty="0"/>
          </a:p>
        </p:txBody>
      </p:sp>
    </p:spTree>
    <p:extLst>
      <p:ext uri="{BB962C8B-B14F-4D97-AF65-F5344CB8AC3E}">
        <p14:creationId xmlns:p14="http://schemas.microsoft.com/office/powerpoint/2010/main" val="102968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GB" sz="7200" dirty="0" smtClean="0"/>
          </a:p>
          <a:p>
            <a:pPr marL="0" indent="0" algn="ctr">
              <a:buNone/>
            </a:pPr>
            <a:r>
              <a:rPr lang="en-GB" sz="7200" dirty="0" smtClean="0"/>
              <a:t>Pop </a:t>
            </a:r>
            <a:r>
              <a:rPr lang="en-GB" sz="7200" dirty="0"/>
              <a:t>up slot 1</a:t>
            </a:r>
          </a:p>
          <a:p>
            <a:pPr marL="0" indent="0">
              <a:buNone/>
            </a:pPr>
            <a:endParaRPr lang="en-GB" dirty="0"/>
          </a:p>
        </p:txBody>
      </p:sp>
      <p:pic>
        <p:nvPicPr>
          <p:cNvPr id="4" name="Picture 2" descr="logoIMCC@300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0"/>
            <a:ext cx="161925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2419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r>
              <a:rPr lang="en-GB" sz="2800" b="1" dirty="0" smtClean="0"/>
              <a:t>CTL cont’d</a:t>
            </a:r>
            <a:endParaRPr lang="en-GB" sz="2800" b="1" dirty="0"/>
          </a:p>
        </p:txBody>
      </p:sp>
      <p:sp>
        <p:nvSpPr>
          <p:cNvPr id="3" name="Content Placeholder 2"/>
          <p:cNvSpPr>
            <a:spLocks noGrp="1"/>
          </p:cNvSpPr>
          <p:nvPr>
            <p:ph idx="1"/>
          </p:nvPr>
        </p:nvSpPr>
        <p:spPr/>
        <p:txBody>
          <a:bodyPr>
            <a:normAutofit/>
          </a:bodyPr>
          <a:lstStyle/>
          <a:p>
            <a:r>
              <a:rPr lang="en-GB" sz="2400" dirty="0" smtClean="0"/>
              <a:t>Marine </a:t>
            </a:r>
            <a:r>
              <a:rPr lang="en-GB" sz="2400" dirty="0"/>
              <a:t>Insurance </a:t>
            </a:r>
            <a:r>
              <a:rPr lang="en-GB" sz="2400" dirty="0" smtClean="0"/>
              <a:t>Act (M.I.A.) </a:t>
            </a:r>
            <a:r>
              <a:rPr lang="en-GB" sz="2400" dirty="0"/>
              <a:t>1906, </a:t>
            </a:r>
            <a:r>
              <a:rPr lang="en-GB" sz="2400" dirty="0" smtClean="0"/>
              <a:t>section </a:t>
            </a:r>
            <a:r>
              <a:rPr lang="en-GB" sz="2400" dirty="0"/>
              <a:t>61  </a:t>
            </a:r>
            <a:r>
              <a:rPr lang="en-GB" sz="2400" i="1" dirty="0" smtClean="0"/>
              <a:t>“</a:t>
            </a:r>
            <a:r>
              <a:rPr lang="en-GB" sz="2400" i="1" dirty="0"/>
              <a:t>Where there is a constructive total loss the assured may either treat the loss as a partial loss, or abandon the subject-matter insured to the insurer and treat the loss as if it were an actual total loss</a:t>
            </a:r>
            <a:r>
              <a:rPr lang="en-GB" sz="2400" i="1" dirty="0" smtClean="0"/>
              <a:t>.”</a:t>
            </a:r>
          </a:p>
          <a:p>
            <a:r>
              <a:rPr lang="en-GB" sz="2400" dirty="0" smtClean="0"/>
              <a:t>If </a:t>
            </a:r>
            <a:r>
              <a:rPr lang="en-GB" sz="2400" dirty="0"/>
              <a:t>he wants a CTL then as per Section 62(1) of the </a:t>
            </a:r>
            <a:r>
              <a:rPr lang="en-GB" sz="2400" dirty="0" smtClean="0"/>
              <a:t>M.I.A. </a:t>
            </a:r>
            <a:r>
              <a:rPr lang="en-GB" sz="2400" dirty="0"/>
              <a:t>must tender notice of </a:t>
            </a:r>
            <a:r>
              <a:rPr lang="en-GB" sz="2400" dirty="0" smtClean="0"/>
              <a:t>abandonment </a:t>
            </a:r>
            <a:r>
              <a:rPr lang="en-GB" sz="2400" i="1" dirty="0" smtClean="0"/>
              <a:t>“Subject </a:t>
            </a:r>
            <a:r>
              <a:rPr lang="en-GB" sz="2400" i="1" dirty="0"/>
              <a:t>to the provisions of this section, where the assured elects to abandon the subject-matter insured to the insurer, he must give notice of abandonment. If he fails to do so the loss can only be treated as a partial loss.”</a:t>
            </a:r>
            <a:endParaRPr lang="en-GB" sz="2400" dirty="0"/>
          </a:p>
          <a:p>
            <a:endParaRPr lang="en-GB" sz="2400" dirty="0"/>
          </a:p>
          <a:p>
            <a:endParaRPr lang="en-GB" sz="2400" dirty="0"/>
          </a:p>
        </p:txBody>
      </p:sp>
    </p:spTree>
    <p:extLst>
      <p:ext uri="{BB962C8B-B14F-4D97-AF65-F5344CB8AC3E}">
        <p14:creationId xmlns:p14="http://schemas.microsoft.com/office/powerpoint/2010/main" val="416977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a:bodyPr>
          <a:lstStyle/>
          <a:p>
            <a:r>
              <a:rPr lang="en-GB" sz="2800" b="1" dirty="0" smtClean="0"/>
              <a:t>CTL cont’d</a:t>
            </a:r>
            <a:endParaRPr lang="en-GB" sz="2800" dirty="0"/>
          </a:p>
        </p:txBody>
      </p:sp>
      <p:sp>
        <p:nvSpPr>
          <p:cNvPr id="3" name="Content Placeholder 2"/>
          <p:cNvSpPr>
            <a:spLocks noGrp="1"/>
          </p:cNvSpPr>
          <p:nvPr>
            <p:ph idx="1"/>
          </p:nvPr>
        </p:nvSpPr>
        <p:spPr/>
        <p:txBody>
          <a:bodyPr>
            <a:normAutofit/>
          </a:bodyPr>
          <a:lstStyle/>
          <a:p>
            <a:r>
              <a:rPr lang="en-GB" sz="2400" dirty="0" smtClean="0"/>
              <a:t>Section 57 M.I.A.</a:t>
            </a:r>
            <a:r>
              <a:rPr lang="en-GB" sz="2400" dirty="0"/>
              <a:t> </a:t>
            </a:r>
          </a:p>
          <a:p>
            <a:r>
              <a:rPr lang="en-GB" sz="2400" i="1" dirty="0"/>
              <a:t>Actual total </a:t>
            </a:r>
            <a:r>
              <a:rPr lang="en-GB" sz="2400" i="1" dirty="0" smtClean="0"/>
              <a:t>loss.</a:t>
            </a:r>
            <a:endParaRPr lang="en-GB" sz="2400" dirty="0"/>
          </a:p>
          <a:p>
            <a:pPr marL="0" indent="0">
              <a:buNone/>
            </a:pPr>
            <a:r>
              <a:rPr lang="en-GB" sz="2400" i="1" dirty="0" smtClean="0"/>
              <a:t>    (</a:t>
            </a:r>
            <a:r>
              <a:rPr lang="en-GB" sz="2400" i="1" dirty="0"/>
              <a:t>1)Where the subject-matter insured is destroyed, or so </a:t>
            </a:r>
            <a:r>
              <a:rPr lang="en-GB" sz="2400" i="1" dirty="0" smtClean="0"/>
              <a:t> damaged </a:t>
            </a:r>
            <a:r>
              <a:rPr lang="en-GB" sz="2400" i="1" dirty="0"/>
              <a:t>as to cease to be a thing of the kind insured, or where the assured is irretrievably deprived thereof, there is an actual total loss. </a:t>
            </a:r>
            <a:endParaRPr lang="en-GB" sz="2400" dirty="0"/>
          </a:p>
          <a:p>
            <a:pPr marL="0" indent="0">
              <a:buNone/>
            </a:pPr>
            <a:r>
              <a:rPr lang="en-GB" sz="2400" i="1" dirty="0" smtClean="0"/>
              <a:t>    (</a:t>
            </a:r>
            <a:r>
              <a:rPr lang="en-GB" sz="2400" i="1" dirty="0"/>
              <a:t>2)In the case of an actual total loss no notice of abandonment need be given</a:t>
            </a:r>
            <a:r>
              <a:rPr lang="en-GB" sz="2400" dirty="0"/>
              <a:t>. </a:t>
            </a:r>
          </a:p>
          <a:p>
            <a:r>
              <a:rPr lang="en-GB" sz="2400" dirty="0" smtClean="0"/>
              <a:t>Section </a:t>
            </a:r>
            <a:r>
              <a:rPr lang="en-GB" sz="2400" dirty="0"/>
              <a:t>62(3) the notice has to be given by the assured with reasonable diligence after the receipt of reliable information</a:t>
            </a:r>
          </a:p>
        </p:txBody>
      </p:sp>
    </p:spTree>
    <p:extLst>
      <p:ext uri="{BB962C8B-B14F-4D97-AF65-F5344CB8AC3E}">
        <p14:creationId xmlns:p14="http://schemas.microsoft.com/office/powerpoint/2010/main" val="71675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r>
              <a:rPr lang="en-GB" sz="2800" b="1" dirty="0" smtClean="0"/>
              <a:t>CTL cont’d</a:t>
            </a:r>
            <a:endParaRPr lang="en-GB" sz="2800" dirty="0"/>
          </a:p>
        </p:txBody>
      </p:sp>
      <p:sp>
        <p:nvSpPr>
          <p:cNvPr id="3" name="Content Placeholder 2"/>
          <p:cNvSpPr>
            <a:spLocks noGrp="1"/>
          </p:cNvSpPr>
          <p:nvPr>
            <p:ph idx="1"/>
          </p:nvPr>
        </p:nvSpPr>
        <p:spPr>
          <a:xfrm>
            <a:off x="457200" y="1268760"/>
            <a:ext cx="8229600" cy="4857403"/>
          </a:xfrm>
        </p:spPr>
        <p:txBody>
          <a:bodyPr>
            <a:normAutofit fontScale="92500"/>
          </a:bodyPr>
          <a:lstStyle/>
          <a:p>
            <a:r>
              <a:rPr lang="en-GB" sz="2400" dirty="0" smtClean="0"/>
              <a:t>Abandonment - part of process – Owner does not physically abandon vessel to Underwriters - wreck </a:t>
            </a:r>
            <a:r>
              <a:rPr lang="en-GB" sz="2400" dirty="0"/>
              <a:t>becoming ‘</a:t>
            </a:r>
            <a:r>
              <a:rPr lang="en-GB" sz="2400" i="1" dirty="0"/>
              <a:t>res nullius’ </a:t>
            </a:r>
            <a:r>
              <a:rPr lang="en-GB" sz="2400" i="1" dirty="0" smtClean="0"/>
              <a:t>.”</a:t>
            </a:r>
            <a:r>
              <a:rPr lang="en-GB" sz="2400" dirty="0" smtClean="0"/>
              <a:t> </a:t>
            </a:r>
          </a:p>
          <a:p>
            <a:r>
              <a:rPr lang="en-GB" sz="2400" dirty="0" smtClean="0"/>
              <a:t>Customary </a:t>
            </a:r>
            <a:r>
              <a:rPr lang="en-GB" sz="2400" dirty="0"/>
              <a:t>for underwriters to decline to accept the abandonment once given but to agree to place the assured in the same position as </a:t>
            </a:r>
            <a:r>
              <a:rPr lang="en-GB" sz="2400" dirty="0" smtClean="0"/>
              <a:t>if a claim </a:t>
            </a:r>
            <a:r>
              <a:rPr lang="en-GB" sz="2400" dirty="0"/>
              <a:t>form, had been issued on that day.  </a:t>
            </a:r>
          </a:p>
          <a:p>
            <a:r>
              <a:rPr lang="en-GB" sz="2400" dirty="0" smtClean="0"/>
              <a:t>Peculiar </a:t>
            </a:r>
            <a:r>
              <a:rPr lang="en-GB" sz="2400" dirty="0"/>
              <a:t>to English </a:t>
            </a:r>
            <a:r>
              <a:rPr lang="en-GB" sz="2400" dirty="0" smtClean="0"/>
              <a:t>Law, </a:t>
            </a:r>
            <a:r>
              <a:rPr lang="en-GB" sz="2400" dirty="0"/>
              <a:t>as is the abandonment itself, that the facts on which </a:t>
            </a:r>
            <a:r>
              <a:rPr lang="en-GB" sz="2400" dirty="0" smtClean="0"/>
              <a:t>notice </a:t>
            </a:r>
            <a:r>
              <a:rPr lang="en-GB" sz="2400" dirty="0"/>
              <a:t>of abandonment may have to be tested are those applying at the date when the legal proceedings were brought, and not those applying at the date of the notice of the abandonment. </a:t>
            </a:r>
          </a:p>
          <a:p>
            <a:r>
              <a:rPr lang="en-GB" sz="2400" dirty="0"/>
              <a:t>Once notice of abandonment has been tendered </a:t>
            </a:r>
            <a:r>
              <a:rPr lang="en-GB" sz="2400" dirty="0" smtClean="0"/>
              <a:t>/correctly </a:t>
            </a:r>
            <a:r>
              <a:rPr lang="en-GB" sz="2400" dirty="0"/>
              <a:t>given. </a:t>
            </a:r>
            <a:r>
              <a:rPr lang="en-GB" sz="2400" dirty="0" smtClean="0"/>
              <a:t>Underwriters</a:t>
            </a:r>
            <a:r>
              <a:rPr lang="en-GB" sz="2400" dirty="0"/>
              <a:t>, either expressly or impliedly </a:t>
            </a:r>
            <a:r>
              <a:rPr lang="en-GB" sz="2400" dirty="0" smtClean="0"/>
              <a:t>(M.I.A. Section </a:t>
            </a:r>
            <a:r>
              <a:rPr lang="en-GB" sz="2400" dirty="0"/>
              <a:t>62(5)), will accept that the ship or goods can be considered as a CTL and pay a total </a:t>
            </a:r>
            <a:r>
              <a:rPr lang="en-GB" sz="2400" dirty="0" smtClean="0"/>
              <a:t>loss</a:t>
            </a:r>
            <a:endParaRPr lang="en-GB" sz="2400" dirty="0"/>
          </a:p>
        </p:txBody>
      </p:sp>
    </p:spTree>
    <p:extLst>
      <p:ext uri="{BB962C8B-B14F-4D97-AF65-F5344CB8AC3E}">
        <p14:creationId xmlns:p14="http://schemas.microsoft.com/office/powerpoint/2010/main" val="110685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normAutofit/>
          </a:bodyPr>
          <a:lstStyle/>
          <a:p>
            <a:r>
              <a:rPr lang="en-GB" sz="2800" b="1" dirty="0" smtClean="0"/>
              <a:t>CTL cont’d</a:t>
            </a:r>
            <a:endParaRPr lang="en-GB" sz="2800" b="1" dirty="0"/>
          </a:p>
        </p:txBody>
      </p:sp>
      <p:sp>
        <p:nvSpPr>
          <p:cNvPr id="3" name="Content Placeholder 2"/>
          <p:cNvSpPr>
            <a:spLocks noGrp="1"/>
          </p:cNvSpPr>
          <p:nvPr>
            <p:ph idx="1"/>
          </p:nvPr>
        </p:nvSpPr>
        <p:spPr>
          <a:xfrm>
            <a:off x="457200" y="1196752"/>
            <a:ext cx="8229600" cy="4929411"/>
          </a:xfrm>
        </p:spPr>
        <p:txBody>
          <a:bodyPr>
            <a:normAutofit/>
          </a:bodyPr>
          <a:lstStyle/>
          <a:p>
            <a:r>
              <a:rPr lang="en-GB" sz="2400" dirty="0"/>
              <a:t>Most claims for constructive total loss of ship are based upon </a:t>
            </a:r>
            <a:r>
              <a:rPr lang="en-GB" sz="2400" dirty="0" smtClean="0"/>
              <a:t>M.I.A. Section </a:t>
            </a:r>
            <a:r>
              <a:rPr lang="en-GB" sz="2400" dirty="0"/>
              <a:t>60(2) of the Act which reads:</a:t>
            </a:r>
          </a:p>
          <a:p>
            <a:r>
              <a:rPr lang="en-GB" sz="2400" i="1" dirty="0"/>
              <a:t>In particular, there is a constructive total loss— </a:t>
            </a:r>
            <a:endParaRPr lang="en-GB" sz="2400" dirty="0"/>
          </a:p>
          <a:p>
            <a:pPr marL="0" indent="0">
              <a:buNone/>
            </a:pPr>
            <a:r>
              <a:rPr lang="en-GB" sz="2400" i="1" dirty="0" smtClean="0"/>
              <a:t>    (</a:t>
            </a:r>
            <a:r>
              <a:rPr lang="en-GB" sz="2400" i="1" dirty="0"/>
              <a:t>ii) In the case of damage to a ship, where she is so damaged by a peril insured against that the cost of repairing the damage would exceed the value of the ship when repaired. </a:t>
            </a:r>
            <a:endParaRPr lang="en-GB" sz="2400" dirty="0"/>
          </a:p>
          <a:p>
            <a:pPr marL="0" indent="0">
              <a:buNone/>
            </a:pPr>
            <a:r>
              <a:rPr lang="en-GB" sz="2400" i="1" dirty="0" smtClean="0"/>
              <a:t>        In </a:t>
            </a:r>
            <a:r>
              <a:rPr lang="en-GB" sz="2400" i="1" dirty="0"/>
              <a:t>estimating the cost of repairs, no deduction is to be made in respect of general average contributions to those repairs payable by other interests, but account is to be taken of the expense of future salvage operations and of any future general average contributions to which the ship would be liable if repaired; </a:t>
            </a:r>
            <a:endParaRPr lang="en-GB" sz="2400" dirty="0"/>
          </a:p>
          <a:p>
            <a:endParaRPr lang="en-GB" sz="2400" dirty="0"/>
          </a:p>
        </p:txBody>
      </p:sp>
    </p:spTree>
    <p:extLst>
      <p:ext uri="{BB962C8B-B14F-4D97-AF65-F5344CB8AC3E}">
        <p14:creationId xmlns:p14="http://schemas.microsoft.com/office/powerpoint/2010/main" val="30369231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a:bodyPr>
          <a:lstStyle/>
          <a:p>
            <a:r>
              <a:rPr lang="en-GB" sz="2800" dirty="0" smtClean="0"/>
              <a:t>CTL cont’d</a:t>
            </a:r>
            <a:endParaRPr lang="en-GB" sz="2800" dirty="0"/>
          </a:p>
        </p:txBody>
      </p:sp>
      <p:sp>
        <p:nvSpPr>
          <p:cNvPr id="3" name="Content Placeholder 2"/>
          <p:cNvSpPr>
            <a:spLocks noGrp="1"/>
          </p:cNvSpPr>
          <p:nvPr>
            <p:ph idx="1"/>
          </p:nvPr>
        </p:nvSpPr>
        <p:spPr/>
        <p:txBody>
          <a:bodyPr>
            <a:normAutofit lnSpcReduction="10000"/>
          </a:bodyPr>
          <a:lstStyle/>
          <a:p>
            <a:r>
              <a:rPr lang="en-GB" sz="2400" dirty="0" smtClean="0"/>
              <a:t>Question </a:t>
            </a:r>
            <a:r>
              <a:rPr lang="en-GB" sz="2400" dirty="0"/>
              <a:t>still to be </a:t>
            </a:r>
            <a:r>
              <a:rPr lang="en-GB" sz="2400" dirty="0" smtClean="0"/>
              <a:t>decided </a:t>
            </a:r>
            <a:r>
              <a:rPr lang="en-GB" sz="2400" dirty="0"/>
              <a:t>is from what date the salvage operations or general average contributions are to be considered future – is it future from the casualty or from the </a:t>
            </a:r>
            <a:r>
              <a:rPr lang="en-GB" sz="2400" dirty="0" smtClean="0"/>
              <a:t>acknowledgement </a:t>
            </a:r>
            <a:r>
              <a:rPr lang="en-GB" sz="2400" dirty="0"/>
              <a:t>claim form. </a:t>
            </a:r>
            <a:endParaRPr lang="en-GB" sz="2400" dirty="0" smtClean="0"/>
          </a:p>
          <a:p>
            <a:r>
              <a:rPr lang="en-GB" sz="2400" dirty="0" smtClean="0"/>
              <a:t>Chairman </a:t>
            </a:r>
            <a:r>
              <a:rPr lang="en-GB" sz="2400" dirty="0"/>
              <a:t>of </a:t>
            </a:r>
            <a:r>
              <a:rPr lang="en-GB" sz="2400" dirty="0" smtClean="0"/>
              <a:t>Association of Average Adjusters, </a:t>
            </a:r>
            <a:r>
              <a:rPr lang="en-GB" sz="2400" dirty="0"/>
              <a:t>Lord Donaldson, </a:t>
            </a:r>
            <a:r>
              <a:rPr lang="en-GB" sz="2400" dirty="0" smtClean="0"/>
              <a:t> </a:t>
            </a:r>
            <a:r>
              <a:rPr lang="en-GB" sz="2400" dirty="0"/>
              <a:t>in his address of </a:t>
            </a:r>
            <a:r>
              <a:rPr lang="en-GB" sz="2400" dirty="0" smtClean="0"/>
              <a:t>1982.</a:t>
            </a:r>
          </a:p>
          <a:p>
            <a:r>
              <a:rPr lang="en-GB" sz="2400" dirty="0"/>
              <a:t>‘The Anita’ – </a:t>
            </a:r>
            <a:r>
              <a:rPr lang="en-GB" sz="2400" i="1" dirty="0"/>
              <a:t>Panamanian Oriental Steamship Corporation v. Wright </a:t>
            </a:r>
            <a:r>
              <a:rPr lang="en-GB" sz="2400" dirty="0"/>
              <a:t>[1971] 1 WLR 882 – </a:t>
            </a:r>
            <a:r>
              <a:rPr lang="en-GB" sz="2400" dirty="0" smtClean="0"/>
              <a:t>where </a:t>
            </a:r>
            <a:r>
              <a:rPr lang="en-GB" sz="2400" dirty="0"/>
              <a:t>four notices of abandonment were given to hull </a:t>
            </a:r>
            <a:r>
              <a:rPr lang="en-GB" sz="2400" dirty="0" smtClean="0"/>
              <a:t>underwriters.</a:t>
            </a:r>
            <a:endParaRPr lang="en-GB" sz="2400" dirty="0"/>
          </a:p>
          <a:p>
            <a:r>
              <a:rPr lang="en-GB" sz="2400" i="1" dirty="0"/>
              <a:t>H</a:t>
            </a:r>
            <a:r>
              <a:rPr lang="en-GB" sz="2400" i="1" dirty="0" smtClean="0"/>
              <a:t>all </a:t>
            </a:r>
            <a:r>
              <a:rPr lang="en-GB" sz="2400" i="1" dirty="0"/>
              <a:t>v. </a:t>
            </a:r>
            <a:r>
              <a:rPr lang="en-GB" sz="2400" i="1" dirty="0" smtClean="0"/>
              <a:t>Hayman </a:t>
            </a:r>
            <a:r>
              <a:rPr lang="en-GB" sz="2400" dirty="0"/>
              <a:t>(1912</a:t>
            </a:r>
            <a:r>
              <a:rPr lang="en-GB" sz="2400" dirty="0" smtClean="0"/>
              <a:t>) </a:t>
            </a:r>
            <a:r>
              <a:rPr lang="en-GB" sz="2400" dirty="0"/>
              <a:t>2 KB </a:t>
            </a:r>
            <a:r>
              <a:rPr lang="en-GB" sz="2400" dirty="0" smtClean="0"/>
              <a:t>5 - conceded </a:t>
            </a:r>
            <a:r>
              <a:rPr lang="en-GB" sz="2400" dirty="0"/>
              <a:t>and assumed that the moment for categorising a salvage operation as ‘future’ was when the notice of abandonment was given. </a:t>
            </a:r>
          </a:p>
        </p:txBody>
      </p:sp>
    </p:spTree>
    <p:extLst>
      <p:ext uri="{BB962C8B-B14F-4D97-AF65-F5344CB8AC3E}">
        <p14:creationId xmlns:p14="http://schemas.microsoft.com/office/powerpoint/2010/main" val="87281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smtClean="0"/>
              <a:t>CTL – cont’d</a:t>
            </a:r>
            <a:endParaRPr lang="en-GB" sz="2800" b="1" dirty="0"/>
          </a:p>
        </p:txBody>
      </p:sp>
      <p:sp>
        <p:nvSpPr>
          <p:cNvPr id="3" name="Content Placeholder 2"/>
          <p:cNvSpPr>
            <a:spLocks noGrp="1"/>
          </p:cNvSpPr>
          <p:nvPr>
            <p:ph idx="1"/>
          </p:nvPr>
        </p:nvSpPr>
        <p:spPr>
          <a:xfrm>
            <a:off x="457200" y="1268760"/>
            <a:ext cx="8229600" cy="4857403"/>
          </a:xfrm>
        </p:spPr>
        <p:txBody>
          <a:bodyPr>
            <a:normAutofit fontScale="92500" lnSpcReduction="10000"/>
          </a:bodyPr>
          <a:lstStyle/>
          <a:p>
            <a:r>
              <a:rPr lang="en-GB" sz="2600" dirty="0" smtClean="0"/>
              <a:t>Advice </a:t>
            </a:r>
            <a:r>
              <a:rPr lang="en-GB" sz="2600" dirty="0"/>
              <a:t>that would generally be given to owners by average adjusters in cases where a vessel is badly damaged, is to tender an abandonment prior to the signing of any salvage </a:t>
            </a:r>
            <a:r>
              <a:rPr lang="en-GB" sz="2600" dirty="0" smtClean="0"/>
              <a:t>agreements - ensuring </a:t>
            </a:r>
            <a:r>
              <a:rPr lang="en-GB" sz="2600" dirty="0"/>
              <a:t>such an expense is </a:t>
            </a:r>
            <a:r>
              <a:rPr lang="en-GB" sz="2600" i="1" dirty="0"/>
              <a:t>‘future</a:t>
            </a:r>
            <a:r>
              <a:rPr lang="en-GB" sz="2600" i="1" dirty="0" smtClean="0"/>
              <a:t>’.</a:t>
            </a:r>
          </a:p>
          <a:p>
            <a:r>
              <a:rPr lang="en-GB" sz="2600" dirty="0" smtClean="0"/>
              <a:t>Costs of recovery – can SCOPIC costs be included to determine if vessel a CTL?</a:t>
            </a:r>
          </a:p>
          <a:p>
            <a:r>
              <a:rPr lang="en-GB" sz="2600" dirty="0" smtClean="0"/>
              <a:t>Marine </a:t>
            </a:r>
            <a:r>
              <a:rPr lang="en-GB" sz="2600" dirty="0"/>
              <a:t>Insurance Act codified the cases </a:t>
            </a:r>
            <a:r>
              <a:rPr lang="en-GB" sz="2600" dirty="0" smtClean="0"/>
              <a:t>prior 1906, </a:t>
            </a:r>
            <a:r>
              <a:rPr lang="en-GB" sz="2600" dirty="0"/>
              <a:t>in case of doubt, the decisions of the common law cases </a:t>
            </a:r>
            <a:r>
              <a:rPr lang="en-GB" sz="2600" dirty="0" smtClean="0"/>
              <a:t>could </a:t>
            </a:r>
            <a:r>
              <a:rPr lang="en-GB" sz="2600" dirty="0"/>
              <a:t>no doubt still be referred to for any further assistance required and possible guidance. The provisions of </a:t>
            </a:r>
            <a:r>
              <a:rPr lang="en-GB" sz="2800" dirty="0" smtClean="0"/>
              <a:t>M.I.A. S</a:t>
            </a:r>
            <a:r>
              <a:rPr lang="en-GB" sz="2600" dirty="0" smtClean="0"/>
              <a:t>ection </a:t>
            </a:r>
            <a:r>
              <a:rPr lang="en-GB" sz="2600" dirty="0"/>
              <a:t>91(2) </a:t>
            </a:r>
            <a:r>
              <a:rPr lang="en-GB" sz="2600" dirty="0" smtClean="0"/>
              <a:t>‘</a:t>
            </a:r>
            <a:r>
              <a:rPr lang="en-GB" sz="2600" i="1" dirty="0"/>
              <a:t>The rules of common law including the law merchant, save in so far as they are inconsistent with the express provisions of this Act, shall continue to apply to contracts of marine insurance.’</a:t>
            </a:r>
            <a:endParaRPr lang="en-GB" sz="2600" dirty="0"/>
          </a:p>
          <a:p>
            <a:endParaRPr lang="en-GB" sz="2400" dirty="0" smtClean="0"/>
          </a:p>
          <a:p>
            <a:endParaRPr lang="en-GB" sz="2400" dirty="0"/>
          </a:p>
        </p:txBody>
      </p:sp>
    </p:spTree>
    <p:extLst>
      <p:ext uri="{BB962C8B-B14F-4D97-AF65-F5344CB8AC3E}">
        <p14:creationId xmlns:p14="http://schemas.microsoft.com/office/powerpoint/2010/main" val="324959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792088"/>
          </a:xfrm>
        </p:spPr>
        <p:txBody>
          <a:bodyPr>
            <a:normAutofit/>
          </a:bodyPr>
          <a:lstStyle/>
          <a:p>
            <a:r>
              <a:rPr lang="en-GB" sz="2800" b="1" dirty="0" smtClean="0"/>
              <a:t>CTL cont’d</a:t>
            </a:r>
            <a:endParaRPr lang="en-GB" sz="2800" b="1" dirty="0"/>
          </a:p>
        </p:txBody>
      </p:sp>
      <p:sp>
        <p:nvSpPr>
          <p:cNvPr id="3" name="Content Placeholder 2"/>
          <p:cNvSpPr>
            <a:spLocks noGrp="1"/>
          </p:cNvSpPr>
          <p:nvPr>
            <p:ph idx="1"/>
          </p:nvPr>
        </p:nvSpPr>
        <p:spPr>
          <a:xfrm>
            <a:off x="457200" y="1124744"/>
            <a:ext cx="8229600" cy="5001419"/>
          </a:xfrm>
        </p:spPr>
        <p:txBody>
          <a:bodyPr>
            <a:normAutofit lnSpcReduction="10000"/>
          </a:bodyPr>
          <a:lstStyle/>
          <a:p>
            <a:r>
              <a:rPr lang="en-GB" sz="2400" dirty="0" smtClean="0"/>
              <a:t>Marine </a:t>
            </a:r>
            <a:r>
              <a:rPr lang="en-GB" sz="2400" dirty="0"/>
              <a:t>Insurance Act </a:t>
            </a:r>
            <a:r>
              <a:rPr lang="en-GB" sz="2400" dirty="0" smtClean="0"/>
              <a:t>1906 </a:t>
            </a:r>
            <a:r>
              <a:rPr lang="en-GB" sz="2400" dirty="0"/>
              <a:t>the S.G. (Ship and Goods) form was still very much </a:t>
            </a:r>
            <a:r>
              <a:rPr lang="en-GB" sz="2400"/>
              <a:t>in </a:t>
            </a:r>
            <a:r>
              <a:rPr lang="en-GB" sz="2400" smtClean="0"/>
              <a:t>use then </a:t>
            </a:r>
            <a:r>
              <a:rPr lang="en-GB" sz="2400" dirty="0" smtClean="0"/>
              <a:t>– wordings tested.</a:t>
            </a:r>
          </a:p>
          <a:p>
            <a:r>
              <a:rPr lang="en-GB" sz="2400" dirty="0" smtClean="0"/>
              <a:t>Why abandonment? Communication/Underwriters may have been in a better position to assist with casualties than they are today.</a:t>
            </a:r>
          </a:p>
          <a:p>
            <a:r>
              <a:rPr lang="en-GB" sz="2400" dirty="0" smtClean="0"/>
              <a:t>Large sums involved/claims </a:t>
            </a:r>
            <a:r>
              <a:rPr lang="en-GB" sz="2400" dirty="0"/>
              <a:t>that are likely to fall on subsidiary insurance and/or on reinsuring </a:t>
            </a:r>
            <a:r>
              <a:rPr lang="en-GB" sz="2400" dirty="0" smtClean="0"/>
              <a:t>Underwriters/Leading Underwriters likely to take </a:t>
            </a:r>
            <a:r>
              <a:rPr lang="en-GB" sz="2400" dirty="0"/>
              <a:t>time for investigation before accepting that a vessel really is a constructive total loss. </a:t>
            </a:r>
            <a:endParaRPr lang="en-GB" sz="2400" dirty="0" smtClean="0"/>
          </a:p>
          <a:p>
            <a:r>
              <a:rPr lang="en-GB" sz="2400" dirty="0" smtClean="0"/>
              <a:t>If facts </a:t>
            </a:r>
            <a:r>
              <a:rPr lang="en-GB" sz="2400" dirty="0"/>
              <a:t>prove that the Notice </a:t>
            </a:r>
            <a:r>
              <a:rPr lang="en-GB" sz="2400" dirty="0" smtClean="0"/>
              <a:t>properly </a:t>
            </a:r>
            <a:r>
              <a:rPr lang="en-GB" sz="2400" dirty="0"/>
              <a:t>given and </a:t>
            </a:r>
            <a:r>
              <a:rPr lang="en-GB" sz="2400" dirty="0" smtClean="0"/>
              <a:t>vessel </a:t>
            </a:r>
            <a:r>
              <a:rPr lang="en-GB" sz="2400" dirty="0"/>
              <a:t>was a </a:t>
            </a:r>
            <a:r>
              <a:rPr lang="en-GB" sz="2400" dirty="0" smtClean="0"/>
              <a:t>CTL </a:t>
            </a:r>
            <a:r>
              <a:rPr lang="en-GB" sz="2400" dirty="0"/>
              <a:t>on that date, then Underwriters </a:t>
            </a:r>
            <a:r>
              <a:rPr lang="en-GB" sz="2400" dirty="0" smtClean="0"/>
              <a:t>accept </a:t>
            </a:r>
            <a:r>
              <a:rPr lang="en-GB" sz="2400" dirty="0"/>
              <a:t>that they are liable not only for the insured value of the vessel but also for </a:t>
            </a:r>
            <a:r>
              <a:rPr lang="en-GB" sz="2400" dirty="0" smtClean="0"/>
              <a:t>additional </a:t>
            </a:r>
            <a:r>
              <a:rPr lang="en-GB" sz="2400" dirty="0"/>
              <a:t>expenses which the </a:t>
            </a:r>
            <a:r>
              <a:rPr lang="en-GB" sz="2400" dirty="0" smtClean="0"/>
              <a:t>Ship-owner may incur as sue and labour – Section 78 M.I.A. </a:t>
            </a:r>
            <a:endParaRPr lang="en-GB" sz="2400" dirty="0"/>
          </a:p>
          <a:p>
            <a:endParaRPr lang="en-GB" sz="2400" dirty="0"/>
          </a:p>
        </p:txBody>
      </p:sp>
    </p:spTree>
    <p:extLst>
      <p:ext uri="{BB962C8B-B14F-4D97-AF65-F5344CB8AC3E}">
        <p14:creationId xmlns:p14="http://schemas.microsoft.com/office/powerpoint/2010/main" val="368255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GB" sz="7200" dirty="0" smtClean="0"/>
          </a:p>
          <a:p>
            <a:pPr marL="0" indent="0" algn="ctr">
              <a:buNone/>
            </a:pPr>
            <a:r>
              <a:rPr lang="en-GB" sz="7200" dirty="0" smtClean="0"/>
              <a:t>Pop </a:t>
            </a:r>
            <a:r>
              <a:rPr lang="en-GB" sz="7200" dirty="0"/>
              <a:t>up slot </a:t>
            </a:r>
            <a:r>
              <a:rPr lang="en-GB" sz="7200" dirty="0" smtClean="0"/>
              <a:t>8</a:t>
            </a:r>
            <a:endParaRPr lang="en-GB" sz="7200" dirty="0"/>
          </a:p>
          <a:p>
            <a:pPr marL="0" indent="0">
              <a:buNone/>
            </a:pPr>
            <a:endParaRPr lang="en-GB" dirty="0"/>
          </a:p>
        </p:txBody>
      </p:sp>
      <p:pic>
        <p:nvPicPr>
          <p:cNvPr id="4" name="Picture 2" descr="logoIMCC@300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0"/>
            <a:ext cx="161925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35457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GB" sz="7200" dirty="0" smtClean="0"/>
          </a:p>
          <a:p>
            <a:pPr marL="0" indent="0" algn="ctr">
              <a:buNone/>
            </a:pPr>
            <a:r>
              <a:rPr lang="en-GB" sz="7200" dirty="0" smtClean="0"/>
              <a:t>Pop </a:t>
            </a:r>
            <a:r>
              <a:rPr lang="en-GB" sz="7200" dirty="0"/>
              <a:t>up slot 9</a:t>
            </a:r>
          </a:p>
          <a:p>
            <a:pPr marL="0" indent="0">
              <a:buNone/>
            </a:pPr>
            <a:endParaRPr lang="en-GB" dirty="0"/>
          </a:p>
        </p:txBody>
      </p:sp>
      <p:pic>
        <p:nvPicPr>
          <p:cNvPr id="4" name="Picture 2" descr="logoIMCC@300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0"/>
            <a:ext cx="161925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3264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LEGAL RESPONSE TO WRECK REMOVAL ORDERS	</a:t>
            </a:r>
            <a:endParaRPr lang="en-US" dirty="0"/>
          </a:p>
        </p:txBody>
      </p:sp>
      <p:sp>
        <p:nvSpPr>
          <p:cNvPr id="3" name="Subtitle 2"/>
          <p:cNvSpPr>
            <a:spLocks noGrp="1"/>
          </p:cNvSpPr>
          <p:nvPr>
            <p:ph type="subTitle" idx="1"/>
          </p:nvPr>
        </p:nvSpPr>
        <p:spPr/>
        <p:txBody>
          <a:bodyPr/>
          <a:lstStyle/>
          <a:p>
            <a:r>
              <a:rPr lang="en-US" dirty="0" smtClean="0"/>
              <a:t>Hal Watson</a:t>
            </a:r>
          </a:p>
          <a:p>
            <a:r>
              <a:rPr lang="en-US" dirty="0" err="1" smtClean="0"/>
              <a:t>Chaffe</a:t>
            </a:r>
            <a:r>
              <a:rPr lang="en-US" dirty="0" smtClean="0"/>
              <a:t> McCall LLP</a:t>
            </a:r>
          </a:p>
          <a:p>
            <a:r>
              <a:rPr lang="en-US" dirty="0" smtClean="0"/>
              <a:t>Houston, Texas</a:t>
            </a:r>
            <a:endParaRPr lang="en-US" dirty="0"/>
          </a:p>
        </p:txBody>
      </p:sp>
    </p:spTree>
    <p:extLst>
      <p:ext uri="{BB962C8B-B14F-4D97-AF65-F5344CB8AC3E}">
        <p14:creationId xmlns:p14="http://schemas.microsoft.com/office/powerpoint/2010/main" val="16300755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lysbildenummer 5"/>
          <p:cNvSpPr>
            <a:spLocks noGrp="1"/>
          </p:cNvSpPr>
          <p:nvPr>
            <p:ph type="sldNum" sz="quarter" idx="18"/>
          </p:nvPr>
        </p:nvSpPr>
        <p:spPr>
          <a:xfrm>
            <a:off x="8640452" y="6411913"/>
            <a:ext cx="423862" cy="365125"/>
          </a:xfrm>
        </p:spPr>
        <p:txBody>
          <a:bodyPr/>
          <a:lstStyle/>
          <a:p>
            <a:fld id="{C38914BC-34A1-4B90-97AE-75853010A668}" type="slidenum">
              <a:rPr lang="nb-NO" smtClean="0"/>
              <a:pPr/>
              <a:t>6</a:t>
            </a:fld>
            <a:endParaRPr lang="nb-NO" dirty="0"/>
          </a:p>
        </p:txBody>
      </p:sp>
      <p:sp>
        <p:nvSpPr>
          <p:cNvPr id="10" name="Text Placeholder 9"/>
          <p:cNvSpPr>
            <a:spLocks noGrp="1"/>
          </p:cNvSpPr>
          <p:nvPr>
            <p:ph type="body" sz="quarter" idx="10"/>
          </p:nvPr>
        </p:nvSpPr>
        <p:spPr>
          <a:xfrm>
            <a:off x="399099" y="980728"/>
            <a:ext cx="13802403" cy="629335"/>
          </a:xfrm>
        </p:spPr>
        <p:txBody>
          <a:bodyPr>
            <a:normAutofit/>
          </a:bodyPr>
          <a:lstStyle/>
          <a:p>
            <a:r>
              <a:rPr lang="en-GB" sz="2400" dirty="0" smtClean="0"/>
              <a:t>Commercial &amp; Salvage Proposal</a:t>
            </a:r>
            <a:endParaRPr lang="en-GB" sz="2400" dirty="0"/>
          </a:p>
        </p:txBody>
      </p:sp>
      <p:sp>
        <p:nvSpPr>
          <p:cNvPr id="16" name="Plassholder for bunntekst 7"/>
          <p:cNvSpPr txBox="1">
            <a:spLocks/>
          </p:cNvSpPr>
          <p:nvPr/>
        </p:nvSpPr>
        <p:spPr>
          <a:xfrm>
            <a:off x="6911975" y="6569075"/>
            <a:ext cx="2232025" cy="180975"/>
          </a:xfrm>
          <a:prstGeom prst="rect">
            <a:avLst/>
          </a:prstGeom>
        </p:spPr>
        <p:txBody>
          <a:bodyPr vert="horz" lIns="0" tIns="0" rIns="0" bIns="0" rtlCol="0" anchor="b" anchorCtr="0"/>
          <a:lstStyle>
            <a:defPPr>
              <a:defRPr lang="nb-NO"/>
            </a:defPPr>
            <a:lvl1pPr marL="0" algn="l" defTabSz="914400" rtl="0" eaLnBrk="1" latinLnBrk="0" hangingPunct="1">
              <a:defRPr sz="1000" b="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GB" dirty="0" smtClean="0">
                <a:solidFill>
                  <a:prstClr val="white"/>
                </a:solidFill>
              </a:rPr>
              <a:t>Towage &amp; Salvage l London</a:t>
            </a:r>
          </a:p>
        </p:txBody>
      </p:sp>
      <p:sp>
        <p:nvSpPr>
          <p:cNvPr id="12" name="TextBox 11"/>
          <p:cNvSpPr txBox="1"/>
          <p:nvPr/>
        </p:nvSpPr>
        <p:spPr>
          <a:xfrm>
            <a:off x="399099" y="1484784"/>
            <a:ext cx="7920810" cy="5539978"/>
          </a:xfrm>
          <a:prstGeom prst="rect">
            <a:avLst/>
          </a:prstGeom>
          <a:noFill/>
        </p:spPr>
        <p:txBody>
          <a:bodyPr wrap="square" rtlCol="0">
            <a:spAutoFit/>
          </a:bodyPr>
          <a:lstStyle/>
          <a:p>
            <a:pPr marL="457200" indent="-457200" fontAlgn="auto">
              <a:spcBef>
                <a:spcPts val="400"/>
              </a:spcBef>
              <a:spcAft>
                <a:spcPts val="400"/>
              </a:spcAft>
              <a:buFont typeface="Arial" pitchFamily="34" charset="0"/>
              <a:buChar char="•"/>
            </a:pPr>
            <a:r>
              <a:rPr lang="en-GB" dirty="0" smtClean="0">
                <a:solidFill>
                  <a:srgbClr val="3F3F3F"/>
                </a:solidFill>
                <a:latin typeface="Calibri"/>
                <a:cs typeface="+mn-cs"/>
              </a:rPr>
              <a:t>Behalf </a:t>
            </a:r>
            <a:r>
              <a:rPr lang="en-GB" b="1" dirty="0" smtClean="0">
                <a:solidFill>
                  <a:srgbClr val="3F3F3F"/>
                </a:solidFill>
                <a:latin typeface="Calibri"/>
                <a:cs typeface="+mn-cs"/>
              </a:rPr>
              <a:t>Titan Maritime LLC /  Crowley Marine Services  </a:t>
            </a:r>
          </a:p>
          <a:p>
            <a:pPr marL="457200" indent="-457200" fontAlgn="auto">
              <a:spcBef>
                <a:spcPts val="400"/>
              </a:spcBef>
              <a:spcAft>
                <a:spcPts val="400"/>
              </a:spcAft>
              <a:buFont typeface="Arial" pitchFamily="34" charset="0"/>
              <a:buChar char="•"/>
            </a:pPr>
            <a:r>
              <a:rPr lang="en-GB" dirty="0" smtClean="0">
                <a:solidFill>
                  <a:srgbClr val="3F3F3F"/>
                </a:solidFill>
                <a:latin typeface="Calibri"/>
                <a:cs typeface="+mn-cs"/>
              </a:rPr>
              <a:t>Tug : “Invader class” 7,200 </a:t>
            </a:r>
            <a:r>
              <a:rPr lang="en-GB" dirty="0" err="1" smtClean="0">
                <a:solidFill>
                  <a:srgbClr val="3F3F3F"/>
                </a:solidFill>
                <a:latin typeface="Calibri"/>
                <a:cs typeface="+mn-cs"/>
              </a:rPr>
              <a:t>Bhp</a:t>
            </a:r>
            <a:r>
              <a:rPr lang="en-GB" dirty="0" smtClean="0">
                <a:solidFill>
                  <a:srgbClr val="3F3F3F"/>
                </a:solidFill>
                <a:latin typeface="Calibri"/>
                <a:cs typeface="+mn-cs"/>
              </a:rPr>
              <a:t>, 75 tons bollard pull </a:t>
            </a:r>
          </a:p>
          <a:p>
            <a:pPr marL="914400" lvl="1" indent="-457200" fontAlgn="auto">
              <a:spcBef>
                <a:spcPts val="400"/>
              </a:spcBef>
              <a:spcAft>
                <a:spcPts val="400"/>
              </a:spcAft>
              <a:buFont typeface="Wingdings" pitchFamily="2" charset="2"/>
              <a:buChar char="Ø"/>
            </a:pPr>
            <a:r>
              <a:rPr lang="en-GB" dirty="0" smtClean="0">
                <a:solidFill>
                  <a:srgbClr val="3F3F3F"/>
                </a:solidFill>
                <a:latin typeface="Calibri"/>
                <a:cs typeface="+mn-cs"/>
              </a:rPr>
              <a:t>Daily Hire Rate </a:t>
            </a:r>
            <a:r>
              <a:rPr lang="en-GB" dirty="0" err="1" smtClean="0">
                <a:solidFill>
                  <a:srgbClr val="3F3F3F"/>
                </a:solidFill>
                <a:latin typeface="Calibri"/>
                <a:cs typeface="+mn-cs"/>
              </a:rPr>
              <a:t>Usd</a:t>
            </a:r>
            <a:r>
              <a:rPr lang="en-GB" dirty="0" smtClean="0">
                <a:solidFill>
                  <a:srgbClr val="3F3F3F"/>
                </a:solidFill>
                <a:latin typeface="Calibri"/>
                <a:cs typeface="+mn-cs"/>
              </a:rPr>
              <a:t> </a:t>
            </a:r>
            <a:r>
              <a:rPr lang="en-GB" dirty="0">
                <a:solidFill>
                  <a:srgbClr val="3F3F3F"/>
                </a:solidFill>
                <a:latin typeface="Calibri"/>
                <a:cs typeface="+mn-cs"/>
              </a:rPr>
              <a:t>3</a:t>
            </a:r>
            <a:r>
              <a:rPr lang="en-GB" dirty="0" smtClean="0">
                <a:solidFill>
                  <a:srgbClr val="3F3F3F"/>
                </a:solidFill>
                <a:latin typeface="Calibri"/>
                <a:cs typeface="+mn-cs"/>
              </a:rPr>
              <a:t>2,500 per day pro rata </a:t>
            </a:r>
            <a:r>
              <a:rPr lang="en-GB" b="1" dirty="0" smtClean="0">
                <a:solidFill>
                  <a:srgbClr val="3F3F3F"/>
                </a:solidFill>
                <a:latin typeface="Calibri"/>
                <a:cs typeface="+mn-cs"/>
              </a:rPr>
              <a:t>exclusive fuel and lubes</a:t>
            </a:r>
          </a:p>
          <a:p>
            <a:pPr marL="914400" lvl="1" indent="-457200" fontAlgn="auto">
              <a:spcBef>
                <a:spcPts val="400"/>
              </a:spcBef>
              <a:spcAft>
                <a:spcPts val="400"/>
              </a:spcAft>
              <a:buFont typeface="Wingdings" pitchFamily="2" charset="2"/>
              <a:buChar char="Ø"/>
            </a:pPr>
            <a:r>
              <a:rPr lang="en-GB" dirty="0" smtClean="0">
                <a:solidFill>
                  <a:srgbClr val="3F3F3F"/>
                </a:solidFill>
                <a:latin typeface="Calibri"/>
                <a:cs typeface="+mn-cs"/>
              </a:rPr>
              <a:t>Delivery / Redelivery Seattle </a:t>
            </a:r>
          </a:p>
          <a:p>
            <a:pPr marL="914400" lvl="1" indent="-457200" fontAlgn="auto">
              <a:spcBef>
                <a:spcPts val="400"/>
              </a:spcBef>
              <a:spcAft>
                <a:spcPts val="400"/>
              </a:spcAft>
              <a:buFont typeface="Wingdings" pitchFamily="2" charset="2"/>
              <a:buChar char="Ø"/>
            </a:pPr>
            <a:r>
              <a:rPr lang="en-GB" dirty="0" smtClean="0">
                <a:solidFill>
                  <a:srgbClr val="3F3F3F"/>
                </a:solidFill>
                <a:latin typeface="Calibri"/>
                <a:cs typeface="+mn-cs"/>
              </a:rPr>
              <a:t>Contract - Basis </a:t>
            </a:r>
            <a:r>
              <a:rPr lang="en-GB" dirty="0" err="1" smtClean="0">
                <a:solidFill>
                  <a:srgbClr val="3F3F3F"/>
                </a:solidFill>
                <a:latin typeface="Calibri"/>
                <a:cs typeface="+mn-cs"/>
              </a:rPr>
              <a:t>Bimco</a:t>
            </a:r>
            <a:r>
              <a:rPr lang="en-GB" dirty="0" smtClean="0">
                <a:solidFill>
                  <a:srgbClr val="3F3F3F"/>
                </a:solidFill>
                <a:latin typeface="Calibri"/>
                <a:cs typeface="+mn-cs"/>
              </a:rPr>
              <a:t> “</a:t>
            </a:r>
            <a:r>
              <a:rPr lang="en-GB" dirty="0" err="1" smtClean="0">
                <a:solidFill>
                  <a:srgbClr val="3F3F3F"/>
                </a:solidFill>
                <a:latin typeface="Calibri"/>
                <a:cs typeface="+mn-cs"/>
              </a:rPr>
              <a:t>Towhire</a:t>
            </a:r>
            <a:r>
              <a:rPr lang="en-GB" dirty="0" smtClean="0">
                <a:solidFill>
                  <a:srgbClr val="3F3F3F"/>
                </a:solidFill>
                <a:latin typeface="Calibri"/>
                <a:cs typeface="+mn-cs"/>
              </a:rPr>
              <a:t> 2008” Agreement with amendments - naming and waiver of subrogation</a:t>
            </a:r>
          </a:p>
          <a:p>
            <a:pPr marL="914400" lvl="1" indent="-457200" fontAlgn="auto">
              <a:spcBef>
                <a:spcPts val="400"/>
              </a:spcBef>
              <a:spcAft>
                <a:spcPts val="400"/>
              </a:spcAft>
              <a:buFont typeface="Wingdings" pitchFamily="2" charset="2"/>
              <a:buChar char="Ø"/>
            </a:pPr>
            <a:r>
              <a:rPr lang="en-GB" dirty="0" smtClean="0">
                <a:solidFill>
                  <a:srgbClr val="3F3F3F"/>
                </a:solidFill>
                <a:latin typeface="Calibri"/>
                <a:cs typeface="+mn-cs"/>
              </a:rPr>
              <a:t>Minimum Hire period : 6 days hire </a:t>
            </a:r>
          </a:p>
          <a:p>
            <a:pPr marL="914400" lvl="1" indent="-457200" fontAlgn="auto">
              <a:spcBef>
                <a:spcPts val="400"/>
              </a:spcBef>
              <a:spcAft>
                <a:spcPts val="400"/>
              </a:spcAft>
              <a:buFont typeface="Wingdings" pitchFamily="2" charset="2"/>
              <a:buChar char="Ø"/>
            </a:pPr>
            <a:r>
              <a:rPr lang="en-GB" dirty="0" smtClean="0">
                <a:solidFill>
                  <a:srgbClr val="3F3F3F"/>
                </a:solidFill>
                <a:latin typeface="Calibri"/>
                <a:cs typeface="+mn-cs"/>
              </a:rPr>
              <a:t>Alternatively</a:t>
            </a:r>
          </a:p>
          <a:p>
            <a:pPr marL="914400" lvl="1" indent="-457200" fontAlgn="auto">
              <a:spcBef>
                <a:spcPts val="400"/>
              </a:spcBef>
              <a:spcAft>
                <a:spcPts val="400"/>
              </a:spcAft>
              <a:buFont typeface="Wingdings" pitchFamily="2" charset="2"/>
              <a:buChar char="Ø"/>
            </a:pPr>
            <a:r>
              <a:rPr lang="en-GB" dirty="0" smtClean="0">
                <a:solidFill>
                  <a:srgbClr val="3F3F3F"/>
                </a:solidFill>
                <a:latin typeface="Calibri"/>
                <a:cs typeface="+mn-cs"/>
              </a:rPr>
              <a:t>Lloyds Standard Form of Salvage Agreement “No Cure - No Pay” (LOF 2011) Incorporating </a:t>
            </a:r>
            <a:r>
              <a:rPr lang="en-GB" dirty="0" err="1" smtClean="0">
                <a:solidFill>
                  <a:srgbClr val="3F3F3F"/>
                </a:solidFill>
                <a:latin typeface="Calibri"/>
                <a:cs typeface="+mn-cs"/>
              </a:rPr>
              <a:t>Scopic</a:t>
            </a:r>
            <a:r>
              <a:rPr lang="en-GB" dirty="0" smtClean="0">
                <a:solidFill>
                  <a:srgbClr val="3F3F3F"/>
                </a:solidFill>
                <a:latin typeface="Calibri"/>
                <a:cs typeface="+mn-cs"/>
              </a:rPr>
              <a:t> . </a:t>
            </a:r>
            <a:r>
              <a:rPr lang="en-GB" b="1" dirty="0">
                <a:solidFill>
                  <a:srgbClr val="3F3F3F"/>
                </a:solidFill>
                <a:latin typeface="Calibri"/>
                <a:cs typeface="+mn-cs"/>
              </a:rPr>
              <a:t>Titan Maritime </a:t>
            </a:r>
            <a:r>
              <a:rPr lang="en-GB" b="1" dirty="0" smtClean="0">
                <a:solidFill>
                  <a:srgbClr val="3F3F3F"/>
                </a:solidFill>
                <a:latin typeface="Calibri"/>
                <a:cs typeface="+mn-cs"/>
              </a:rPr>
              <a:t>LLC </a:t>
            </a:r>
            <a:r>
              <a:rPr lang="en-GB" dirty="0" smtClean="0">
                <a:solidFill>
                  <a:srgbClr val="3F3F3F"/>
                </a:solidFill>
                <a:latin typeface="Calibri"/>
                <a:cs typeface="+mn-cs"/>
              </a:rPr>
              <a:t>to utilise owned tonnage and additional local resources at their disposal. Leading members of the ISU (International Salvage Union), having built up experiences from operating in the region over many years. Also undertaken numerous hazardous and difficult cases, including </a:t>
            </a:r>
            <a:r>
              <a:rPr lang="en-GB" dirty="0" err="1" smtClean="0">
                <a:solidFill>
                  <a:srgbClr val="3F3F3F"/>
                </a:solidFill>
                <a:latin typeface="Calibri"/>
                <a:cs typeface="+mn-cs"/>
              </a:rPr>
              <a:t>refloating</a:t>
            </a:r>
            <a:r>
              <a:rPr lang="en-GB" dirty="0" smtClean="0">
                <a:solidFill>
                  <a:srgbClr val="3F3F3F"/>
                </a:solidFill>
                <a:latin typeface="Calibri"/>
                <a:cs typeface="+mn-cs"/>
              </a:rPr>
              <a:t> the “Costa Concordia”.  </a:t>
            </a:r>
            <a:r>
              <a:rPr lang="en-GB" b="1" dirty="0" smtClean="0">
                <a:solidFill>
                  <a:srgbClr val="3F3F3F"/>
                </a:solidFill>
                <a:latin typeface="Calibri"/>
                <a:cs typeface="+mn-cs"/>
              </a:rPr>
              <a:t> </a:t>
            </a:r>
            <a:endParaRPr lang="en-GB" dirty="0" smtClean="0">
              <a:solidFill>
                <a:srgbClr val="3F3F3F"/>
              </a:solidFill>
              <a:latin typeface="Calibri"/>
              <a:cs typeface="+mn-cs"/>
            </a:endParaRPr>
          </a:p>
          <a:p>
            <a:pPr marL="914400" lvl="1" indent="-457200" fontAlgn="auto">
              <a:spcBef>
                <a:spcPts val="400"/>
              </a:spcBef>
              <a:spcAft>
                <a:spcPts val="400"/>
              </a:spcAft>
              <a:buFont typeface="Wingdings" pitchFamily="2" charset="2"/>
              <a:buChar char="Ø"/>
            </a:pPr>
            <a:endParaRPr lang="en-GB" dirty="0" smtClean="0">
              <a:solidFill>
                <a:srgbClr val="3F3F3F"/>
              </a:solidFill>
              <a:latin typeface="Calibri"/>
              <a:cs typeface="+mn-cs"/>
            </a:endParaRPr>
          </a:p>
          <a:p>
            <a:pPr marL="457200" indent="-457200" fontAlgn="auto">
              <a:spcBef>
                <a:spcPts val="400"/>
              </a:spcBef>
              <a:spcAft>
                <a:spcPts val="400"/>
              </a:spcAft>
              <a:buFont typeface="Arial" pitchFamily="34" charset="0"/>
              <a:buChar char="•"/>
            </a:pPr>
            <a:endParaRPr lang="en-GB" sz="2400" dirty="0">
              <a:solidFill>
                <a:srgbClr val="3F3F3F"/>
              </a:solidFill>
              <a:latin typeface="Calibri"/>
              <a:cs typeface="+mn-cs"/>
            </a:endParaRPr>
          </a:p>
        </p:txBody>
      </p:sp>
    </p:spTree>
    <p:extLst>
      <p:ext uri="{BB962C8B-B14F-4D97-AF65-F5344CB8AC3E}">
        <p14:creationId xmlns:p14="http://schemas.microsoft.com/office/powerpoint/2010/main" val="17620342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err="1" smtClean="0"/>
              <a:t>Grupo</a:t>
            </a:r>
            <a:r>
              <a:rPr lang="en-US" i="1" dirty="0" smtClean="0"/>
              <a:t> </a:t>
            </a:r>
            <a:r>
              <a:rPr lang="en-US" i="1" dirty="0" err="1" smtClean="0"/>
              <a:t>Protexa</a:t>
            </a:r>
            <a:r>
              <a:rPr lang="en-US" i="1" dirty="0" smtClean="0"/>
              <a:t>, S.A. v. All American Marine Slip</a:t>
            </a:r>
            <a:r>
              <a:rPr lang="en-US" dirty="0" smtClean="0"/>
              <a:t>	</a:t>
            </a:r>
            <a:endParaRPr lang="en-US" i="1" dirty="0"/>
          </a:p>
        </p:txBody>
      </p:sp>
      <p:sp>
        <p:nvSpPr>
          <p:cNvPr id="3" name="Content Placeholder 2"/>
          <p:cNvSpPr>
            <a:spLocks noGrp="1"/>
          </p:cNvSpPr>
          <p:nvPr>
            <p:ph idx="1"/>
          </p:nvPr>
        </p:nvSpPr>
        <p:spPr/>
        <p:txBody>
          <a:bodyPr/>
          <a:lstStyle/>
          <a:p>
            <a:r>
              <a:rPr lang="en-US" dirty="0" smtClean="0"/>
              <a:t>Commercial P&amp;I coverage dispute over whether removal was “compulsory by law”</a:t>
            </a:r>
          </a:p>
          <a:p>
            <a:r>
              <a:rPr lang="en-US" dirty="0" smtClean="0"/>
              <a:t>Court concluded that removal was not compulsory in part because of </a:t>
            </a:r>
            <a:r>
              <a:rPr lang="en-US" dirty="0" err="1" smtClean="0"/>
              <a:t>shipowner’s</a:t>
            </a:r>
            <a:r>
              <a:rPr lang="en-US" dirty="0" smtClean="0"/>
              <a:t> response to the wreck removal order</a:t>
            </a:r>
          </a:p>
          <a:p>
            <a:r>
              <a:rPr lang="en-US" dirty="0" smtClean="0"/>
              <a:t>Court’s concerns provide a good checklist for how to respond</a:t>
            </a:r>
            <a:endParaRPr lang="en-US" dirty="0"/>
          </a:p>
        </p:txBody>
      </p:sp>
    </p:spTree>
    <p:extLst>
      <p:ext uri="{BB962C8B-B14F-4D97-AF65-F5344CB8AC3E}">
        <p14:creationId xmlns:p14="http://schemas.microsoft.com/office/powerpoint/2010/main" val="220992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Factual Background</a:t>
            </a:r>
            <a:endParaRPr lang="en-US" dirty="0"/>
          </a:p>
        </p:txBody>
      </p:sp>
      <p:sp>
        <p:nvSpPr>
          <p:cNvPr id="3" name="Content Placeholder 2"/>
          <p:cNvSpPr>
            <a:spLocks noGrp="1"/>
          </p:cNvSpPr>
          <p:nvPr>
            <p:ph idx="1"/>
          </p:nvPr>
        </p:nvSpPr>
        <p:spPr/>
        <p:txBody>
          <a:bodyPr/>
          <a:lstStyle/>
          <a:p>
            <a:r>
              <a:rPr lang="en-US" dirty="0" smtClean="0"/>
              <a:t>M/V HUICHOL sank on December 14, 1985</a:t>
            </a:r>
          </a:p>
          <a:p>
            <a:r>
              <a:rPr lang="en-US" dirty="0" smtClean="0"/>
              <a:t>45 miles offshore</a:t>
            </a:r>
          </a:p>
          <a:p>
            <a:r>
              <a:rPr lang="en-US" dirty="0" smtClean="0"/>
              <a:t>150 feet of water</a:t>
            </a:r>
          </a:p>
          <a:p>
            <a:r>
              <a:rPr lang="en-US" dirty="0" smtClean="0"/>
              <a:t>28 crewmen go down with the ship</a:t>
            </a:r>
          </a:p>
          <a:p>
            <a:r>
              <a:rPr lang="en-US" dirty="0" smtClean="0"/>
              <a:t>Wreck is located in the middle of the Bay of Campeche offshore oilfields</a:t>
            </a:r>
          </a:p>
          <a:p>
            <a:r>
              <a:rPr lang="en-US" dirty="0" smtClean="0"/>
              <a:t>Intense pressure from Pemex and deceased workers’ union to get bodies for burial</a:t>
            </a:r>
            <a:endParaRPr lang="en-US" dirty="0"/>
          </a:p>
        </p:txBody>
      </p:sp>
    </p:spTree>
    <p:extLst>
      <p:ext uri="{BB962C8B-B14F-4D97-AF65-F5344CB8AC3E}">
        <p14:creationId xmlns:p14="http://schemas.microsoft.com/office/powerpoint/2010/main" val="223463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Legal Framework</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Article 86 of the Navigation Law:</a:t>
            </a:r>
          </a:p>
          <a:p>
            <a:r>
              <a:rPr lang="en-US" dirty="0" smtClean="0">
                <a:effectLst/>
              </a:rPr>
              <a:t>If a ship runs aground or sinks in a port, in an area considered as such in terms of the last paragraph of Article 33, or in a general waterway of communication, in a manner that constitutes a navigational obstacle or that affects navigation, it shall be removed within the period set forth by the Navy Department.</a:t>
            </a:r>
            <a:br>
              <a:rPr lang="en-US" dirty="0" smtClean="0">
                <a:effectLst/>
              </a:rPr>
            </a:br>
            <a:endParaRPr lang="en-US" dirty="0" smtClean="0">
              <a:effectLst/>
            </a:endParaRPr>
          </a:p>
          <a:p>
            <a:r>
              <a:rPr lang="en-US" dirty="0" smtClean="0"/>
              <a:t/>
            </a:r>
            <a:br>
              <a:rPr lang="en-US" dirty="0" smtClean="0"/>
            </a:br>
            <a:endParaRPr lang="en-US" dirty="0"/>
          </a:p>
        </p:txBody>
      </p:sp>
    </p:spTree>
    <p:extLst>
      <p:ext uri="{BB962C8B-B14F-4D97-AF65-F5344CB8AC3E}">
        <p14:creationId xmlns:p14="http://schemas.microsoft.com/office/powerpoint/2010/main" val="30775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Legal Framework </a:t>
            </a:r>
            <a:endParaRPr lang="en-US" dirty="0"/>
          </a:p>
        </p:txBody>
      </p:sp>
      <p:sp>
        <p:nvSpPr>
          <p:cNvPr id="3" name="Content Placeholder 2"/>
          <p:cNvSpPr>
            <a:spLocks noGrp="1"/>
          </p:cNvSpPr>
          <p:nvPr>
            <p:ph idx="1"/>
          </p:nvPr>
        </p:nvSpPr>
        <p:spPr/>
        <p:txBody>
          <a:bodyPr/>
          <a:lstStyle/>
          <a:p>
            <a:r>
              <a:rPr lang="en-US" dirty="0" smtClean="0">
                <a:effectLst/>
              </a:rPr>
              <a:t>Article 263 of the Means of Communication Law:</a:t>
            </a:r>
          </a:p>
          <a:p>
            <a:r>
              <a:rPr lang="en-US" dirty="0" smtClean="0">
                <a:effectLst/>
              </a:rPr>
              <a:t>Compels the owner of a wreck to remove the vessel if it sinks within a port, or in the vicinity/proximity of a port provided it affects the port.</a:t>
            </a:r>
            <a:endParaRPr lang="en-US" dirty="0"/>
          </a:p>
        </p:txBody>
      </p:sp>
    </p:spTree>
    <p:extLst>
      <p:ext uri="{BB962C8B-B14F-4D97-AF65-F5344CB8AC3E}">
        <p14:creationId xmlns:p14="http://schemas.microsoft.com/office/powerpoint/2010/main" val="141219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Court’s standard for determining whether removal was “compulsory by law”</a:t>
            </a:r>
            <a:endParaRPr lang="en-US" dirty="0"/>
          </a:p>
        </p:txBody>
      </p:sp>
      <p:sp>
        <p:nvSpPr>
          <p:cNvPr id="3" name="Content Placeholder 2"/>
          <p:cNvSpPr>
            <a:spLocks noGrp="1"/>
          </p:cNvSpPr>
          <p:nvPr>
            <p:ph idx="1"/>
          </p:nvPr>
        </p:nvSpPr>
        <p:spPr/>
        <p:txBody>
          <a:bodyPr>
            <a:normAutofit/>
          </a:bodyPr>
          <a:lstStyle/>
          <a:p>
            <a:r>
              <a:rPr lang="en-US" dirty="0" smtClean="0">
                <a:effectLst/>
              </a:rPr>
              <a:t>Would a reasonable owner have concluded that the potential liability imposed by law be sufficiently great in amount and likely to occur to justify the expens</a:t>
            </a:r>
            <a:r>
              <a:rPr lang="en-US" dirty="0" smtClean="0"/>
              <a:t>e of removal?</a:t>
            </a:r>
            <a:r>
              <a:rPr lang="en-US" dirty="0" smtClean="0">
                <a:effectLst/>
              </a:rPr>
              <a:t/>
            </a:r>
            <a:br>
              <a:rPr lang="en-US" dirty="0" smtClean="0">
                <a:effectLst/>
              </a:rPr>
            </a:br>
            <a:endParaRPr lang="en-US" dirty="0"/>
          </a:p>
        </p:txBody>
      </p:sp>
    </p:spTree>
    <p:extLst>
      <p:ext uri="{BB962C8B-B14F-4D97-AF65-F5344CB8AC3E}">
        <p14:creationId xmlns:p14="http://schemas.microsoft.com/office/powerpoint/2010/main" val="211533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Protexa’s</a:t>
            </a:r>
            <a:r>
              <a:rPr lang="en-US" dirty="0" smtClean="0"/>
              <a:t> response to the wreck removal order</a:t>
            </a:r>
            <a:endParaRPr lang="en-US" dirty="0"/>
          </a:p>
        </p:txBody>
      </p:sp>
      <p:sp>
        <p:nvSpPr>
          <p:cNvPr id="3" name="Content Placeholder 2"/>
          <p:cNvSpPr>
            <a:spLocks noGrp="1"/>
          </p:cNvSpPr>
          <p:nvPr>
            <p:ph idx="1"/>
          </p:nvPr>
        </p:nvSpPr>
        <p:spPr/>
        <p:txBody>
          <a:bodyPr/>
          <a:lstStyle/>
          <a:p>
            <a:r>
              <a:rPr lang="en-US" dirty="0" smtClean="0"/>
              <a:t>Assigned the matter to an in-house corporate lawyer</a:t>
            </a:r>
          </a:p>
          <a:p>
            <a:r>
              <a:rPr lang="en-US" dirty="0" smtClean="0"/>
              <a:t>Lawyer spent 45 minutes reviewing the order</a:t>
            </a:r>
          </a:p>
          <a:p>
            <a:r>
              <a:rPr lang="en-US" dirty="0" smtClean="0"/>
              <a:t>Did not hire technical advisers to review options </a:t>
            </a:r>
          </a:p>
          <a:p>
            <a:r>
              <a:rPr lang="en-US" dirty="0" smtClean="0"/>
              <a:t>Informal presentation to the port captain</a:t>
            </a:r>
            <a:endParaRPr lang="en-US" dirty="0"/>
          </a:p>
        </p:txBody>
      </p:sp>
    </p:spTree>
    <p:extLst>
      <p:ext uri="{BB962C8B-B14F-4D97-AF65-F5344CB8AC3E}">
        <p14:creationId xmlns:p14="http://schemas.microsoft.com/office/powerpoint/2010/main" val="68554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Court’s reasons for concluding </a:t>
            </a:r>
            <a:r>
              <a:rPr lang="en-US" dirty="0" err="1" smtClean="0"/>
              <a:t>Protexa</a:t>
            </a:r>
            <a:r>
              <a:rPr lang="en-US" dirty="0" smtClean="0"/>
              <a:t> did not act reasonably</a:t>
            </a:r>
            <a:endParaRPr lang="en-US" dirty="0"/>
          </a:p>
        </p:txBody>
      </p:sp>
      <p:sp>
        <p:nvSpPr>
          <p:cNvPr id="3" name="Content Placeholder 2"/>
          <p:cNvSpPr>
            <a:spLocks noGrp="1"/>
          </p:cNvSpPr>
          <p:nvPr>
            <p:ph idx="1"/>
          </p:nvPr>
        </p:nvSpPr>
        <p:spPr/>
        <p:txBody>
          <a:bodyPr/>
          <a:lstStyle/>
          <a:p>
            <a:r>
              <a:rPr lang="en-US" dirty="0" smtClean="0"/>
              <a:t>Inadequate review of the legality of the order</a:t>
            </a:r>
          </a:p>
          <a:p>
            <a:r>
              <a:rPr lang="en-US" dirty="0" smtClean="0"/>
              <a:t>Failure to consider court proceedings</a:t>
            </a:r>
          </a:p>
          <a:p>
            <a:r>
              <a:rPr lang="en-US" dirty="0" smtClean="0"/>
              <a:t>Insufficient consideration of legal sanctions</a:t>
            </a:r>
          </a:p>
          <a:p>
            <a:r>
              <a:rPr lang="en-US" dirty="0" smtClean="0"/>
              <a:t>Failure to obtain proper technical advice</a:t>
            </a:r>
          </a:p>
          <a:p>
            <a:r>
              <a:rPr lang="en-US" dirty="0" smtClean="0"/>
              <a:t>Approached authorities without being armed with legal arguments and arguments based on technical considerations regarding necessity and cost of removal</a:t>
            </a:r>
            <a:endParaRPr lang="en-US" dirty="0"/>
          </a:p>
        </p:txBody>
      </p:sp>
    </p:spTree>
    <p:extLst>
      <p:ext uri="{BB962C8B-B14F-4D97-AF65-F5344CB8AC3E}">
        <p14:creationId xmlns:p14="http://schemas.microsoft.com/office/powerpoint/2010/main" val="251808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t>
            </a:r>
            <a:r>
              <a:rPr lang="en-US" i="1" dirty="0" err="1" smtClean="0"/>
              <a:t>Protexa</a:t>
            </a:r>
            <a:r>
              <a:rPr lang="en-US" i="1" dirty="0" smtClean="0"/>
              <a:t> </a:t>
            </a:r>
            <a:r>
              <a:rPr lang="en-US" dirty="0" smtClean="0"/>
              <a:t>roadmap to proper handling of ROW orders</a:t>
            </a:r>
            <a:endParaRPr lang="en-US" dirty="0"/>
          </a:p>
        </p:txBody>
      </p:sp>
      <p:sp>
        <p:nvSpPr>
          <p:cNvPr id="3" name="Content Placeholder 2"/>
          <p:cNvSpPr>
            <a:spLocks noGrp="1"/>
          </p:cNvSpPr>
          <p:nvPr>
            <p:ph idx="1"/>
          </p:nvPr>
        </p:nvSpPr>
        <p:spPr/>
        <p:txBody>
          <a:bodyPr>
            <a:normAutofit/>
          </a:bodyPr>
          <a:lstStyle/>
          <a:p>
            <a:r>
              <a:rPr lang="en-US" dirty="0" smtClean="0"/>
              <a:t>Get competent maritime counsel involved early</a:t>
            </a:r>
          </a:p>
          <a:p>
            <a:r>
              <a:rPr lang="en-US" dirty="0" smtClean="0"/>
              <a:t>Get competent technical advisers involved early</a:t>
            </a:r>
          </a:p>
          <a:p>
            <a:r>
              <a:rPr lang="en-US" dirty="0" smtClean="0"/>
              <a:t>Consider all your options</a:t>
            </a:r>
          </a:p>
          <a:p>
            <a:pPr marL="342900" lvl="1" indent="-342900">
              <a:buFont typeface="Arial" pitchFamily="34" charset="0"/>
              <a:buChar char="•"/>
            </a:pPr>
            <a:endParaRPr lang="en-US" dirty="0" smtClean="0"/>
          </a:p>
          <a:p>
            <a:pPr marL="342900" lvl="1" indent="-342900">
              <a:buFont typeface="Arial" pitchFamily="34" charset="0"/>
              <a:buChar char="•"/>
            </a:pPr>
            <a:endParaRPr lang="en-US" dirty="0" smtClean="0"/>
          </a:p>
          <a:p>
            <a:pPr marL="342900" lvl="1" indent="-342900">
              <a:buFont typeface="Arial" pitchFamily="34" charset="0"/>
              <a:buChar char="•"/>
            </a:pPr>
            <a:endParaRPr lang="en-US" dirty="0" smtClean="0"/>
          </a:p>
          <a:p>
            <a:pPr marL="342900" lvl="1" indent="-342900">
              <a:buFont typeface="Arial" pitchFamily="34" charset="0"/>
              <a:buChar char="•"/>
            </a:pPr>
            <a:endParaRPr lang="en-US" dirty="0" smtClean="0"/>
          </a:p>
          <a:p>
            <a:pPr marL="342900" lvl="1" indent="-342900">
              <a:buFont typeface="Arial" pitchFamily="34" charset="0"/>
              <a:buChar char="•"/>
            </a:pPr>
            <a:endParaRPr lang="en-US" dirty="0" smtClean="0"/>
          </a:p>
          <a:p>
            <a:pPr marL="342900" lvl="1" indent="-342900">
              <a:buFont typeface="Arial" pitchFamily="34" charset="0"/>
              <a:buChar char="•"/>
            </a:pPr>
            <a:endParaRPr lang="en-US" dirty="0" smtClean="0"/>
          </a:p>
          <a:p>
            <a:endParaRPr lang="en-US" dirty="0" smtClean="0"/>
          </a:p>
          <a:p>
            <a:endParaRPr lang="en-US" dirty="0" smtClean="0"/>
          </a:p>
        </p:txBody>
      </p:sp>
    </p:spTree>
    <p:extLst>
      <p:ext uri="{BB962C8B-B14F-4D97-AF65-F5344CB8AC3E}">
        <p14:creationId xmlns:p14="http://schemas.microsoft.com/office/powerpoint/2010/main" val="157982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are the options?</a:t>
            </a:r>
            <a:br>
              <a:rPr lang="en-US" dirty="0" smtClean="0"/>
            </a:br>
            <a:endParaRPr lang="en-US" dirty="0"/>
          </a:p>
        </p:txBody>
      </p:sp>
      <p:sp>
        <p:nvSpPr>
          <p:cNvPr id="3" name="Content Placeholder 2"/>
          <p:cNvSpPr>
            <a:spLocks noGrp="1"/>
          </p:cNvSpPr>
          <p:nvPr>
            <p:ph idx="1"/>
          </p:nvPr>
        </p:nvSpPr>
        <p:spPr/>
        <p:txBody>
          <a:bodyPr/>
          <a:lstStyle/>
          <a:p>
            <a:r>
              <a:rPr lang="en-US" dirty="0" smtClean="0"/>
              <a:t>Compliance</a:t>
            </a:r>
          </a:p>
          <a:p>
            <a:r>
              <a:rPr lang="en-US" dirty="0" smtClean="0"/>
              <a:t>Approach authorities and attempt to convince them of invalidity or technical impossibility, or to only require steps short of removal</a:t>
            </a:r>
          </a:p>
          <a:p>
            <a:r>
              <a:rPr lang="en-US" dirty="0" smtClean="0"/>
              <a:t>Litigation</a:t>
            </a:r>
          </a:p>
          <a:p>
            <a:r>
              <a:rPr lang="en-US" dirty="0" smtClean="0"/>
              <a:t>Ignore the order </a:t>
            </a:r>
            <a:endParaRPr lang="en-US" dirty="0"/>
          </a:p>
        </p:txBody>
      </p:sp>
    </p:spTree>
    <p:extLst>
      <p:ext uri="{BB962C8B-B14F-4D97-AF65-F5344CB8AC3E}">
        <p14:creationId xmlns:p14="http://schemas.microsoft.com/office/powerpoint/2010/main" val="55630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Legal considerations</a:t>
            </a:r>
            <a:endParaRPr lang="en-US" dirty="0"/>
          </a:p>
        </p:txBody>
      </p:sp>
      <p:sp>
        <p:nvSpPr>
          <p:cNvPr id="3" name="Content Placeholder 2"/>
          <p:cNvSpPr>
            <a:spLocks noGrp="1"/>
          </p:cNvSpPr>
          <p:nvPr>
            <p:ph idx="1"/>
          </p:nvPr>
        </p:nvSpPr>
        <p:spPr/>
        <p:txBody>
          <a:bodyPr/>
          <a:lstStyle/>
          <a:p>
            <a:r>
              <a:rPr lang="en-US" dirty="0" smtClean="0"/>
              <a:t>Is the wreck inside territorial waters?</a:t>
            </a:r>
          </a:p>
          <a:p>
            <a:r>
              <a:rPr lang="en-US" dirty="0" smtClean="0"/>
              <a:t>If the wreck is outside of territorial waters, is there a basis under UNCLOS for the coastal state to exercise jurisdiction</a:t>
            </a:r>
          </a:p>
          <a:p>
            <a:pPr lvl="1"/>
            <a:r>
              <a:rPr lang="en-US" dirty="0" smtClean="0"/>
              <a:t>Protection of the environment</a:t>
            </a:r>
          </a:p>
          <a:p>
            <a:pPr lvl="1"/>
            <a:r>
              <a:rPr lang="en-US" dirty="0" smtClean="0"/>
              <a:t>Interference with exploitation of the resources of the EEZ</a:t>
            </a:r>
            <a:endParaRPr lang="en-US" dirty="0"/>
          </a:p>
          <a:p>
            <a:pPr lvl="1"/>
            <a:endParaRPr lang="en-US" dirty="0" smtClean="0"/>
          </a:p>
        </p:txBody>
      </p:sp>
    </p:spTree>
    <p:extLst>
      <p:ext uri="{BB962C8B-B14F-4D97-AF65-F5344CB8AC3E}">
        <p14:creationId xmlns:p14="http://schemas.microsoft.com/office/powerpoint/2010/main" val="113875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lysbildenummer 5"/>
          <p:cNvSpPr>
            <a:spLocks noGrp="1"/>
          </p:cNvSpPr>
          <p:nvPr>
            <p:ph type="sldNum" sz="quarter" idx="18"/>
          </p:nvPr>
        </p:nvSpPr>
        <p:spPr>
          <a:xfrm>
            <a:off x="8640452" y="6411913"/>
            <a:ext cx="423862" cy="365125"/>
          </a:xfrm>
        </p:spPr>
        <p:txBody>
          <a:bodyPr/>
          <a:lstStyle/>
          <a:p>
            <a:fld id="{C38914BC-34A1-4B90-97AE-75853010A668}" type="slidenum">
              <a:rPr lang="nb-NO" smtClean="0"/>
              <a:pPr/>
              <a:t>7</a:t>
            </a:fld>
            <a:endParaRPr lang="nb-NO" dirty="0"/>
          </a:p>
        </p:txBody>
      </p:sp>
      <p:sp>
        <p:nvSpPr>
          <p:cNvPr id="10" name="Text Placeholder 9"/>
          <p:cNvSpPr>
            <a:spLocks noGrp="1"/>
          </p:cNvSpPr>
          <p:nvPr>
            <p:ph type="body" sz="quarter" idx="10"/>
          </p:nvPr>
        </p:nvSpPr>
        <p:spPr>
          <a:xfrm>
            <a:off x="399099" y="980728"/>
            <a:ext cx="13802403" cy="629335"/>
          </a:xfrm>
        </p:spPr>
        <p:txBody>
          <a:bodyPr>
            <a:normAutofit/>
          </a:bodyPr>
          <a:lstStyle/>
          <a:p>
            <a:r>
              <a:rPr lang="en-GB" sz="2400" dirty="0" smtClean="0"/>
              <a:t>Commercial Proposal</a:t>
            </a:r>
            <a:endParaRPr lang="en-GB" sz="2400" dirty="0"/>
          </a:p>
        </p:txBody>
      </p:sp>
      <p:sp>
        <p:nvSpPr>
          <p:cNvPr id="16" name="Plassholder for bunntekst 7"/>
          <p:cNvSpPr txBox="1">
            <a:spLocks/>
          </p:cNvSpPr>
          <p:nvPr/>
        </p:nvSpPr>
        <p:spPr>
          <a:xfrm>
            <a:off x="6911975" y="6569075"/>
            <a:ext cx="2232025" cy="180975"/>
          </a:xfrm>
          <a:prstGeom prst="rect">
            <a:avLst/>
          </a:prstGeom>
        </p:spPr>
        <p:txBody>
          <a:bodyPr vert="horz" lIns="0" tIns="0" rIns="0" bIns="0" rtlCol="0" anchor="b" anchorCtr="0"/>
          <a:lstStyle>
            <a:defPPr>
              <a:defRPr lang="nb-NO"/>
            </a:defPPr>
            <a:lvl1pPr marL="0" algn="l" defTabSz="914400" rtl="0" eaLnBrk="1" latinLnBrk="0" hangingPunct="1">
              <a:defRPr sz="1000" b="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GB" dirty="0" smtClean="0">
                <a:solidFill>
                  <a:prstClr val="white"/>
                </a:solidFill>
              </a:rPr>
              <a:t>Towage &amp; Salvage l London</a:t>
            </a:r>
          </a:p>
        </p:txBody>
      </p:sp>
      <p:sp>
        <p:nvSpPr>
          <p:cNvPr id="12" name="TextBox 11"/>
          <p:cNvSpPr txBox="1"/>
          <p:nvPr/>
        </p:nvSpPr>
        <p:spPr>
          <a:xfrm>
            <a:off x="399099" y="1484784"/>
            <a:ext cx="7920810" cy="4873129"/>
          </a:xfrm>
          <a:prstGeom prst="rect">
            <a:avLst/>
          </a:prstGeom>
          <a:noFill/>
        </p:spPr>
        <p:txBody>
          <a:bodyPr wrap="square" rtlCol="0">
            <a:spAutoFit/>
          </a:bodyPr>
          <a:lstStyle/>
          <a:p>
            <a:pPr marL="457200" indent="-457200" fontAlgn="auto">
              <a:spcBef>
                <a:spcPts val="400"/>
              </a:spcBef>
              <a:spcAft>
                <a:spcPts val="400"/>
              </a:spcAft>
              <a:buFont typeface="Arial" pitchFamily="34" charset="0"/>
              <a:buChar char="•"/>
            </a:pPr>
            <a:r>
              <a:rPr lang="en-GB" sz="2400" dirty="0" smtClean="0">
                <a:solidFill>
                  <a:srgbClr val="3F3F3F"/>
                </a:solidFill>
                <a:latin typeface="Calibri"/>
                <a:cs typeface="+mn-cs"/>
              </a:rPr>
              <a:t>Behalf Millennium / Harley Marine, submitted as brokers only </a:t>
            </a:r>
          </a:p>
          <a:p>
            <a:pPr marL="457200" indent="-457200" fontAlgn="auto">
              <a:spcBef>
                <a:spcPts val="400"/>
              </a:spcBef>
              <a:spcAft>
                <a:spcPts val="400"/>
              </a:spcAft>
              <a:buFont typeface="Arial" pitchFamily="34" charset="0"/>
              <a:buChar char="•"/>
            </a:pPr>
            <a:r>
              <a:rPr lang="en-GB" sz="2400" dirty="0" smtClean="0">
                <a:solidFill>
                  <a:srgbClr val="3F3F3F"/>
                </a:solidFill>
                <a:latin typeface="Calibri"/>
                <a:cs typeface="+mn-cs"/>
              </a:rPr>
              <a:t>Tug : “Millennium Falcon” 4,400 </a:t>
            </a:r>
            <a:r>
              <a:rPr lang="en-GB" sz="2400" dirty="0" err="1" smtClean="0">
                <a:solidFill>
                  <a:srgbClr val="3F3F3F"/>
                </a:solidFill>
                <a:latin typeface="Calibri"/>
                <a:cs typeface="+mn-cs"/>
              </a:rPr>
              <a:t>Bhp</a:t>
            </a:r>
            <a:r>
              <a:rPr lang="en-GB" sz="2400" dirty="0" smtClean="0">
                <a:solidFill>
                  <a:srgbClr val="3F3F3F"/>
                </a:solidFill>
                <a:latin typeface="Calibri"/>
                <a:cs typeface="+mn-cs"/>
              </a:rPr>
              <a:t>, 56 tons bollard pull </a:t>
            </a:r>
          </a:p>
          <a:p>
            <a:pPr marL="914400" lvl="1" indent="-457200" fontAlgn="auto">
              <a:spcBef>
                <a:spcPts val="400"/>
              </a:spcBef>
              <a:spcAft>
                <a:spcPts val="400"/>
              </a:spcAft>
              <a:buFont typeface="Wingdings" pitchFamily="2" charset="2"/>
              <a:buChar char="Ø"/>
            </a:pPr>
            <a:r>
              <a:rPr lang="en-GB" sz="2400" dirty="0" smtClean="0">
                <a:solidFill>
                  <a:srgbClr val="3F3F3F"/>
                </a:solidFill>
                <a:latin typeface="Calibri"/>
                <a:cs typeface="+mn-cs"/>
              </a:rPr>
              <a:t>Daily Hire Rate </a:t>
            </a:r>
            <a:r>
              <a:rPr lang="en-GB" sz="2400" dirty="0" err="1" smtClean="0">
                <a:solidFill>
                  <a:srgbClr val="3F3F3F"/>
                </a:solidFill>
                <a:latin typeface="Calibri"/>
                <a:cs typeface="+mn-cs"/>
              </a:rPr>
              <a:t>Usd</a:t>
            </a:r>
            <a:r>
              <a:rPr lang="en-GB" sz="2400" dirty="0" smtClean="0">
                <a:solidFill>
                  <a:srgbClr val="3F3F3F"/>
                </a:solidFill>
                <a:latin typeface="Calibri"/>
                <a:cs typeface="+mn-cs"/>
              </a:rPr>
              <a:t> 40,000 per day pro rata inclusive fuel and lubes</a:t>
            </a:r>
          </a:p>
          <a:p>
            <a:pPr marL="914400" lvl="1" indent="-457200" fontAlgn="auto">
              <a:spcBef>
                <a:spcPts val="400"/>
              </a:spcBef>
              <a:spcAft>
                <a:spcPts val="400"/>
              </a:spcAft>
              <a:buFont typeface="Wingdings" pitchFamily="2" charset="2"/>
              <a:buChar char="Ø"/>
            </a:pPr>
            <a:r>
              <a:rPr lang="en-GB" sz="2400" dirty="0" smtClean="0">
                <a:solidFill>
                  <a:srgbClr val="3F3F3F"/>
                </a:solidFill>
                <a:latin typeface="Calibri"/>
                <a:cs typeface="+mn-cs"/>
              </a:rPr>
              <a:t>Delivery / Redelivery Seattle </a:t>
            </a:r>
          </a:p>
          <a:p>
            <a:pPr marL="914400" lvl="1" indent="-457200" fontAlgn="auto">
              <a:spcBef>
                <a:spcPts val="400"/>
              </a:spcBef>
              <a:spcAft>
                <a:spcPts val="400"/>
              </a:spcAft>
              <a:buFont typeface="Wingdings" pitchFamily="2" charset="2"/>
              <a:buChar char="Ø"/>
            </a:pPr>
            <a:r>
              <a:rPr lang="en-GB" sz="2400" dirty="0" smtClean="0">
                <a:solidFill>
                  <a:srgbClr val="3F3F3F"/>
                </a:solidFill>
                <a:latin typeface="Calibri"/>
                <a:cs typeface="+mn-cs"/>
              </a:rPr>
              <a:t>Contract - Basis </a:t>
            </a:r>
            <a:r>
              <a:rPr lang="en-GB" sz="2400" dirty="0" err="1" smtClean="0">
                <a:solidFill>
                  <a:srgbClr val="3F3F3F"/>
                </a:solidFill>
                <a:latin typeface="Calibri"/>
                <a:cs typeface="+mn-cs"/>
              </a:rPr>
              <a:t>Bimco</a:t>
            </a:r>
            <a:r>
              <a:rPr lang="en-GB" sz="2400" dirty="0" smtClean="0">
                <a:solidFill>
                  <a:srgbClr val="3F3F3F"/>
                </a:solidFill>
                <a:latin typeface="Calibri"/>
                <a:cs typeface="+mn-cs"/>
              </a:rPr>
              <a:t> “</a:t>
            </a:r>
            <a:r>
              <a:rPr lang="en-GB" sz="2400" dirty="0" err="1" smtClean="0">
                <a:solidFill>
                  <a:srgbClr val="3F3F3F"/>
                </a:solidFill>
                <a:latin typeface="Calibri"/>
                <a:cs typeface="+mn-cs"/>
              </a:rPr>
              <a:t>Towhire</a:t>
            </a:r>
            <a:r>
              <a:rPr lang="en-GB" sz="2400" dirty="0" smtClean="0">
                <a:solidFill>
                  <a:srgbClr val="3F3F3F"/>
                </a:solidFill>
                <a:latin typeface="Calibri"/>
                <a:cs typeface="+mn-cs"/>
              </a:rPr>
              <a:t> 2008” Agreement </a:t>
            </a:r>
          </a:p>
          <a:p>
            <a:pPr marL="914400" lvl="1" indent="-457200" fontAlgn="auto">
              <a:spcBef>
                <a:spcPts val="400"/>
              </a:spcBef>
              <a:spcAft>
                <a:spcPts val="400"/>
              </a:spcAft>
              <a:buFont typeface="Wingdings" pitchFamily="2" charset="2"/>
              <a:buChar char="Ø"/>
            </a:pPr>
            <a:r>
              <a:rPr lang="en-GB" sz="2400" dirty="0" smtClean="0">
                <a:solidFill>
                  <a:srgbClr val="3F3F3F"/>
                </a:solidFill>
                <a:latin typeface="Calibri"/>
                <a:cs typeface="+mn-cs"/>
              </a:rPr>
              <a:t>Minimum Hire period : 6 days hire payable in any event Past projects &amp; cases</a:t>
            </a:r>
          </a:p>
          <a:p>
            <a:pPr marL="914400" lvl="1" indent="-457200" fontAlgn="auto">
              <a:spcBef>
                <a:spcPts val="400"/>
              </a:spcBef>
              <a:spcAft>
                <a:spcPts val="400"/>
              </a:spcAft>
              <a:buFont typeface="Wingdings" pitchFamily="2" charset="2"/>
              <a:buChar char="Ø"/>
            </a:pPr>
            <a:r>
              <a:rPr lang="en-GB" sz="2400" dirty="0" smtClean="0">
                <a:solidFill>
                  <a:srgbClr val="3F3F3F"/>
                </a:solidFill>
                <a:latin typeface="Calibri"/>
                <a:cs typeface="+mn-cs"/>
              </a:rPr>
              <a:t>Subject availability, further details </a:t>
            </a:r>
          </a:p>
          <a:p>
            <a:pPr marL="457200" indent="-457200" fontAlgn="auto">
              <a:spcBef>
                <a:spcPts val="400"/>
              </a:spcBef>
              <a:spcAft>
                <a:spcPts val="400"/>
              </a:spcAft>
              <a:buFont typeface="Arial" pitchFamily="34" charset="0"/>
              <a:buChar char="•"/>
            </a:pPr>
            <a:endParaRPr lang="en-GB" sz="2400" dirty="0">
              <a:solidFill>
                <a:srgbClr val="3F3F3F"/>
              </a:solidFill>
              <a:latin typeface="Calibri"/>
              <a:cs typeface="+mn-cs"/>
            </a:endParaRPr>
          </a:p>
        </p:txBody>
      </p:sp>
    </p:spTree>
    <p:extLst>
      <p:ext uri="{BB962C8B-B14F-4D97-AF65-F5344CB8AC3E}">
        <p14:creationId xmlns:p14="http://schemas.microsoft.com/office/powerpoint/2010/main" val="270154930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considerations</a:t>
            </a:r>
            <a:endParaRPr lang="en-US" dirty="0"/>
          </a:p>
        </p:txBody>
      </p:sp>
      <p:sp>
        <p:nvSpPr>
          <p:cNvPr id="3" name="Content Placeholder 2"/>
          <p:cNvSpPr>
            <a:spLocks noGrp="1"/>
          </p:cNvSpPr>
          <p:nvPr>
            <p:ph idx="1"/>
          </p:nvPr>
        </p:nvSpPr>
        <p:spPr>
          <a:xfrm>
            <a:off x="683568" y="1196752"/>
            <a:ext cx="8308032" cy="4853211"/>
          </a:xfrm>
        </p:spPr>
        <p:txBody>
          <a:bodyPr>
            <a:normAutofit fontScale="25000" lnSpcReduction="20000"/>
          </a:bodyPr>
          <a:lstStyle/>
          <a:p>
            <a:r>
              <a:rPr lang="en-US" sz="6400" dirty="0" smtClean="0"/>
              <a:t>Is the wreck a hazard to navigation?  33 C.F.R. §  245.20 provides a good example:</a:t>
            </a:r>
          </a:p>
          <a:p>
            <a:endParaRPr lang="en-US" sz="6400" dirty="0" smtClean="0"/>
          </a:p>
          <a:p>
            <a:r>
              <a:rPr lang="en-US" sz="6400" dirty="0" smtClean="0">
                <a:effectLst/>
              </a:rPr>
              <a:t>(1) Location of the obstruction in relation to the navigable channel and other navigational traffic patterns. </a:t>
            </a:r>
          </a:p>
          <a:p>
            <a:r>
              <a:rPr lang="en-US" sz="6400" dirty="0" smtClean="0"/>
              <a:t/>
            </a:r>
            <a:br>
              <a:rPr lang="en-US" sz="6400" dirty="0" smtClean="0"/>
            </a:br>
            <a:r>
              <a:rPr lang="en-US" sz="6400" dirty="0" smtClean="0">
                <a:effectLst/>
              </a:rPr>
              <a:t>(2) Navigational difficulty in the vicinity of the obstruction. </a:t>
            </a:r>
          </a:p>
          <a:p>
            <a:r>
              <a:rPr lang="en-US" sz="6400" dirty="0" smtClean="0"/>
              <a:t/>
            </a:r>
            <a:br>
              <a:rPr lang="en-US" sz="6400" dirty="0" smtClean="0"/>
            </a:br>
            <a:r>
              <a:rPr lang="en-US" sz="6400" dirty="0" smtClean="0">
                <a:effectLst/>
              </a:rPr>
              <a:t>(3) Clearance or depth of water over the obstruction, fluctuation of water level, and other hydraulic characteristics in the vicinity. </a:t>
            </a:r>
          </a:p>
          <a:p>
            <a:r>
              <a:rPr lang="en-US" sz="6400" dirty="0" smtClean="0"/>
              <a:t/>
            </a:r>
            <a:br>
              <a:rPr lang="en-US" sz="6400" dirty="0" smtClean="0"/>
            </a:br>
            <a:r>
              <a:rPr lang="en-US" sz="6400" dirty="0" smtClean="0">
                <a:effectLst/>
              </a:rPr>
              <a:t>(4) Type and density of commercial and recreational vessel traffic, or other marine activity, in the vicinity of the obstruction. </a:t>
            </a:r>
          </a:p>
          <a:p>
            <a:r>
              <a:rPr lang="en-US" sz="6400" dirty="0" smtClean="0"/>
              <a:t/>
            </a:r>
            <a:br>
              <a:rPr lang="en-US" sz="6400" dirty="0" smtClean="0"/>
            </a:br>
            <a:r>
              <a:rPr lang="en-US" sz="6400" dirty="0" smtClean="0">
                <a:effectLst/>
              </a:rPr>
              <a:t>(5) Physical characteristics of the obstruction, including cargo, if any. </a:t>
            </a:r>
          </a:p>
          <a:p>
            <a:r>
              <a:rPr lang="en-US" sz="6400" dirty="0" smtClean="0"/>
              <a:t/>
            </a:r>
            <a:br>
              <a:rPr lang="en-US" sz="6400" dirty="0" smtClean="0"/>
            </a:br>
            <a:r>
              <a:rPr lang="en-US" sz="6400" dirty="0" smtClean="0">
                <a:effectLst/>
              </a:rPr>
              <a:t>(6) Possible movement of the obstruction. </a:t>
            </a:r>
          </a:p>
          <a:p>
            <a:r>
              <a:rPr lang="en-US" sz="6400" dirty="0" smtClean="0"/>
              <a:t/>
            </a:r>
            <a:br>
              <a:rPr lang="en-US" sz="6400" dirty="0" smtClean="0"/>
            </a:br>
            <a:r>
              <a:rPr lang="en-US" sz="6400" dirty="0" smtClean="0">
                <a:effectLst/>
              </a:rPr>
              <a:t>(7) Location of the obstruction in relation to existing aids to navigation. </a:t>
            </a:r>
          </a:p>
          <a:p>
            <a:r>
              <a:rPr lang="en-US" sz="6400" dirty="0" smtClean="0"/>
              <a:t/>
            </a:r>
            <a:br>
              <a:rPr lang="en-US" sz="6400" dirty="0" smtClean="0"/>
            </a:br>
            <a:r>
              <a:rPr lang="en-US" sz="6400" dirty="0" smtClean="0">
                <a:effectLst/>
              </a:rPr>
              <a:t>(8) Prevailing and historical weather conditions. </a:t>
            </a:r>
          </a:p>
          <a:p>
            <a:r>
              <a:rPr lang="en-US" sz="6400" dirty="0" smtClean="0"/>
              <a:t/>
            </a:r>
            <a:br>
              <a:rPr lang="en-US" sz="6400" dirty="0" smtClean="0"/>
            </a:br>
            <a:r>
              <a:rPr lang="en-US" sz="6400" dirty="0" smtClean="0">
                <a:effectLst/>
              </a:rPr>
              <a:t>(9) Length of time the obstruction has been in existence. </a:t>
            </a:r>
          </a:p>
          <a:p>
            <a:r>
              <a:rPr lang="en-US" sz="6400" dirty="0" smtClean="0"/>
              <a:t/>
            </a:r>
            <a:br>
              <a:rPr lang="en-US" sz="6400" dirty="0" smtClean="0"/>
            </a:br>
            <a:r>
              <a:rPr lang="en-US" sz="6400" dirty="0" smtClean="0">
                <a:effectLst/>
              </a:rPr>
              <a:t>(10) History of vessel accidents involving the obstruction. </a:t>
            </a:r>
          </a:p>
          <a:p>
            <a:r>
              <a:rPr lang="en-US" dirty="0" smtClean="0"/>
              <a:t/>
            </a:r>
            <a:br>
              <a:rPr lang="en-US" dirty="0" smtClean="0"/>
            </a:br>
            <a:endParaRPr lang="en-US" dirty="0"/>
          </a:p>
        </p:txBody>
      </p:sp>
    </p:spTree>
    <p:extLst>
      <p:ext uri="{BB962C8B-B14F-4D97-AF65-F5344CB8AC3E}">
        <p14:creationId xmlns:p14="http://schemas.microsoft.com/office/powerpoint/2010/main" val="45691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Nairobi International Convention on the Removal of Wrecks</a:t>
            </a:r>
            <a:endParaRPr lang="en-US" dirty="0"/>
          </a:p>
        </p:txBody>
      </p:sp>
      <p:sp>
        <p:nvSpPr>
          <p:cNvPr id="3" name="Content Placeholder 2"/>
          <p:cNvSpPr>
            <a:spLocks noGrp="1"/>
          </p:cNvSpPr>
          <p:nvPr>
            <p:ph idx="1"/>
          </p:nvPr>
        </p:nvSpPr>
        <p:spPr/>
        <p:txBody>
          <a:bodyPr/>
          <a:lstStyle/>
          <a:p>
            <a:r>
              <a:rPr lang="en-US" dirty="0" smtClean="0"/>
              <a:t>Response to the inability of coastal states to require removal of wrecks outside of territorial waters</a:t>
            </a:r>
          </a:p>
          <a:p>
            <a:r>
              <a:rPr lang="en-US" dirty="0" smtClean="0"/>
              <a:t>Considerable concern to countries with shallow waters beyond the territorial sea </a:t>
            </a:r>
            <a:endParaRPr lang="en-US" dirty="0"/>
          </a:p>
        </p:txBody>
      </p:sp>
    </p:spTree>
    <p:extLst>
      <p:ext uri="{BB962C8B-B14F-4D97-AF65-F5344CB8AC3E}">
        <p14:creationId xmlns:p14="http://schemas.microsoft.com/office/powerpoint/2010/main" val="142446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Geographic applicability</a:t>
            </a:r>
            <a:endParaRPr lang="en-US" dirty="0"/>
          </a:p>
        </p:txBody>
      </p:sp>
      <p:sp>
        <p:nvSpPr>
          <p:cNvPr id="3" name="Content Placeholder 2"/>
          <p:cNvSpPr>
            <a:spLocks noGrp="1"/>
          </p:cNvSpPr>
          <p:nvPr>
            <p:ph idx="1"/>
          </p:nvPr>
        </p:nvSpPr>
        <p:spPr/>
        <p:txBody>
          <a:bodyPr/>
          <a:lstStyle/>
          <a:p>
            <a:r>
              <a:rPr lang="en-US" dirty="0" smtClean="0"/>
              <a:t>“Convention area” is the Exclusive Economic Zone 200 nautical miles from the baselines</a:t>
            </a:r>
          </a:p>
          <a:p>
            <a:r>
              <a:rPr lang="en-US" dirty="0" smtClean="0"/>
              <a:t>Allows coastal state to extend Convention to its territorial sea</a:t>
            </a:r>
          </a:p>
          <a:p>
            <a:endParaRPr lang="en-US" dirty="0"/>
          </a:p>
        </p:txBody>
      </p:sp>
    </p:spTree>
    <p:extLst>
      <p:ext uri="{BB962C8B-B14F-4D97-AF65-F5344CB8AC3E}">
        <p14:creationId xmlns:p14="http://schemas.microsoft.com/office/powerpoint/2010/main" val="258937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Exclusions</a:t>
            </a:r>
            <a:endParaRPr lang="en-US" dirty="0"/>
          </a:p>
        </p:txBody>
      </p:sp>
      <p:sp>
        <p:nvSpPr>
          <p:cNvPr id="3" name="Content Placeholder 2"/>
          <p:cNvSpPr>
            <a:spLocks noGrp="1"/>
          </p:cNvSpPr>
          <p:nvPr>
            <p:ph idx="1"/>
          </p:nvPr>
        </p:nvSpPr>
        <p:spPr/>
        <p:txBody>
          <a:bodyPr/>
          <a:lstStyle/>
          <a:p>
            <a:r>
              <a:rPr lang="en-US" dirty="0" smtClean="0"/>
              <a:t>Measures taken under the Pollution Convention</a:t>
            </a:r>
          </a:p>
          <a:p>
            <a:r>
              <a:rPr lang="en-US" dirty="0" smtClean="0"/>
              <a:t>Warships or other state owned and operated ships not used for commercial purposes</a:t>
            </a:r>
            <a:endParaRPr lang="en-US" dirty="0"/>
          </a:p>
        </p:txBody>
      </p:sp>
    </p:spTree>
    <p:extLst>
      <p:ext uri="{BB962C8B-B14F-4D97-AF65-F5344CB8AC3E}">
        <p14:creationId xmlns:p14="http://schemas.microsoft.com/office/powerpoint/2010/main" val="119378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Reporting requirements of the master and operator</a:t>
            </a:r>
            <a:endParaRPr lang="en-US" dirty="0"/>
          </a:p>
        </p:txBody>
      </p:sp>
      <p:sp>
        <p:nvSpPr>
          <p:cNvPr id="3" name="Content Placeholder 2"/>
          <p:cNvSpPr>
            <a:spLocks noGrp="1"/>
          </p:cNvSpPr>
          <p:nvPr>
            <p:ph idx="1"/>
          </p:nvPr>
        </p:nvSpPr>
        <p:spPr/>
        <p:txBody>
          <a:bodyPr/>
          <a:lstStyle/>
          <a:p>
            <a:r>
              <a:rPr lang="en-US" dirty="0" smtClean="0"/>
              <a:t>Master and operator must report wreck to the “Affected State”</a:t>
            </a:r>
          </a:p>
          <a:p>
            <a:r>
              <a:rPr lang="en-US" dirty="0" smtClean="0"/>
              <a:t>Report to include:</a:t>
            </a:r>
          </a:p>
          <a:p>
            <a:pPr lvl="1"/>
            <a:r>
              <a:rPr lang="en-US" dirty="0" smtClean="0"/>
              <a:t>Precise location</a:t>
            </a:r>
          </a:p>
          <a:p>
            <a:pPr lvl="1"/>
            <a:r>
              <a:rPr lang="en-US" dirty="0" smtClean="0"/>
              <a:t>Type, size and construction of the wreck</a:t>
            </a:r>
          </a:p>
          <a:p>
            <a:pPr lvl="1"/>
            <a:r>
              <a:rPr lang="en-US" dirty="0" smtClean="0"/>
              <a:t>Nature of damage and condition of the wreck</a:t>
            </a:r>
          </a:p>
          <a:p>
            <a:pPr lvl="1"/>
            <a:r>
              <a:rPr lang="en-US" dirty="0" smtClean="0"/>
              <a:t>Nature and quantity of the cargo</a:t>
            </a:r>
          </a:p>
          <a:p>
            <a:pPr lvl="1"/>
            <a:r>
              <a:rPr lang="en-US" dirty="0" smtClean="0"/>
              <a:t>Amount and type of oil</a:t>
            </a:r>
          </a:p>
        </p:txBody>
      </p:sp>
    </p:spTree>
    <p:extLst>
      <p:ext uri="{BB962C8B-B14F-4D97-AF65-F5344CB8AC3E}">
        <p14:creationId xmlns:p14="http://schemas.microsoft.com/office/powerpoint/2010/main" val="36166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Locating and marking by the Affected State</a:t>
            </a:r>
            <a:endParaRPr lang="en-US" dirty="0"/>
          </a:p>
        </p:txBody>
      </p:sp>
      <p:sp>
        <p:nvSpPr>
          <p:cNvPr id="3" name="Content Placeholder 2"/>
          <p:cNvSpPr>
            <a:spLocks noGrp="1"/>
          </p:cNvSpPr>
          <p:nvPr>
            <p:ph idx="1"/>
          </p:nvPr>
        </p:nvSpPr>
        <p:spPr/>
        <p:txBody>
          <a:bodyPr/>
          <a:lstStyle/>
          <a:p>
            <a:r>
              <a:rPr lang="en-US" dirty="0" smtClean="0"/>
              <a:t>Affected State shall used all practicable means to warn mariners and other concerned states</a:t>
            </a:r>
          </a:p>
          <a:p>
            <a:r>
              <a:rPr lang="en-US" dirty="0" smtClean="0"/>
              <a:t>Affected State shall ensure that reasonable steps are taken to mark the wreck</a:t>
            </a:r>
            <a:endParaRPr lang="en-US" dirty="0"/>
          </a:p>
        </p:txBody>
      </p:sp>
    </p:spTree>
    <p:extLst>
      <p:ext uri="{BB962C8B-B14F-4D97-AF65-F5344CB8AC3E}">
        <p14:creationId xmlns:p14="http://schemas.microsoft.com/office/powerpoint/2010/main" val="211708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Removal by the owner</a:t>
            </a:r>
            <a:endParaRPr lang="en-US" dirty="0"/>
          </a:p>
        </p:txBody>
      </p:sp>
      <p:sp>
        <p:nvSpPr>
          <p:cNvPr id="3" name="Content Placeholder 2"/>
          <p:cNvSpPr>
            <a:spLocks noGrp="1"/>
          </p:cNvSpPr>
          <p:nvPr>
            <p:ph idx="1"/>
          </p:nvPr>
        </p:nvSpPr>
        <p:spPr/>
        <p:txBody>
          <a:bodyPr/>
          <a:lstStyle/>
          <a:p>
            <a:r>
              <a:rPr lang="en-US" dirty="0" smtClean="0"/>
              <a:t>Registered owner shall remove a wreck determined to constitute a hazard</a:t>
            </a:r>
          </a:p>
          <a:p>
            <a:r>
              <a:rPr lang="en-US" dirty="0" smtClean="0"/>
              <a:t> If the owner commences removal, the Affected State may intervene only to the extent necessary for safety and protection of the marine environment</a:t>
            </a:r>
          </a:p>
          <a:p>
            <a:r>
              <a:rPr lang="en-US" dirty="0" smtClean="0"/>
              <a:t>Affected State may set a reasonable deadline</a:t>
            </a:r>
            <a:endParaRPr lang="en-US" dirty="0"/>
          </a:p>
        </p:txBody>
      </p:sp>
    </p:spTree>
    <p:extLst>
      <p:ext uri="{BB962C8B-B14F-4D97-AF65-F5344CB8AC3E}">
        <p14:creationId xmlns:p14="http://schemas.microsoft.com/office/powerpoint/2010/main" val="41343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Determination of hazard</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Type, size and construction of the wreck</a:t>
            </a:r>
          </a:p>
          <a:p>
            <a:r>
              <a:rPr lang="en-US" dirty="0" smtClean="0"/>
              <a:t>Depth of water</a:t>
            </a:r>
          </a:p>
          <a:p>
            <a:r>
              <a:rPr lang="en-US" dirty="0" smtClean="0"/>
              <a:t>Tidal range and currents</a:t>
            </a:r>
          </a:p>
          <a:p>
            <a:r>
              <a:rPr lang="en-US" dirty="0" smtClean="0"/>
              <a:t>Particularly sensitive sea areas</a:t>
            </a:r>
          </a:p>
          <a:p>
            <a:r>
              <a:rPr lang="en-US" dirty="0" smtClean="0"/>
              <a:t>Proximity of shipping routes or established traffic lanes</a:t>
            </a:r>
          </a:p>
          <a:p>
            <a:r>
              <a:rPr lang="en-US" dirty="0" smtClean="0"/>
              <a:t>Traffic density and frequency</a:t>
            </a:r>
          </a:p>
          <a:p>
            <a:r>
              <a:rPr lang="en-US" dirty="0" smtClean="0"/>
              <a:t>Type of traffic</a:t>
            </a:r>
          </a:p>
          <a:p>
            <a:r>
              <a:rPr lang="en-US" dirty="0" smtClean="0"/>
              <a:t>Nature and quantity of cargo and oil onboard and likely damage to the environment</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924944"/>
            <a:ext cx="152400" cy="15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953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Determination of hazard</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Vulnerability of port facilities</a:t>
            </a:r>
          </a:p>
          <a:p>
            <a:r>
              <a:rPr lang="en-US" dirty="0" smtClean="0"/>
              <a:t>Prevailing meteorological and hydrographical conditions</a:t>
            </a:r>
          </a:p>
          <a:p>
            <a:r>
              <a:rPr lang="en-US" dirty="0" smtClean="0"/>
              <a:t>Submarine topography</a:t>
            </a:r>
          </a:p>
          <a:p>
            <a:r>
              <a:rPr lang="en-US" dirty="0" smtClean="0"/>
              <a:t>Height of the wreck above or below the surface at low tide</a:t>
            </a:r>
          </a:p>
          <a:p>
            <a:r>
              <a:rPr lang="en-US" dirty="0" smtClean="0"/>
              <a:t>Acoustic and magnetic profiles of the wreck</a:t>
            </a:r>
          </a:p>
          <a:p>
            <a:r>
              <a:rPr lang="en-US" dirty="0" smtClean="0"/>
              <a:t>Proximity of offshore installations, pipelines, etc.</a:t>
            </a:r>
          </a:p>
          <a:p>
            <a:r>
              <a:rPr lang="en-US" dirty="0" smtClean="0"/>
              <a:t>“Any other circumstances that might necessitate the removal of the wreck”</a:t>
            </a:r>
            <a:endParaRPr lang="en-US" dirty="0"/>
          </a:p>
        </p:txBody>
      </p:sp>
    </p:spTree>
    <p:extLst>
      <p:ext uri="{BB962C8B-B14F-4D97-AF65-F5344CB8AC3E}">
        <p14:creationId xmlns:p14="http://schemas.microsoft.com/office/powerpoint/2010/main" val="20559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Liability of the Owner</a:t>
            </a:r>
            <a:endParaRPr lang="en-US" dirty="0"/>
          </a:p>
        </p:txBody>
      </p:sp>
      <p:sp>
        <p:nvSpPr>
          <p:cNvPr id="3" name="Content Placeholder 2"/>
          <p:cNvSpPr>
            <a:spLocks noGrp="1"/>
          </p:cNvSpPr>
          <p:nvPr>
            <p:ph idx="1"/>
          </p:nvPr>
        </p:nvSpPr>
        <p:spPr/>
        <p:txBody>
          <a:bodyPr>
            <a:normAutofit fontScale="92500"/>
          </a:bodyPr>
          <a:lstStyle/>
          <a:p>
            <a:r>
              <a:rPr lang="en-US" dirty="0" smtClean="0"/>
              <a:t>Registered owner is liable for the costs of locating, marking and removing the wreck unless the casualty that caused the wreck resulted from:</a:t>
            </a:r>
          </a:p>
          <a:p>
            <a:pPr lvl="1"/>
            <a:r>
              <a:rPr lang="en-US" dirty="0" smtClean="0"/>
              <a:t>Act of war, or a natural phenomenon of exceptional, inevitable and irresistible character</a:t>
            </a:r>
          </a:p>
          <a:p>
            <a:pPr lvl="1"/>
            <a:r>
              <a:rPr lang="en-US" dirty="0" smtClean="0"/>
              <a:t>Act of omission of a third party done with intent to cause damage</a:t>
            </a:r>
          </a:p>
          <a:p>
            <a:pPr lvl="1"/>
            <a:r>
              <a:rPr lang="en-US" dirty="0" smtClean="0"/>
              <a:t>Wholly caused by the negligence of authority responsible for maintenance of lights or navigational aids</a:t>
            </a:r>
          </a:p>
          <a:p>
            <a:pPr lvl="1"/>
            <a:endParaRPr lang="en-US" dirty="0" smtClean="0"/>
          </a:p>
          <a:p>
            <a:endParaRPr lang="en-US" dirty="0"/>
          </a:p>
        </p:txBody>
      </p:sp>
    </p:spTree>
    <p:extLst>
      <p:ext uri="{BB962C8B-B14F-4D97-AF65-F5344CB8AC3E}">
        <p14:creationId xmlns:p14="http://schemas.microsoft.com/office/powerpoint/2010/main" val="111571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lysbildenummer 5"/>
          <p:cNvSpPr>
            <a:spLocks noGrp="1"/>
          </p:cNvSpPr>
          <p:nvPr>
            <p:ph type="sldNum" sz="quarter" idx="18"/>
          </p:nvPr>
        </p:nvSpPr>
        <p:spPr>
          <a:xfrm>
            <a:off x="8640452" y="6411913"/>
            <a:ext cx="423862" cy="365125"/>
          </a:xfrm>
        </p:spPr>
        <p:txBody>
          <a:bodyPr/>
          <a:lstStyle/>
          <a:p>
            <a:fld id="{C38914BC-34A1-4B90-97AE-75853010A668}" type="slidenum">
              <a:rPr lang="nb-NO" smtClean="0"/>
              <a:pPr/>
              <a:t>8</a:t>
            </a:fld>
            <a:endParaRPr lang="nb-NO" dirty="0"/>
          </a:p>
        </p:txBody>
      </p:sp>
      <p:sp>
        <p:nvSpPr>
          <p:cNvPr id="10" name="Text Placeholder 9"/>
          <p:cNvSpPr>
            <a:spLocks noGrp="1"/>
          </p:cNvSpPr>
          <p:nvPr>
            <p:ph type="body" sz="quarter" idx="10"/>
          </p:nvPr>
        </p:nvSpPr>
        <p:spPr>
          <a:xfrm>
            <a:off x="399099" y="980728"/>
            <a:ext cx="13802403" cy="629335"/>
          </a:xfrm>
        </p:spPr>
        <p:txBody>
          <a:bodyPr>
            <a:normAutofit/>
          </a:bodyPr>
          <a:lstStyle/>
          <a:p>
            <a:r>
              <a:rPr lang="en-GB" sz="2400" dirty="0" smtClean="0"/>
              <a:t>Alternative Proposal</a:t>
            </a:r>
            <a:endParaRPr lang="en-GB" sz="2400" dirty="0"/>
          </a:p>
        </p:txBody>
      </p:sp>
      <p:sp>
        <p:nvSpPr>
          <p:cNvPr id="16" name="Plassholder for bunntekst 7"/>
          <p:cNvSpPr txBox="1">
            <a:spLocks/>
          </p:cNvSpPr>
          <p:nvPr/>
        </p:nvSpPr>
        <p:spPr>
          <a:xfrm>
            <a:off x="6911975" y="6569075"/>
            <a:ext cx="2232025" cy="180975"/>
          </a:xfrm>
          <a:prstGeom prst="rect">
            <a:avLst/>
          </a:prstGeom>
        </p:spPr>
        <p:txBody>
          <a:bodyPr vert="horz" lIns="0" tIns="0" rIns="0" bIns="0" rtlCol="0" anchor="b" anchorCtr="0"/>
          <a:lstStyle>
            <a:defPPr>
              <a:defRPr lang="nb-NO"/>
            </a:defPPr>
            <a:lvl1pPr marL="0" algn="l" defTabSz="914400" rtl="0" eaLnBrk="1" latinLnBrk="0" hangingPunct="1">
              <a:defRPr sz="1000" b="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GB" dirty="0" smtClean="0">
                <a:solidFill>
                  <a:prstClr val="white"/>
                </a:solidFill>
              </a:rPr>
              <a:t>Towage &amp; Salvage l London</a:t>
            </a:r>
          </a:p>
        </p:txBody>
      </p:sp>
      <p:sp>
        <p:nvSpPr>
          <p:cNvPr id="12" name="TextBox 11"/>
          <p:cNvSpPr txBox="1"/>
          <p:nvPr/>
        </p:nvSpPr>
        <p:spPr>
          <a:xfrm>
            <a:off x="399099" y="1484784"/>
            <a:ext cx="7920810" cy="5201424"/>
          </a:xfrm>
          <a:prstGeom prst="rect">
            <a:avLst/>
          </a:prstGeom>
          <a:noFill/>
        </p:spPr>
        <p:txBody>
          <a:bodyPr wrap="square" rtlCol="0">
            <a:spAutoFit/>
          </a:bodyPr>
          <a:lstStyle/>
          <a:p>
            <a:pPr marL="457200" indent="-457200" fontAlgn="auto">
              <a:spcBef>
                <a:spcPts val="400"/>
              </a:spcBef>
              <a:spcAft>
                <a:spcPts val="400"/>
              </a:spcAft>
              <a:buFont typeface="Arial" pitchFamily="34" charset="0"/>
              <a:buChar char="•"/>
            </a:pPr>
            <a:r>
              <a:rPr lang="en-GB" dirty="0" smtClean="0">
                <a:solidFill>
                  <a:srgbClr val="3F3F3F"/>
                </a:solidFill>
                <a:latin typeface="Calibri"/>
                <a:cs typeface="+mn-cs"/>
              </a:rPr>
              <a:t>Behalf </a:t>
            </a:r>
            <a:r>
              <a:rPr lang="en-GB" b="1" dirty="0" smtClean="0">
                <a:solidFill>
                  <a:srgbClr val="3F3F3F"/>
                </a:solidFill>
                <a:latin typeface="Calibri"/>
                <a:cs typeface="+mn-cs"/>
              </a:rPr>
              <a:t>T &amp; T Salvage   </a:t>
            </a:r>
          </a:p>
          <a:p>
            <a:pPr marL="457200" indent="-457200" fontAlgn="auto">
              <a:spcBef>
                <a:spcPts val="400"/>
              </a:spcBef>
              <a:spcAft>
                <a:spcPts val="400"/>
              </a:spcAft>
              <a:buFont typeface="Arial" pitchFamily="34" charset="0"/>
              <a:buChar char="•"/>
            </a:pPr>
            <a:r>
              <a:rPr lang="en-GB" dirty="0" smtClean="0">
                <a:solidFill>
                  <a:srgbClr val="3F3F3F"/>
                </a:solidFill>
                <a:latin typeface="Calibri"/>
                <a:cs typeface="+mn-cs"/>
              </a:rPr>
              <a:t>Team : 4 man salvage team comprising Senior Salvage Master, Naval Architect &amp; Divers  </a:t>
            </a:r>
          </a:p>
          <a:p>
            <a:pPr marL="914400" lvl="1" indent="-457200" fontAlgn="auto">
              <a:spcBef>
                <a:spcPts val="400"/>
              </a:spcBef>
              <a:spcAft>
                <a:spcPts val="400"/>
              </a:spcAft>
              <a:buFont typeface="Wingdings" pitchFamily="2" charset="2"/>
              <a:buChar char="Ø"/>
            </a:pPr>
            <a:r>
              <a:rPr lang="en-GB" sz="1600" dirty="0" smtClean="0">
                <a:solidFill>
                  <a:srgbClr val="3F3F3F"/>
                </a:solidFill>
                <a:latin typeface="Calibri"/>
                <a:cs typeface="+mn-cs"/>
              </a:rPr>
              <a:t>Delivery / Redelivery Seattle </a:t>
            </a:r>
          </a:p>
          <a:p>
            <a:pPr marL="914400" lvl="1" indent="-457200" fontAlgn="auto">
              <a:spcBef>
                <a:spcPts val="400"/>
              </a:spcBef>
              <a:spcAft>
                <a:spcPts val="400"/>
              </a:spcAft>
              <a:buFont typeface="Wingdings" pitchFamily="2" charset="2"/>
              <a:buChar char="Ø"/>
            </a:pPr>
            <a:r>
              <a:rPr lang="en-GB" sz="1600" dirty="0" smtClean="0">
                <a:solidFill>
                  <a:srgbClr val="3F3F3F"/>
                </a:solidFill>
                <a:latin typeface="Calibri"/>
                <a:cs typeface="+mn-cs"/>
              </a:rPr>
              <a:t>Contract - Basis </a:t>
            </a:r>
            <a:r>
              <a:rPr lang="en-GB" sz="1600" dirty="0" err="1" smtClean="0">
                <a:solidFill>
                  <a:srgbClr val="3F3F3F"/>
                </a:solidFill>
                <a:latin typeface="Calibri"/>
                <a:cs typeface="+mn-cs"/>
              </a:rPr>
              <a:t>Bimco</a:t>
            </a:r>
            <a:r>
              <a:rPr lang="en-GB" sz="1600" dirty="0" smtClean="0">
                <a:solidFill>
                  <a:srgbClr val="3F3F3F"/>
                </a:solidFill>
                <a:latin typeface="Calibri"/>
                <a:cs typeface="+mn-cs"/>
              </a:rPr>
              <a:t> “</a:t>
            </a:r>
            <a:r>
              <a:rPr lang="en-GB" sz="1600" dirty="0" err="1" smtClean="0">
                <a:solidFill>
                  <a:srgbClr val="3F3F3F"/>
                </a:solidFill>
                <a:latin typeface="Calibri"/>
                <a:cs typeface="+mn-cs"/>
              </a:rPr>
              <a:t>Wreckhire</a:t>
            </a:r>
            <a:r>
              <a:rPr lang="en-GB" sz="1600" dirty="0" smtClean="0">
                <a:solidFill>
                  <a:srgbClr val="3F3F3F"/>
                </a:solidFill>
                <a:latin typeface="Calibri"/>
                <a:cs typeface="+mn-cs"/>
              </a:rPr>
              <a:t> Agreement </a:t>
            </a:r>
          </a:p>
          <a:p>
            <a:pPr marL="914400" lvl="1" indent="-457200" fontAlgn="auto">
              <a:spcBef>
                <a:spcPts val="400"/>
              </a:spcBef>
              <a:spcAft>
                <a:spcPts val="400"/>
              </a:spcAft>
              <a:buFont typeface="Wingdings" pitchFamily="2" charset="2"/>
              <a:buChar char="Ø"/>
            </a:pPr>
            <a:r>
              <a:rPr lang="en-GB" sz="1600" dirty="0" smtClean="0">
                <a:solidFill>
                  <a:srgbClr val="3F3F3F"/>
                </a:solidFill>
                <a:latin typeface="Calibri"/>
                <a:cs typeface="+mn-cs"/>
              </a:rPr>
              <a:t>Provision of any additional equipment @ cost plus 25 per cent uplift, handling fee</a:t>
            </a:r>
          </a:p>
          <a:p>
            <a:pPr marL="914400" lvl="1" indent="-457200" fontAlgn="auto">
              <a:spcBef>
                <a:spcPts val="400"/>
              </a:spcBef>
              <a:spcAft>
                <a:spcPts val="400"/>
              </a:spcAft>
              <a:buFont typeface="Wingdings" pitchFamily="2" charset="2"/>
              <a:buChar char="Ø"/>
            </a:pPr>
            <a:r>
              <a:rPr lang="en-GB" sz="1600" dirty="0" smtClean="0">
                <a:solidFill>
                  <a:srgbClr val="3F3F3F"/>
                </a:solidFill>
                <a:latin typeface="Calibri"/>
                <a:cs typeface="+mn-cs"/>
              </a:rPr>
              <a:t>Bonus to be negotiated upon conclusion of services</a:t>
            </a:r>
          </a:p>
          <a:p>
            <a:pPr marL="914400" lvl="1" indent="-457200" fontAlgn="auto">
              <a:spcBef>
                <a:spcPts val="400"/>
              </a:spcBef>
              <a:spcAft>
                <a:spcPts val="400"/>
              </a:spcAft>
              <a:buFont typeface="Wingdings" pitchFamily="2" charset="2"/>
              <a:buChar char="Ø"/>
            </a:pPr>
            <a:r>
              <a:rPr lang="en-GB" sz="1600" dirty="0" smtClean="0">
                <a:solidFill>
                  <a:srgbClr val="3F3F3F"/>
                </a:solidFill>
                <a:latin typeface="Calibri"/>
                <a:cs typeface="+mn-cs"/>
              </a:rPr>
              <a:t>Alternative Proposals :</a:t>
            </a:r>
          </a:p>
          <a:p>
            <a:pPr marL="914400" lvl="1" indent="-457200" fontAlgn="auto">
              <a:spcBef>
                <a:spcPts val="400"/>
              </a:spcBef>
              <a:spcAft>
                <a:spcPts val="400"/>
              </a:spcAft>
              <a:buFont typeface="Wingdings" pitchFamily="2" charset="2"/>
              <a:buChar char="Ø"/>
            </a:pPr>
            <a:r>
              <a:rPr lang="en-GB" sz="1600" dirty="0" err="1" smtClean="0">
                <a:solidFill>
                  <a:srgbClr val="3F3F3F"/>
                </a:solidFill>
                <a:latin typeface="Calibri"/>
                <a:cs typeface="+mn-cs"/>
              </a:rPr>
              <a:t>Svitzer</a:t>
            </a:r>
            <a:r>
              <a:rPr lang="en-GB" sz="1600" dirty="0" smtClean="0">
                <a:solidFill>
                  <a:srgbClr val="3F3F3F"/>
                </a:solidFill>
                <a:latin typeface="Calibri"/>
                <a:cs typeface="+mn-cs"/>
              </a:rPr>
              <a:t> Salvage / Resolve Marine Group / </a:t>
            </a:r>
            <a:r>
              <a:rPr lang="en-GB" sz="1600" dirty="0" err="1" smtClean="0">
                <a:solidFill>
                  <a:srgbClr val="3F3F3F"/>
                </a:solidFill>
                <a:latin typeface="Calibri"/>
                <a:cs typeface="+mn-cs"/>
              </a:rPr>
              <a:t>Mammoet</a:t>
            </a:r>
            <a:r>
              <a:rPr lang="en-GB" sz="1600" dirty="0" smtClean="0">
                <a:solidFill>
                  <a:srgbClr val="3F3F3F"/>
                </a:solidFill>
                <a:latin typeface="Calibri"/>
                <a:cs typeface="+mn-cs"/>
              </a:rPr>
              <a:t> Salvage would invariably be prepared to offer basis Lloyds Standard Form of Salvage Agreement “No Cure - No Pay” (LOF 2011) Incorporating </a:t>
            </a:r>
            <a:r>
              <a:rPr lang="en-GB" sz="1600" dirty="0" err="1" smtClean="0">
                <a:solidFill>
                  <a:srgbClr val="3F3F3F"/>
                </a:solidFill>
                <a:latin typeface="Calibri"/>
                <a:cs typeface="+mn-cs"/>
              </a:rPr>
              <a:t>Scopic</a:t>
            </a:r>
            <a:r>
              <a:rPr lang="en-GB" sz="1600" dirty="0" smtClean="0">
                <a:solidFill>
                  <a:srgbClr val="3F3F3F"/>
                </a:solidFill>
                <a:latin typeface="Calibri"/>
                <a:cs typeface="+mn-cs"/>
              </a:rPr>
              <a:t> . Both of former parties would look to utilise  resources under partnership for their provision of West Coast services under their OPA 90 compliance for their customers. </a:t>
            </a:r>
            <a:r>
              <a:rPr lang="en-GB" sz="1600" dirty="0" err="1" smtClean="0">
                <a:solidFill>
                  <a:srgbClr val="3F3F3F"/>
                </a:solidFill>
                <a:latin typeface="Calibri"/>
                <a:cs typeface="+mn-cs"/>
              </a:rPr>
              <a:t>Smit</a:t>
            </a:r>
            <a:r>
              <a:rPr lang="en-GB" sz="1600" dirty="0" smtClean="0">
                <a:solidFill>
                  <a:srgbClr val="3F3F3F"/>
                </a:solidFill>
                <a:latin typeface="Calibri"/>
                <a:cs typeface="+mn-cs"/>
              </a:rPr>
              <a:t> Salvage would be prepared to offer LOF 2011 and may also have hard-ware i.e. owned equipment in the region.  </a:t>
            </a:r>
            <a:r>
              <a:rPr lang="en-GB" sz="1600" b="1" dirty="0" smtClean="0">
                <a:solidFill>
                  <a:srgbClr val="3F3F3F"/>
                </a:solidFill>
                <a:latin typeface="Calibri"/>
                <a:cs typeface="+mn-cs"/>
              </a:rPr>
              <a:t> </a:t>
            </a:r>
            <a:endParaRPr lang="en-GB" sz="1600" dirty="0" smtClean="0">
              <a:solidFill>
                <a:srgbClr val="3F3F3F"/>
              </a:solidFill>
              <a:latin typeface="Calibri"/>
              <a:cs typeface="+mn-cs"/>
            </a:endParaRPr>
          </a:p>
          <a:p>
            <a:pPr marL="914400" lvl="1" indent="-457200" fontAlgn="auto">
              <a:spcBef>
                <a:spcPts val="400"/>
              </a:spcBef>
              <a:spcAft>
                <a:spcPts val="400"/>
              </a:spcAft>
              <a:buFont typeface="Wingdings" pitchFamily="2" charset="2"/>
              <a:buChar char="Ø"/>
            </a:pPr>
            <a:endParaRPr lang="en-GB" dirty="0" smtClean="0">
              <a:solidFill>
                <a:srgbClr val="3F3F3F"/>
              </a:solidFill>
              <a:latin typeface="Calibri"/>
              <a:cs typeface="+mn-cs"/>
            </a:endParaRPr>
          </a:p>
          <a:p>
            <a:pPr marL="457200" indent="-457200" fontAlgn="auto">
              <a:spcBef>
                <a:spcPts val="400"/>
              </a:spcBef>
              <a:spcAft>
                <a:spcPts val="400"/>
              </a:spcAft>
              <a:buFont typeface="Arial" pitchFamily="34" charset="0"/>
              <a:buChar char="•"/>
            </a:pPr>
            <a:endParaRPr lang="en-GB" sz="2400" dirty="0">
              <a:solidFill>
                <a:srgbClr val="3F3F3F"/>
              </a:solidFill>
              <a:latin typeface="Calibri"/>
              <a:cs typeface="+mn-cs"/>
            </a:endParaRPr>
          </a:p>
        </p:txBody>
      </p:sp>
    </p:spTree>
    <p:extLst>
      <p:ext uri="{BB962C8B-B14F-4D97-AF65-F5344CB8AC3E}">
        <p14:creationId xmlns:p14="http://schemas.microsoft.com/office/powerpoint/2010/main" val="142820910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 of Liability</a:t>
            </a:r>
            <a:endParaRPr lang="en-US" dirty="0"/>
          </a:p>
        </p:txBody>
      </p:sp>
      <p:sp>
        <p:nvSpPr>
          <p:cNvPr id="3" name="Content Placeholder 2"/>
          <p:cNvSpPr>
            <a:spLocks noGrp="1"/>
          </p:cNvSpPr>
          <p:nvPr>
            <p:ph idx="1"/>
          </p:nvPr>
        </p:nvSpPr>
        <p:spPr/>
        <p:txBody>
          <a:bodyPr/>
          <a:lstStyle/>
          <a:p>
            <a:r>
              <a:rPr lang="en-US" dirty="0" smtClean="0"/>
              <a:t>Convention expressly preserves the right to limit under applicable national law or the 1976 Limitation Convention</a:t>
            </a:r>
            <a:endParaRPr lang="en-US" dirty="0"/>
          </a:p>
        </p:txBody>
      </p:sp>
    </p:spTree>
    <p:extLst>
      <p:ext uri="{BB962C8B-B14F-4D97-AF65-F5344CB8AC3E}">
        <p14:creationId xmlns:p14="http://schemas.microsoft.com/office/powerpoint/2010/main" val="273566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Exceptions to owner’s liability</a:t>
            </a:r>
            <a:endParaRPr lang="en-US" dirty="0"/>
          </a:p>
        </p:txBody>
      </p:sp>
      <p:sp>
        <p:nvSpPr>
          <p:cNvPr id="3" name="Content Placeholder 2"/>
          <p:cNvSpPr>
            <a:spLocks noGrp="1"/>
          </p:cNvSpPr>
          <p:nvPr>
            <p:ph idx="1"/>
          </p:nvPr>
        </p:nvSpPr>
        <p:spPr/>
        <p:txBody>
          <a:bodyPr/>
          <a:lstStyle/>
          <a:p>
            <a:r>
              <a:rPr lang="en-US" dirty="0" smtClean="0"/>
              <a:t>No liability under the Convention to the extent that the liability conflicts with</a:t>
            </a:r>
          </a:p>
          <a:p>
            <a:pPr lvl="1"/>
            <a:r>
              <a:rPr lang="en-US" dirty="0" smtClean="0"/>
              <a:t>Pollution Convention</a:t>
            </a:r>
          </a:p>
          <a:p>
            <a:pPr lvl="1"/>
            <a:r>
              <a:rPr lang="en-US" dirty="0" smtClean="0"/>
              <a:t>Hazardous and Noxious Substances Convention</a:t>
            </a:r>
          </a:p>
          <a:p>
            <a:pPr lvl="1"/>
            <a:r>
              <a:rPr lang="en-US" dirty="0" smtClean="0"/>
              <a:t>Nuclear Energy Convention</a:t>
            </a:r>
          </a:p>
          <a:p>
            <a:pPr lvl="1"/>
            <a:r>
              <a:rPr lang="en-US" dirty="0" smtClean="0"/>
              <a:t>Bunker Convention</a:t>
            </a:r>
          </a:p>
        </p:txBody>
      </p:sp>
    </p:spTree>
    <p:extLst>
      <p:ext uri="{BB962C8B-B14F-4D97-AF65-F5344CB8AC3E}">
        <p14:creationId xmlns:p14="http://schemas.microsoft.com/office/powerpoint/2010/main" val="73603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Compulsory Insurance</a:t>
            </a:r>
            <a:endParaRPr lang="en-US" dirty="0"/>
          </a:p>
        </p:txBody>
      </p:sp>
      <p:sp>
        <p:nvSpPr>
          <p:cNvPr id="3" name="Content Placeholder 2"/>
          <p:cNvSpPr>
            <a:spLocks noGrp="1"/>
          </p:cNvSpPr>
          <p:nvPr>
            <p:ph idx="1"/>
          </p:nvPr>
        </p:nvSpPr>
        <p:spPr/>
        <p:txBody>
          <a:bodyPr>
            <a:normAutofit lnSpcReduction="10000"/>
          </a:bodyPr>
          <a:lstStyle/>
          <a:p>
            <a:r>
              <a:rPr lang="en-US" dirty="0" smtClean="0"/>
              <a:t>Requires the registered owner to carry insurance or other financial security in an amount equal to the limits of liability under applicable national or international limitation regime, not to exceed amounts required by the 1976 Limitation Convention</a:t>
            </a:r>
          </a:p>
          <a:p>
            <a:r>
              <a:rPr lang="en-US" dirty="0" smtClean="0"/>
              <a:t>Requires COFR</a:t>
            </a:r>
          </a:p>
          <a:p>
            <a:r>
              <a:rPr lang="en-US" dirty="0" smtClean="0"/>
              <a:t>Allows direct action to limits of insurance, but allows insurer defense of willful misconduct</a:t>
            </a:r>
            <a:endParaRPr lang="en-US" dirty="0"/>
          </a:p>
        </p:txBody>
      </p:sp>
    </p:spTree>
    <p:extLst>
      <p:ext uri="{BB962C8B-B14F-4D97-AF65-F5344CB8AC3E}">
        <p14:creationId xmlns:p14="http://schemas.microsoft.com/office/powerpoint/2010/main" val="314899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Entry into force</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Enters into force 12 months after 10 states have ratified, accepted or approved</a:t>
            </a:r>
          </a:p>
          <a:p>
            <a:r>
              <a:rPr lang="en-US" dirty="0" smtClean="0"/>
              <a:t>Will enter into force 14 April 2015, 12 months after Denmark’s ratification</a:t>
            </a:r>
          </a:p>
          <a:p>
            <a:r>
              <a:rPr lang="en-US" dirty="0" smtClean="0"/>
              <a:t>Current adherents:</a:t>
            </a:r>
          </a:p>
          <a:p>
            <a:pPr lvl="1"/>
            <a:r>
              <a:rPr lang="en-US" dirty="0" smtClean="0"/>
              <a:t>Bulgaria</a:t>
            </a:r>
          </a:p>
          <a:p>
            <a:pPr lvl="1"/>
            <a:r>
              <a:rPr lang="en-US" dirty="0" smtClean="0"/>
              <a:t>Denmark</a:t>
            </a:r>
          </a:p>
          <a:p>
            <a:pPr lvl="1"/>
            <a:r>
              <a:rPr lang="en-US" dirty="0" smtClean="0"/>
              <a:t>Germany</a:t>
            </a:r>
          </a:p>
          <a:p>
            <a:pPr lvl="1"/>
            <a:r>
              <a:rPr lang="en-US" dirty="0" smtClean="0"/>
              <a:t>India</a:t>
            </a:r>
          </a:p>
          <a:p>
            <a:pPr lvl="1"/>
            <a:r>
              <a:rPr lang="en-US" dirty="0" smtClean="0"/>
              <a:t>Iran</a:t>
            </a:r>
          </a:p>
          <a:p>
            <a:pPr lvl="1"/>
            <a:r>
              <a:rPr lang="en-US" dirty="0" smtClean="0"/>
              <a:t>Malaysia</a:t>
            </a:r>
          </a:p>
          <a:p>
            <a:pPr lvl="1"/>
            <a:r>
              <a:rPr lang="en-US" dirty="0" smtClean="0"/>
              <a:t>Morocco</a:t>
            </a:r>
          </a:p>
          <a:p>
            <a:pPr lvl="1"/>
            <a:r>
              <a:rPr lang="en-US" dirty="0" smtClean="0"/>
              <a:t>Nigeria</a:t>
            </a:r>
          </a:p>
          <a:p>
            <a:pPr lvl="1"/>
            <a:r>
              <a:rPr lang="en-US" dirty="0" smtClean="0"/>
              <a:t>Palau</a:t>
            </a:r>
          </a:p>
          <a:p>
            <a:pPr lvl="1"/>
            <a:r>
              <a:rPr lang="en-US" dirty="0" smtClean="0"/>
              <a:t>United Kingdom</a:t>
            </a:r>
            <a:endParaRPr lang="en-US" dirty="0"/>
          </a:p>
        </p:txBody>
      </p:sp>
    </p:spTree>
    <p:extLst>
      <p:ext uri="{BB962C8B-B14F-4D97-AF65-F5344CB8AC3E}">
        <p14:creationId xmlns:p14="http://schemas.microsoft.com/office/powerpoint/2010/main" val="242317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GB" sz="7200" dirty="0" smtClean="0"/>
          </a:p>
          <a:p>
            <a:pPr marL="0" indent="0" algn="ctr">
              <a:buNone/>
            </a:pPr>
            <a:r>
              <a:rPr lang="en-GB" sz="7200" dirty="0" smtClean="0"/>
              <a:t>Pop </a:t>
            </a:r>
            <a:r>
              <a:rPr lang="en-GB" sz="7200" dirty="0"/>
              <a:t>up slot </a:t>
            </a:r>
            <a:r>
              <a:rPr lang="en-GB" sz="7200" dirty="0" smtClean="0"/>
              <a:t>10</a:t>
            </a:r>
            <a:endParaRPr lang="en-GB" sz="7200" dirty="0"/>
          </a:p>
          <a:p>
            <a:pPr marL="0" indent="0">
              <a:buNone/>
            </a:pPr>
            <a:endParaRPr lang="en-GB" dirty="0"/>
          </a:p>
        </p:txBody>
      </p:sp>
      <p:pic>
        <p:nvPicPr>
          <p:cNvPr id="4" name="Picture 2" descr="logoIMCC@300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0"/>
            <a:ext cx="161925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792337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11189" y="4437112"/>
            <a:ext cx="7885248" cy="1008013"/>
          </a:xfrm>
        </p:spPr>
        <p:txBody>
          <a:bodyPr/>
          <a:lstStyle/>
          <a:p>
            <a:pPr eaLnBrk="1" hangingPunct="1"/>
            <a:r>
              <a:rPr lang="en-GB" sz="1700" b="1" dirty="0" smtClean="0"/>
              <a:t/>
            </a:r>
            <a:br>
              <a:rPr lang="en-GB" sz="1700" b="1" dirty="0" smtClean="0"/>
            </a:br>
            <a:r>
              <a:rPr lang="en-GB" sz="2400" b="1" dirty="0" smtClean="0"/>
              <a:t>IMCC Dublin 24-26 September 2014</a:t>
            </a:r>
            <a:r>
              <a:rPr lang="en-GB" sz="1700" b="1" dirty="0" smtClean="0"/>
              <a:t/>
            </a:r>
            <a:br>
              <a:rPr lang="en-GB" sz="1700" b="1" dirty="0" smtClean="0"/>
            </a:br>
            <a:r>
              <a:rPr lang="en-GB" sz="2000" b="1" dirty="0" smtClean="0"/>
              <a:t/>
            </a:r>
            <a:br>
              <a:rPr lang="en-GB" sz="2000" b="1" dirty="0" smtClean="0"/>
            </a:br>
            <a:r>
              <a:rPr lang="en-GB" sz="2000" b="1" dirty="0" smtClean="0"/>
              <a:t>www.igpandi.org</a:t>
            </a:r>
            <a:endParaRPr lang="en-US" sz="2000" b="1" dirty="0" smtClean="0"/>
          </a:p>
        </p:txBody>
      </p:sp>
      <p:sp>
        <p:nvSpPr>
          <p:cNvPr id="4099" name="Rectangle 3"/>
          <p:cNvSpPr>
            <a:spLocks noChangeArrowheads="1"/>
          </p:cNvSpPr>
          <p:nvPr/>
        </p:nvSpPr>
        <p:spPr bwMode="auto">
          <a:xfrm>
            <a:off x="647700" y="5516563"/>
            <a:ext cx="7921625"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gn="ctr"/>
            <a:r>
              <a:rPr lang="en-GB" sz="1500" b="1">
                <a:solidFill>
                  <a:srgbClr val="4E89BE"/>
                </a:solidFill>
                <a:latin typeface="Arial" charset="0"/>
                <a:cs typeface="+mn-cs"/>
              </a:rPr>
              <a:t/>
            </a:r>
            <a:br>
              <a:rPr lang="en-GB" sz="1500" b="1">
                <a:solidFill>
                  <a:srgbClr val="4E89BE"/>
                </a:solidFill>
                <a:latin typeface="Arial" charset="0"/>
                <a:cs typeface="+mn-cs"/>
              </a:rPr>
            </a:br>
            <a:endParaRPr lang="en-US" sz="1900" b="1">
              <a:solidFill>
                <a:srgbClr val="4E89BE"/>
              </a:solidFill>
              <a:latin typeface="Arial" charset="0"/>
              <a:cs typeface="+mn-cs"/>
            </a:endParaRPr>
          </a:p>
        </p:txBody>
      </p:sp>
    </p:spTree>
    <p:extLst>
      <p:ext uri="{BB962C8B-B14F-4D97-AF65-F5344CB8AC3E}">
        <p14:creationId xmlns:p14="http://schemas.microsoft.com/office/powerpoint/2010/main" val="2146286966"/>
      </p:ext>
    </p:extLst>
  </p:cSld>
  <p:clrMapOvr>
    <a:masterClrMapping/>
  </p:clrMapOvr>
  <p:transition>
    <p:wipe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7684" y="620688"/>
            <a:ext cx="4667933" cy="53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547664" y="2420888"/>
            <a:ext cx="5061384" cy="1384995"/>
          </a:xfrm>
          <a:prstGeom prst="rect">
            <a:avLst/>
          </a:prstGeom>
          <a:noFill/>
        </p:spPr>
        <p:txBody>
          <a:bodyPr wrap="square">
            <a:spAutoFit/>
          </a:bodyPr>
          <a:lstStyle/>
          <a:p>
            <a:pPr algn="ctr">
              <a:defRPr/>
            </a:pPr>
            <a:r>
              <a:rPr lang="en-GB" sz="2800" b="1" dirty="0" smtClean="0">
                <a:solidFill>
                  <a:srgbClr val="4E89BE"/>
                </a:solidFill>
                <a:latin typeface="Arial" charset="0"/>
                <a:cs typeface="+mn-cs"/>
              </a:rPr>
              <a:t>WRECK REMOVAL POST COSTA CONCORDIA – </a:t>
            </a:r>
          </a:p>
          <a:p>
            <a:pPr algn="ctr">
              <a:defRPr/>
            </a:pPr>
            <a:r>
              <a:rPr lang="en-GB" sz="2800" b="1" dirty="0" smtClean="0">
                <a:solidFill>
                  <a:srgbClr val="4E89BE"/>
                </a:solidFill>
                <a:latin typeface="Arial" charset="0"/>
                <a:cs typeface="+mn-cs"/>
              </a:rPr>
              <a:t>THE IG PERSPECTIVE</a:t>
            </a:r>
            <a:endParaRPr lang="en-GB" sz="2800" b="1" dirty="0">
              <a:solidFill>
                <a:srgbClr val="4E89BE"/>
              </a:solidFill>
              <a:latin typeface="Arial" charset="0"/>
              <a:cs typeface="+mn-cs"/>
            </a:endParaRPr>
          </a:p>
        </p:txBody>
      </p:sp>
      <p:sp>
        <p:nvSpPr>
          <p:cNvPr id="4" name="Rectangle 3"/>
          <p:cNvSpPr/>
          <p:nvPr/>
        </p:nvSpPr>
        <p:spPr bwMode="auto">
          <a:xfrm>
            <a:off x="4860032" y="620688"/>
            <a:ext cx="1404156" cy="68407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342900" indent="-342900">
              <a:lnSpc>
                <a:spcPct val="80000"/>
              </a:lnSpc>
              <a:spcBef>
                <a:spcPct val="50000"/>
              </a:spcBef>
              <a:spcAft>
                <a:spcPct val="30000"/>
              </a:spcAft>
              <a:buClr>
                <a:srgbClr val="4E89BE"/>
              </a:buClr>
              <a:buSzPct val="125000"/>
              <a:buFontTx/>
              <a:buChar char="•"/>
            </a:pPr>
            <a:endParaRPr lang="en-GB" sz="2000" smtClean="0">
              <a:solidFill>
                <a:srgbClr val="000000"/>
              </a:solidFill>
              <a:latin typeface="Arial" charset="0"/>
              <a:cs typeface="+mn-cs"/>
            </a:endParaRPr>
          </a:p>
        </p:txBody>
      </p:sp>
    </p:spTree>
    <p:extLst>
      <p:ext uri="{BB962C8B-B14F-4D97-AF65-F5344CB8AC3E}">
        <p14:creationId xmlns:p14="http://schemas.microsoft.com/office/powerpoint/2010/main" val="4151409426"/>
      </p:ext>
    </p:extLst>
  </p:cSld>
  <p:clrMapOvr>
    <a:masterClrMapping/>
  </p:clrMapOvr>
  <p:transition>
    <p:wipe dir="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575556" y="1196752"/>
            <a:ext cx="7957257" cy="4319811"/>
          </a:xfrm>
        </p:spPr>
        <p:txBody>
          <a:bodyPr/>
          <a:lstStyle/>
          <a:p>
            <a:r>
              <a:rPr lang="en-GB" dirty="0" smtClean="0"/>
              <a:t>An overview of the IG Large Casualty W/G Review</a:t>
            </a:r>
          </a:p>
          <a:p>
            <a:r>
              <a:rPr lang="en-GB" dirty="0" smtClean="0"/>
              <a:t>Findings and conclusions</a:t>
            </a:r>
          </a:p>
          <a:p>
            <a:r>
              <a:rPr lang="en-GB" dirty="0" smtClean="0"/>
              <a:t>IG W/G recommendations</a:t>
            </a:r>
          </a:p>
          <a:p>
            <a:r>
              <a:rPr lang="en-GB" dirty="0" smtClean="0"/>
              <a:t>What we will not do</a:t>
            </a:r>
          </a:p>
          <a:p>
            <a:r>
              <a:rPr lang="en-GB" dirty="0" smtClean="0"/>
              <a:t>COSTA CONCORDIA –</a:t>
            </a:r>
            <a:br>
              <a:rPr lang="en-GB" dirty="0" smtClean="0"/>
            </a:br>
            <a:r>
              <a:rPr lang="en-GB" dirty="0" smtClean="0"/>
              <a:t>a unique case?</a:t>
            </a:r>
          </a:p>
          <a:p>
            <a:endParaRPr lang="en-GB" dirty="0"/>
          </a:p>
        </p:txBody>
      </p:sp>
      <p:sp>
        <p:nvSpPr>
          <p:cNvPr id="4" name="Slide Number Placeholder 3"/>
          <p:cNvSpPr>
            <a:spLocks noGrp="1"/>
          </p:cNvSpPr>
          <p:nvPr>
            <p:ph type="sldNum" sz="quarter"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10242" name="AutoShape 2" descr="data:image/jpeg;base64,/9j/4AAQSkZJRgABAQAAAQABAAD/2wCEAAkGBhMSERQUExQWFRUWFxgYFxgYGR8WGhkYFxgXFBkbGBoYHiYgGBokHBcYHy8gIycpLCwsGB4xNTAqNSYrLCkBCQoKDgwOGg8PGiwkHyQsLCwsLCwsLCwsLCwsLCwsLCwsLCwsLCwsKSwsLCwsLCwsLCwsLCwsLCwsLCwsLCwsLP/AABEIAPcAzAMBIgACEQEDEQH/xAAcAAABBQEBAQAAAAAAAAAAAAAEAQIDBQYABwj/xABCEAABAgMFBQcCBAQEBQUAAAABAhEAAyEEEjFBUQUiYXGBBhMykaGx8MHRB0JS4RQjYvEVM4KSFlNyorJDRGOD4v/EABkBAAMBAQEAAAAAAAAAAAAAAAABAgMEBf/EACARAQEAAgICAwEBAAAAAAAAAAABAhESIQMTMUFRFGH/2gAMAwEAAhEDEQA/AKOzKEtHdhzLqUuXMsn9PAuf3xjpe3WJQo1bPyfn8xjOSNtFLBdAQ4N1j9b3MaQXaFhe9TgY32y0F7ULUqaK0usCMN356RTKT6Ra7RN4McfykZ/eKuXixy1+0XjYVjW9ke05AMidMHdmqVLq1GKavunLTrBtqs6VJUJZuKCiUlJYUyx0P20jHLst4btDp8wiz2ZaqXFUKRQnQ5HL9oLd/BaFWe3TEXrwByINXejpPD6xdWdSVkbymYAG8T0IDGkVRlhmxDvWratwgaYgYpoeETsNIu1LT4VkgDA4+ZFeUA/8Qqq4DZjDhR6PV8oBs20SQb9SPlYFtVqQo1Chxy0whydi3rpqtj9tplnJMqYUO4KSHS5DPdNCRi/DSkeg7C/FOVMZM4XTmpG8l+I8SfXnHhklVaH5yMGJKqBD1xCa+0O+KX4KZ2Po2ydopSziwyNCD1EEK2tK/wCYI8F2fJtif8pM2uRQofRou0S7UUOpLKY0MxCQSP8AqUCPKF6ZSvlsetzNsyBjMHnAqu0UgfnT6x5SgTj47qeUxK//AAJhChesXPBEXzvVh2rsw/MPJ/pES+2lnGbx5cJKocLOqD+fFP8ARXpp7c2Yfq8h94jV+IEjJKvT7x5t/DnWF/hzrD/nxH9Fegr/ABElZSz/ALh9ohX+I4yl/wDc/wBIwokcYXuofoxL35fraK/Ec5S0+ZiFX4jTMpaPX7xkQmHtC9WP4Pbl+tMr8Qp+SU+X7xGe3to/p/2iM7CB4frx/B7L+vJBOUGBJKcGNR00OdIJki7VJdPP594AlzyCcwcYnlzm8OeI/vHNHYNtLkBg+Y68sYHKnBeivpEhelwnjp0gqTsmdNG6h3zcAP1MXMam5QLY1M46iCZcx9HyI0i/2V2DnqAeZKThmonlRLesW9l/DpIWO8tAuu5TLQoE6i8oBubRfDvaLlGUTbQByhf4tJwrnG/ndi9nBV67ND/lCyUjj+odVQLtjZ6xZ1ypHeKK03XVaCEAGhdJIBN1kszZ4w+MRyecrtYvO1QcqP8AHjU7K7GqtaBMTaECgcXVqKXyUQAAQ9axWp7EWkMSqSP9btxokxptkbGnyZdwWmQwK1eBS3KgAzUYi64qBUu8PGDLKa6Cj8Mgkuu1J5JFf/IwdsbtGlNqXZpg70JBurvKQSpIBU91TH82AGEXGzLYpMtpkwBaSAFd3evAZrAUADyfkIzaOy8tFoE5M2aVX79EoSHJvEMXcVblF9sbZ91qJ0+X/wAkf7j9Xgda3wAHIAeZADwtlMqWCESvEXN5a1+V5W7icIlNv0QgdCfcxUY0K3OOKYlVaCdByDQy++MUgz5jHXIeANYfchhCZMcJES3eMK3PnAO0XcwlyJ0/NfJoaTzgVDO6Ed3cOhwl8IlURiXCiTyh9yOMv5T7wGyFn7BSEneWV/6roPQIU3nFzYOy9kSxKJST/UJsw+pCTBKEtDyiMNunlXT7HLSlpUxEsjSzgvjkCkirYqOGEQ2MrSN+YTT8g7uuf5lOPlInMsRzQbTTL1c+peJAswgEcTDTYcJkdeiNtYkBENJLkKEw4QoeGVcIQCFry9Y5R5xW06K8cDDQkawhI6c4aEjatCMOUN+a/SOCoZHUEO+YRB31cK6UiVI5+UAK/Okde6+f0EKktr5H6vCF+cAK50b58yjiBDbxfDKE7w09YAkSRx9oUHhA/wDFMWce0KLQ30qB6vCVtO/EGOS7Zen3iI2kjH6ekOVO1Pr+0B7DtDnhwjqxg6CXYQyxjCqVDSuAqdDb+kNUHxhEmHE2nAkw4UhKxwJ5evtFJKDDiowwIVr6Q4DWGW3MW05UhL7aQoQecL3T5QFSfxAPL5oKxyZo1b0jjLPLyiNcsaCnWHtNSBYOb+sNKvn7Zw3uxpj8yhQgNTDhSGg4sNBzp7wgAZ8PqYRNNfOFXMGYA6g+pEPYOS5qGjlL5ccfvDL4PHg4+geHBKXwD64+8BuE6hYDiYcu0cn+aQwgE4P81AhLgo/uYA7vBXAcD894QTQGLvyZvNwAIVwPhhipaiKN5wgcgpLsUjkKn1hWbT2iO64qK8n9oVCQNBqwb3eAkqXhQmCJcgHB+UEpsih+QDiv+8YO/SvuQhQ+vrFjLQlzeMoatVuTP7wplS8l0zZ/rDiLFaJcJMASCSWAxJLARapsqSPETrQJp1jN9rtnpmmUjvVBJvA77Jwd1AKDDEOxxgt0Uw3dLNEn5hEpkgfWuHSAtmThJlS0JIm3aXnKqXjqojNs8IKTtcguyQcGISC3I1OD9TE81+vULdHAesESLEpVUoJGDgZ84ls21Cam/jUpGHQgRNNE1R3b3K8QWxqHpFy7Z3HSOXstZNafObPDJuz1Asaeg84KEm0UF0toSk+5eCZEtV4BSC45HHi9IZailnbOIUHBqKHEEc4jXZGxbg30MaIbMvqdSSBqa8sqCA7XsZYLounJnbrBtNw+1CuUrQfOkMUhWYFNcPnOLZeyZ9XSG/pIJ9zAq7JMrunqDDZXEIx4DziE1OT4OFH2bGDUSlpxZtGaFCwdPMQ9p0DNnUcC3UnzjlWSlTlWlPtBwS2vn+0NCj8LQ9jQBcq7mR0b2eJJSqYk9PvWC5k06CIFzVZCvP8AeFsfCIKA54Owf0FIUmtfMsX9YclTnKmIZ/WOuoLHAvm4hltyZ4wvV6nyiQTOvJhESJQrdfoG939ocqyg4g+n1gVKubLbUijAcbpfzBMLNmHUNnn7iIJZSE0UL3Ue8S2W0lVD7gD1D+RjJ3IZigaerN7RKjZ8xQDM+jkeV5oKkzQkuw4F/wD8/WArVtYS3UboGtNNWryECanTsoub81II5qb2+sUossuar+YlykqA8SQwWtLg0cFKUq4XmiK0dupPeiXfN40G66QrmWpyfCKTbtpnLIMtK78ssbgUu8VFgQRk+X9XWMvJl+NvF493vppbLY5QcBLGrOL4AvAG7mMaaYwaiwoS26W8hzbKM52e2mpFxM0q303nUCC6gTpT3oXi0tO3EJIdSQ7EcWLFiW4DDWJispqrBdqElpgSKXRQP4lJS+hA+xi3lbVWtLpS7/0v6xi7dtFU0KSkgBTAEFyCC4OgrwctiMrJXa5FmlJE5QAAYMpydGSQ6qfBGmN18ssp+CZPaCcbXNkTCliypaSHUd1LoFDTFWtTyi7s1qWE+FSC+JDBuYjy49s71vE+UEqvG6nvcEuAl6VSQ2OjxtU9s1qISJcti7kTiMONzPkekXKi42NAvad0YFXFsfICKyR2kEy0zpC0lAQEkEuKEBwo63jTDHPGApm3FqDGWlABe+Z90hjmQjAvR/74y07dCbdOmVmbrC4q+CSkAEqAF4NyrnqbEleqrnpBACQoKzq1KNWBp84BgkzE6hKrteH70it2JtRMyW6SHLXmNRTNqtFimcjMpJPGvOv0hpsoWdaCHZcxiK3lAtXyJ+8dNQARS8c3QjHhd3h1iq2naUyVIC1BPeLuofMtezNPuQM4Oss8XVEkqD1PhL6XnryIhsu58nTrOnNChR/ERTgwIMVs6ckFgknm59Q0E2mapQoopGjuPNh6vAZJar8/7GKRlXKLiiW4uR7GGOP7ufcwQhR/vA89Oqj0+zQIQqtSRQt1U3pCNWhCeQBfzhP4kjAef2eOFpNXPq3sICPEpWO91NIQTVDFvnKITbOVOP8AaGm1H9bcwofaAX/GjNklhO9ML6Fvo8Blvyn0Pu0XSdhKXoDmcfQBvWJT2e/+Q+QEZ6elpQS0gh3PQF4re0Fi72TMQkEumhNN4VScaMY1iuyxP/qf9v7xx7JvjMPl+8TS4vB7XYbSk1JJYYl6ZeKIAuegGj3mL0UQxBoxLaVj6APYuQqiypXkn2D+sQ/8G7PlbxkpUf6ipfoo3fSJ4r3ft4TLFoWb6JcwkAOUglmSEucWGdaeUTWbYVonsRItMz+oJUvHQkM3WPekWyVKS0uUlA/SBd8ggGsMHaNQO9LYZeJycn3af2g9cVPJp4mewtrACjZ7Sn/6iW6JL+kNldlJhcrTOSwFVSJpfGlE0wz15x9AJ2iGDgGlWNB9Y7/FEksLpVkAcYfCH7Xz0uwzJCnRMIH6glSB/wByaQYjblsH/uRyJB90mPoKbJvoZQdxUGo4iuUec9qfwpRNUZln/lk4owT/AKQBTlBx0LnL9PN7Tap9oWO+X3qQQ6EzEoo9WAo/FohtM0pmOiSQG3QqparEtiWaur6xa2/8PLVLqAD1Y+WPpFFatkz5RDpUC2R+GIspzLH7WFl7TBB35SuBTMukcqYxLM7aLwRfOoWqnoccIpJS7QHuibQVYKNBrwiazWuctQS5BUQHuB6kABwlw78nid5HrAm0ZylK/n3rwFATRsWAJoM40Fi7dT5MtMuWUhksGBJqXNHA9Iu9mfhehYedMWSPEcA+gUaFsI0Oz+xVlQUhF3mQVuedftxh8b9Vnc8fjTCWXt7tBIKr8xQSHJUCaDUhmEa/ZPae0Wuam5IZDi/MWkJLGlGBvNxxrGhtGx5VAoGj0xfIuAdC2MdYJKZX+WhjRiQHHCpJ9Y0xljLKy/Q5VjnIr3iSNHB9FJEJNlEjH/YAgh9bqQB1MAz581rylMhz46jkyQx5RX2faVxRTeJxN1RZLY5BuGnGNNue9LOckpNShbZrSlav9ykH6xBPnTV0BQG/SiWAeoT9oInKvIdKCabxAwzFHwfL1iuT3kyjsMwBd83Pww03cGp2shLImSpKi/iKUAs+F1AFeNItRtWwpoLg4XS4OhrjFHJ2cckpQ7DfUnHFwHIh06whzeWATXwEO+YYMecGoqZZQVMm5485jn1pEaNrrH526v8AeFmbKwAKlPqQn0AiVGwk5qD6OT51rE9uoVZNrTlndKGGJKSD86RYpt4NCoE+X1inRYEigmtqAnTjBtnlJSKMeJFYcIVOOd4jl8aBhJfxB+DlPmcYknyRddQ5tj6RXr2gAD3Eu+cDVvPM8oAebOsKeWiUni7kdBBImrSA91as8RTg5ilVteasXQ4Vol344j2LwJJcqIL0xGBfipWEINAm2JUQkoQSakUKUkZPr0izs+0ZVQ4BFDjGNlzFBW6gOKKqQfP7QUNnmYFETLrDBW8daE1IxpjBsNn4g6FdRURR7X25Ns6gCAQXxSf/ACBAfpHbIt6ZKQDUPUgMXP6g9T8yi8FqlTHD1gNlR2pRMouzX0vj4m6XT7wk+fIVu9zNQ+BSVXXNKhLHDQGKrtptOZJt1l7u6qWUm9UpcTF3VeE5BKVCjvGumbOACSJpLjMKN4aO+OLQhpk7Z2NUpTtfBYuSoY4C6tV4HmNYZK7KTpVZaEY4sQ5wbMPpU+UaxVgF5yFVd7wBAALk71U1wqdefLsRvBQLJSGF3FWeNQBh5YQtJ4suvs/aVFlIL1PjfJ6sD8EH7N2YsBjeS1KuQ/A4dIuf4ZV2gat4boAGZN5y1Xc/1RLLEwULOQ4CXHnvVxxBAg1IXEkmwpFZhIHEpS+dXVqdYGt2wiQ0rN3ri+FQw1oXeLOVOAoV4hwKZFjUDUj1hbXaVhmuhwWdRBoMbrVAij4xnJnZ6YQwlgV/NMdw2aU+E8AdIVXZWY9Eyw2Bcu+oJEXR2ghKS63cC6L4F7AOCGNXiEbQlXyQVqLOAU0DCpS7Gvn0g2nhibY9iKRunecOolVCW0KeleMSWbZkuWQTLThR3I1BJKOGb5Q0WorG5MSlQZ6A0GLJSsghyA9esST9sCWEFQvpUakAm6GxoPSnSA+MSWuzSSQpctKiKkpDsXDM+NNNDSsOMlKWShU1KQMAk08kEdIFlbRQsAhF0uboKSMuIFOUFWZZu1Fc3U3kCSwgP4A/4Kh370pzoQKa1FIVOypP/MUo63x9GEU84G6DcEwqHiCbppqEh4msew503xAy0nEl36Al/pBtpYKm7PsyaqUotleoKxY2WbILBJSTkHcwAnsxKQoOVkCuAanAAnzgtFtlJF2WhjT8hS/UJJPlAnSwVJGYik2ts2WxKlJlFTbzOT0+sWP8TNJG6kA1xJJHVIu9RAO1LxqtIUApwSm9hStxOHGGKrrNs8yjeMx1av8AlyoXJfjEVqtIvFQaupB8gzjoeogyUFq8IOGASoccWHzLV0zZKzVkh6i+fQBMIaATrYSwBN3Pdx5kk1blDVWwEsm+rTeVpwb55RaTdkFQcqCel0cWGJ8oi/wvuyFoU6wFMSHDlJSKOMLz9IQAi0T7rCQoH9XeNhX8ySIB2P2nVNnLQU3ABQgm87lJSA2qVG9QVi5t8qaU3lTZjBJKrqUaPRwWbi/OMHs7YFuKf4iVaZctKyo7yUqWEAkgslCnUa0AxMJepRf4mA95JF4uUEBRN4uSsOKDnG9sG2kKTdkzEzEpugqQbwSopCgDdfxAFQDx5l2m2HNC0KXONsUXCnQEXU0a6Umhxpk0TSNlbhQLTaL61hSh3oluwqQsYqYAXSk/WFL2T0r/ABCWb5JmEyllKhUG9TEPVOnVoSXblBT3bicHUWL5ABjXloYx2x9kWMd4CuctSksrviZihQu27QscnwcRcykSErSUy6kEBQkqSGLL8QQAxuDE1wzhk0Vy/XxcWf1pEgsSVZscmccdaxBZw2rHB/npE4trPR8qu1ekAP8A4IocgqFXNXw6YdIjnKQsMsukfmBbhVvnKCpVsCnF1joN/wA3ENvoWCl1EM1QyWz8PDpDJXDYyQCQpS+gBOjHFm0pxjrLZZilbyGSCKrr6EmuTYcTjFrZFoS6U3WGCU5Dj8zhLVMcPcdQwH1GUBaRz9nJU5SACc2BfRwcRwpANo2RNSStMxSlfpNEngKsnkYLkS5ikvMSAWIupJIFMWJZ8qHOKy9MkqFFXQkhgkgXiXBvVu1fD1gBZE1aWUQAQCAlwkHLVvT9nqStbFdnSpTM99HpXCH2XbqsZktQxqEuAf8AqLZcOsFja6SHp1I+8BizeFADzJist4tJO4UgAaO/UvFpeiKfNYOqg9fSGtRmbOG6qY5feYB+GCT80iW8fzFKU6lTHkKADzgmbMlYBQSeJrXMgn3gOVNRUG0XnoBdTRtGH1hpMn28S67wPCrjUkkD0iOz7dSohKZZU5/WbxPH94OkSkhW9NJPBKU+iU4YeUSDZ7lQCiXZ3LU4BIDQgITMUd1A5kggDhV3PERImz1KiA5xp8MNk2YSx98+ZyiWYpN11EBs8QDAFftJ8Q+mVOkMVZe9SElx4fzlGBCj4CDVmxw8oKNR+X2f6xj+2c6b/ITLKhfmAqCFKQUuQAoKSoFgSN1T3nLMQIRztZdqNkyk2eetUsKaUsXXKnLOPEpiXDdc8IzyF93LxASlIBJwAAatcGGcBdpNu2gSVyb5WWAe6hKhQFl7hDlwxCk3hWj1rtp9nLcbGCpaT3l2l8uQoPW+q7zpE5Ln+nWPtNJnomTL10Swpwsh8KFgrA0A4kDSG9n7ei1JJoDmg1I88vtGNRZJt0uVXiCXvUKaL9LuHGL7sfslK1qE0EBQId1PreBNA1B94zm9i8WrkbPWX7vx4pILLBajn86aB0nLAxebI2+mYsSZoCJyBQVAWBipN6oIzSajiKxHsfsxZZSi15ZDeNV4OQWI9mGsPt+w5V9CpJQFpU+6kUDMrDNjxyjVm1Egk5fT0hZkknOINnFTVoPfnBUyYThARqElJBK6lwxzDPXk0O7hSs6F8yoDDBxziG4rQczieHLhDJiAd0lndkkOOmY0xgA1EtaWUAhRwzG7wYF+UDWja6UE30hNHvFwCxAo4civCK+fKKSO6md2wZi6nz6mudIN2ebxN4JWWa8EtVqk5P1PrDILZtuzZinITcvFym8WAbzcH9otE3SoFLjjRq6hwcsYq55mynVMXu1YIU+WhTlwSaP1n2Xt6TNT4kuA53gVMcykAEZZZwyE27aKEMFFyc7tDwbDPMxF/jIAH8xIcPpwySdIjtljkTi5Up2cEPg+IqHFIim2uWlgy108WsBpbXb5lK3dd0kij4DHziqVbJz0FDiq455100fOJ5aTdCgxSKAEPh6vjgIEtJVMU24CcjSmXiIf5QQz2nUokM4Vh+lJ5lqebw+RZlIIUSHPhTSg1IAAPAfaJNnbPmAspkp/poT5NXi0ET5P8yrnNhkOUBCrHYwFEk3lHEsPnrFgZbDPXGB7AhZALAavif2gxWGsBh7RNHwPA65gOKSW1zgldcfT94HWjpzgCr2tZFzZKkSpplKJG+BeISCCoAE4kBngWdYF3zvFKAlN0JlocF1XqlJyuHAY+VtaZVGSoOSMr2BchtWeAz2js9wKM6Uh0uQqbL3XFXZTU+kJUYrtVs9YEtaypajMY30y6pdRT4AmoSBrnhhAMnaBQlV1ZKQXUglgDjuD8p83LwR2+23Z78h13mvKCkgqSHSUioo50rQRmbTtmXMSQlawcXSCDSvlqIi1erYJlTAJySHAcEAuCx1BrGplKxNeNf3ePOZ+3Spd4D1ar06Rt9i7QnWhCVIkTFAjxbqQSKUJbOCXaLjY1nZZImTFpIBFzA1eo+8XadnpCmAAxZh8AMUnYacZt6cKAFSGbxMQ5BYUcUId40sy0hXhqM2f3i006WAKGHLlYMPpEUpYegwzcUOjRKuYf24wgiUBnASrMlySWDuTVwcqg4VbKDBNLsz9T9/pDrSQlBN1lHjk4zOuNYCRInIP5VlmzBNdRpAlttcxJaXUEtVkkHzeIJe0CFOmoPiGIfiMMeESLthJBIAYEeEsCMi5DPoYC2skC+kX7t4cavwgWx7GSj9IqXYXbwLU++L+kN2RbRMUoKSkClAGL8vjQHOtFolzClTBJvMsFJdmAJCtA35fPEBjZ+xQCSglAOSSGBY13ixJLaP6inVIKCyzMSTViEAsdb5rnUUh87bzG6ZgBwYspy5eqUgYZh8esGSZsy6CJykuHZKaVq43h7awFuCZ+yVKJdVHdITTICow6vEMnYO8CveY8AMtS/kMoqLJNtSiAZqkjByz+31i7s9nUE/5hUdVF/TKL0c0MmbQQklJUCqpYZAa9NYrJ9tWpe6pJo13QA5lqNX0itnyVS75JF4nxYGsLsxaboS4KlKqSakZAk5Bj5QJuW2qkTN0b6n1OnTCCZqtS3l8MDyZYYMBoOlIlrp9OkJQebNLYq+cXYRCVPRmLc28miaYSc+WZeIZdnbEu+TQEC2lfO7LIBuLF52ZRDJYAY4ng3GMxZ7YqVKVZd+bMli7MKZcxlFW8rwJat7XONJPsko2gKU3eAKTLcl3uEqupwoFEwll2cpJWpa715ncMN1zRsDX2haazqPK9vG0Wi0MsTCkq/llYKUoKCAWCheIe8CMzXARppdqEtS1JSwWACmgAughLMlh4iTSsS9opwEyVKAXUrmBRcp8KgXL+IlTtoIr1l4jWhlltS27Yku12haw0tgKJAYkBIOVS5PrGqs215gSE7rBhhkNA7CMpY7qZ6yFuF+HiVKJPkRjxi5SqCFe2u7GWVzMuqUkBKABikAPQA4Dk2EX81J8NK4lgD5Rk+ylsKFrAzThxHwwqu0K1TClKCmv5mA5nXq8V9ItapLCjtzx8sYZcrQk6AhvvFVs2eUglZKiS94lhyg+WQ4KVYvzpjXhAVogTCcXHNh6tAW1NpJJTJBclgRq9M8veH7S2kbighBWRoQAdRezP3jMTzMtCgvuyhqCrq5lhUYaN6wIt0s5dmurAZxoQeWQN4ZV/vJItktM0veu4HIDQVIbWIEKIAN6/dd3vUIeg/Vhj9MQ5qE2gkyr18M4ClA1cEkAl2NMIDaOalCE95J7sksby1CgOYBASS2ZP3jjbxMBTNQhRAoL4Du36XIcMeMUlllUCjNTfDJ7s0ok1o4CiePlWAbXPEoGZLUFEkl1Jua4EElW6AC5NYZ7WE6zIBUQkSVAFlFSlsWqzAEnEOIqx2iSCdwGtSSQTk7Pu0akVs7ba1Ciy5GJo/8A1axVmeXO83IRLO5/jXSpHdC9MX/pb40W8jbYKHBrnT21jLHbSmYlJOYu08oITtHdctTEBvQDCNFTJdS50udeoL6gQ53S+LAdG+8R2WWlLi9dJYb1MHGJwBc48IoZ1sq9R1gyxdoUOBNolvEA56u745cIC23Fi2jgDTUZB8r1Kwcm0JPH1fjSMVbLXIRvd5LBAqXqQaAECoPFL8g0CbMt96aO6n0dyhVHYYBmJwxbpD0qZ/TfqUOFPmUQGYBnh9YHsVoK3BSEkYgm8eGHCAbdPuqJURQUS5HmEn6GEsPN2mhC5i5ypYQFbhNFBKgkEDMuQ9B7RBau1FlSgEzQEEs6kqAfRyBpli0ZPtXtNSZgnSit0AghikXC35TTdIBrjWM/2mXPMhK1L7yWQShSVOkkb28lKQlyTQHC5niccs7HR48JkI7QdsZP8QkoK5jAgFQuDfKa1Abw6CK2Z213mShLcVNocWihnybybxAqkOG6wHZrO6hUDQe8Zc62y8Orpcy9uhEwzRLBoaOSxcVJxOOHERMvtutywT5Et5mKtFkICWGN8E1JwSzxBPsTZK5kffPhwhcqPVqfDR7P7dT0rCkAM+Ypg4FGPrF7Yu1RnT701MpD/mQkkvhgVkE44By2UY3Z2zlLuhKSpeg9+A4xe7P2aizyylSUTpwI4pkqc5uAtdagUGNaRpjlRnhhhjvKNnbNprmqTKlKvvTAJZqF2wwJOQaLG0bXCUoSElakjdJDXj+Zq0TUNrFH2etSLOp5hv8Ae0UoEMl95nzJzIoBFhtyfKUq6AbyA91OJcApY0cEPhGrzr+q607aUCUlBSp6O7g8GxL6RaSttJSwImkgOXSQ4xqDRQpjwNGilmbbQpRUULO6MciMaF20cNSALXt5S8KJxbjAi3TWWraiRLowUo4EAnGruTlrWKm07TVfNxRSCz+WJbH96RQLtL7xO8S56wfYjf3SFPkQHHWBHKiztAmqlBS38QF0VxDsCRzhk+2OAm+NcHqeKav0iKfs5h+Y1amvLWI/4AAOxbB1MAD9ekA3TkbOUuqSFHT6gQv+EzhS4f8AY/0iFSykeMDQIJI65QXK28oABwW1B+hEHQ6+wYSdSBzaJ0zOP1gFL5sOrnrBUmekUcczVuQihKkX0GrxEtQqTWHdwTUKcPlyfPGBVu9QYNFa5cwqoEt6Q1SFCoUX4QoUBgCeZhwUMVeTw0rmw9qZkt1K3lMA50GAr9XiW2dtlLd0PhV2OGBunV884zl8NRMDzJx+fvCta453TtvbSKkkpSlBOP7nE5xmrFtydZlEoU6VeOWd5CwcQUmjRdTZL+KKqdssMWd3w4RllLXRhnr5WP8AxDYZjX5M2UTj3ZBSOisuQEWdltGyUpaYtUxlFQLlGmP8tzhGOmy924RQYUY144wKLCSWSDGNjp9tymrXoUvtHslCiBJdNS5VMVvFgaBIyA8oG2p2y2coMiyuxvboUlyxFSqY+ZyjFq2QsB1U4Zvyiay7JUTgXyDVhzGpvknztprNtxU2Wf50uyor/KlSz3hAw3mYk4OD5QNYJV4jhhwc8MTXmYfs3svOmEBCXer4ADiTgPU5Rttldh1SloWqalkEEgA4jJzl0jfHFzZZ3JT7F2WufOSg3kpTUkgp8nzP0OkS7YlKvFalA5JADBgS13ROnONbabRIlgJUoXq3VkO2TOXyzxxipmW6yy2FJqLqQ2jF6U+YUitI49MipZJpjo8cqzEUOYfzDxfJtllKnSFJDu2IBpmcucPtW0UqG4AVYBhkQzN9hpCTxZ+z2ZRLBL8sucEuqXuqNCagecGSFJAF9xg7FubuPYwq7fIR4UBRFajPKrkEdIEXEVZZ0wsEKF0ht4gNq+eZ+YgWlKnLlPNP0bKB1W0kuzDT57QqrbhdA8qwFt3cZkk9IYUNr5Q5VpGvMQt8Zq9AfeECIIxhhnVow4wKVE8IhE9sK+0Wq4tRsuxghypLmrO2GRIFBwifadiQoFlAqHp5DCMam2KfEDk8XNj2sT/m7wAoww5nEw9nx60HWCksW839oYTrFmtUiYXKig8RSBptmLgIKVPoRCRfHQtWo4iAo1rBtrkLlgOAHwqDTi0BJlqUWDl/eFTksIog/PeIpkp+HGLWxbEUt3IAHFz1+ZQ1dklJJvqN3QM5OmfnCXqqObJBqw1hktBwS/SvlGos1lskxwSUMHNTXzo0FomWWzb0sd6ct41IrvZAAjJ3g0clVFh7HWicapuYVmG7jgzgklhB6JdlshNe9mAEbqiWxpew6gU4wza3aa0T3vKuIOCEboHXE9TFEUaQFyk+GiV23mISUyUJQCzO6iNanF4qLRtWdMJUqYquQUQOgBgQSCYlTZy1YNjlSAHMk8zBMqXr5QxCAKkwhmxNpp5sv00iEO8SIJAjq6wjKqe+LnrDC0SKS0MUtqCAWbOStsniQI49BAyZzQ4WoPhBtnoqpLGJUWmmA8ob3qVcDEKrMrIP1gGgql1aGiW5aOjoq1aaXJAyiQnyGUdHQKJ3jc4YueTHR0CN7OlTlIwUQdB8aDE2+YRvFwNQDj0jo6HtWyzbfMUGKiE6Cg8gBAi5UdHQt9lTQlsoegvh1jo6EmmzUGGXo6OhoOTMMRlRjo6EeJ6JbxLLIjo6E1hxnZCHJXHR0Bnoc4Q1aKaQsdAVRizxGuU0dHQFrsgWTlDwDwjo6C9E/9k="/>
          <p:cNvSpPr>
            <a:spLocks noChangeAspect="1" noChangeArrowheads="1"/>
          </p:cNvSpPr>
          <p:nvPr/>
        </p:nvSpPr>
        <p:spPr bwMode="auto">
          <a:xfrm>
            <a:off x="0" y="-1141413"/>
            <a:ext cx="1943100" cy="2352676"/>
          </a:xfrm>
          <a:prstGeom prst="rect">
            <a:avLst/>
          </a:prstGeom>
          <a:noFill/>
        </p:spPr>
        <p:txBody>
          <a:bodyPr vert="horz" wrap="square" lIns="91440" tIns="45720" rIns="91440" bIns="45720" numCol="1" anchor="t" anchorCtr="0" compatLnSpc="1">
            <a:prstTxWarp prst="textNoShape">
              <a:avLst/>
            </a:prstTxWarp>
          </a:bodyPr>
          <a:lstStyle/>
          <a:p>
            <a:pPr>
              <a:lnSpc>
                <a:spcPct val="80000"/>
              </a:lnSpc>
              <a:spcBef>
                <a:spcPct val="50000"/>
              </a:spcBef>
              <a:spcAft>
                <a:spcPct val="30000"/>
              </a:spcAft>
              <a:buClr>
                <a:srgbClr val="4E89BE"/>
              </a:buClr>
              <a:buSzPct val="125000"/>
              <a:buFontTx/>
              <a:buChar char="•"/>
            </a:pPr>
            <a:endParaRPr lang="en-GB" sz="2000">
              <a:solidFill>
                <a:srgbClr val="000000"/>
              </a:solidFill>
              <a:latin typeface="Arial" charset="0"/>
              <a:cs typeface="+mn-cs"/>
            </a:endParaRPr>
          </a:p>
        </p:txBody>
      </p:sp>
      <p:pic>
        <p:nvPicPr>
          <p:cNvPr id="8" name="Picture 7" descr="Selendang_ayu_3.jpg"/>
          <p:cNvPicPr>
            <a:picLocks noChangeAspect="1"/>
          </p:cNvPicPr>
          <p:nvPr/>
        </p:nvPicPr>
        <p:blipFill>
          <a:blip r:embed="rId2" cstate="print"/>
          <a:stretch>
            <a:fillRect/>
          </a:stretch>
        </p:blipFill>
        <p:spPr>
          <a:xfrm>
            <a:off x="4247964" y="3104964"/>
            <a:ext cx="4032000" cy="2629961"/>
          </a:xfrm>
          <a:prstGeom prst="rect">
            <a:avLst/>
          </a:prstGeom>
        </p:spPr>
      </p:pic>
    </p:spTree>
    <p:extLst>
      <p:ext uri="{BB962C8B-B14F-4D97-AF65-F5344CB8AC3E}">
        <p14:creationId xmlns:p14="http://schemas.microsoft.com/office/powerpoint/2010/main" val="4248948812"/>
      </p:ext>
    </p:extLst>
  </p:cSld>
  <p:clrMapOvr>
    <a:masterClrMapping/>
  </p:clrMapOvr>
  <p:transition>
    <p:wipe dir="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b="1" dirty="0" smtClean="0">
                <a:latin typeface="Arial" charset="0"/>
              </a:rPr>
              <a:t>OVERVIEW AND FINDINGS OF THE W/G’S REVIEW</a:t>
            </a:r>
          </a:p>
        </p:txBody>
      </p:sp>
      <p:sp>
        <p:nvSpPr>
          <p:cNvPr id="6147" name="Content Placeholder 2"/>
          <p:cNvSpPr>
            <a:spLocks noGrp="1"/>
          </p:cNvSpPr>
          <p:nvPr>
            <p:ph idx="1"/>
          </p:nvPr>
        </p:nvSpPr>
        <p:spPr>
          <a:xfrm>
            <a:off x="611188" y="1520986"/>
            <a:ext cx="7921625" cy="4032250"/>
          </a:xfrm>
        </p:spPr>
        <p:txBody>
          <a:bodyPr/>
          <a:lstStyle/>
          <a:p>
            <a:pPr algn="just">
              <a:spcAft>
                <a:spcPts val="1200"/>
              </a:spcAft>
              <a:buFont typeface="Wingdings" pitchFamily="2" charset="2"/>
              <a:buChar char="§"/>
            </a:pPr>
            <a:r>
              <a:rPr lang="en-US" sz="2000" b="0" dirty="0" smtClean="0">
                <a:latin typeface="Arial" charset="0"/>
                <a:cs typeface="Arial" charset="0"/>
              </a:rPr>
              <a:t>Formation and remit of the IG W/G</a:t>
            </a:r>
          </a:p>
          <a:p>
            <a:pPr algn="just">
              <a:spcAft>
                <a:spcPts val="1200"/>
              </a:spcAft>
              <a:buFont typeface="Wingdings" pitchFamily="2" charset="2"/>
              <a:buChar char="§"/>
            </a:pPr>
            <a:r>
              <a:rPr lang="en-US" sz="2000" dirty="0" smtClean="0">
                <a:latin typeface="Arial" charset="0"/>
                <a:cs typeface="Arial" charset="0"/>
              </a:rPr>
              <a:t>Location</a:t>
            </a:r>
            <a:endParaRPr lang="en-US" sz="2000" b="0" dirty="0" smtClean="0">
              <a:latin typeface="Arial" charset="0"/>
              <a:cs typeface="Arial" charset="0"/>
            </a:endParaRPr>
          </a:p>
          <a:p>
            <a:pPr algn="just">
              <a:spcAft>
                <a:spcPts val="1200"/>
              </a:spcAft>
              <a:buFont typeface="Wingdings" pitchFamily="2" charset="2"/>
              <a:buChar char="§"/>
            </a:pPr>
            <a:r>
              <a:rPr lang="en-US" sz="2000" b="0" dirty="0" smtClean="0">
                <a:latin typeface="Arial" charset="0"/>
                <a:cs typeface="Arial" charset="0"/>
              </a:rPr>
              <a:t>Contractual arrangements</a:t>
            </a:r>
          </a:p>
          <a:p>
            <a:pPr algn="just">
              <a:spcAft>
                <a:spcPts val="1200"/>
              </a:spcAft>
              <a:buFont typeface="Wingdings" pitchFamily="2" charset="2"/>
              <a:buChar char="§"/>
            </a:pPr>
            <a:r>
              <a:rPr lang="en-US" sz="2000" b="0" dirty="0" smtClean="0">
                <a:latin typeface="Arial" charset="0"/>
                <a:cs typeface="Arial" charset="0"/>
              </a:rPr>
              <a:t>Performance of Salvage teams and SCR’s in attendance</a:t>
            </a:r>
          </a:p>
          <a:p>
            <a:pPr algn="just">
              <a:spcAft>
                <a:spcPts val="1200"/>
              </a:spcAft>
              <a:buFont typeface="Wingdings" pitchFamily="2" charset="2"/>
              <a:buChar char="§"/>
            </a:pPr>
            <a:r>
              <a:rPr lang="en-US" sz="2000" b="0" dirty="0" smtClean="0">
                <a:latin typeface="Arial" charset="0"/>
                <a:cs typeface="Arial" charset="0"/>
              </a:rPr>
              <a:t>Bunker Removal</a:t>
            </a:r>
          </a:p>
          <a:p>
            <a:pPr algn="just">
              <a:spcAft>
                <a:spcPts val="1200"/>
              </a:spcAft>
              <a:buFont typeface="Wingdings" pitchFamily="2" charset="2"/>
              <a:buChar char="§"/>
            </a:pPr>
            <a:r>
              <a:rPr lang="en-US" sz="2000" b="0" dirty="0" smtClean="0">
                <a:latin typeface="Arial" charset="0"/>
                <a:cs typeface="Arial" charset="0"/>
              </a:rPr>
              <a:t>Problematic Cargo</a:t>
            </a:r>
          </a:p>
          <a:p>
            <a:pPr algn="just">
              <a:spcAft>
                <a:spcPts val="1200"/>
              </a:spcAft>
              <a:buFont typeface="Wingdings" pitchFamily="2" charset="2"/>
              <a:buChar char="§"/>
            </a:pPr>
            <a:r>
              <a:rPr lang="en-US" sz="2000" b="0" dirty="0" smtClean="0">
                <a:latin typeface="Arial" charset="0"/>
                <a:cs typeface="Arial" charset="0"/>
              </a:rPr>
              <a:t>Impact of Government / other authority influence and/or interference in operations</a:t>
            </a:r>
            <a:endParaRPr lang="en-US" sz="2000" dirty="0" smtClean="0">
              <a:latin typeface="Arial" charset="0"/>
              <a:cs typeface="Arial" charset="0"/>
            </a:endParaRPr>
          </a:p>
        </p:txBody>
      </p:sp>
    </p:spTree>
    <p:extLst>
      <p:ext uri="{BB962C8B-B14F-4D97-AF65-F5344CB8AC3E}">
        <p14:creationId xmlns:p14="http://schemas.microsoft.com/office/powerpoint/2010/main" val="1404822027"/>
      </p:ext>
    </p:extLst>
  </p:cSld>
  <p:clrMapOvr>
    <a:masterClrMapping/>
  </p:clrMapOvr>
  <p:transition>
    <p:wipe dir="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138238" y="584684"/>
            <a:ext cx="7023100" cy="758825"/>
          </a:xfrm>
        </p:spPr>
        <p:txBody>
          <a:bodyPr/>
          <a:lstStyle/>
          <a:p>
            <a:r>
              <a:rPr lang="en-US" b="1" dirty="0" smtClean="0">
                <a:latin typeface="Arial" charset="0"/>
              </a:rPr>
              <a:t/>
            </a:r>
            <a:br>
              <a:rPr lang="en-US" b="1" dirty="0" smtClean="0">
                <a:latin typeface="Arial" charset="0"/>
              </a:rPr>
            </a:br>
            <a:r>
              <a:rPr lang="en-US" b="1" dirty="0" smtClean="0">
                <a:latin typeface="Arial" charset="0"/>
              </a:rPr>
              <a:t>LOCATION</a:t>
            </a:r>
          </a:p>
        </p:txBody>
      </p:sp>
      <p:sp>
        <p:nvSpPr>
          <p:cNvPr id="7171" name="Content Placeholder 2"/>
          <p:cNvSpPr>
            <a:spLocks noGrp="1"/>
          </p:cNvSpPr>
          <p:nvPr>
            <p:ph idx="1"/>
          </p:nvPr>
        </p:nvSpPr>
        <p:spPr>
          <a:xfrm>
            <a:off x="946150" y="1520788"/>
            <a:ext cx="7056438" cy="4525963"/>
          </a:xfrm>
        </p:spPr>
        <p:txBody>
          <a:bodyPr/>
          <a:lstStyle/>
          <a:p>
            <a:pPr marL="361950" indent="-361950">
              <a:spcAft>
                <a:spcPts val="1200"/>
              </a:spcAft>
            </a:pPr>
            <a:endParaRPr lang="en-US" sz="1600" dirty="0" smtClean="0">
              <a:latin typeface="Arial" charset="0"/>
              <a:cs typeface="Arial" charset="0"/>
            </a:endParaRPr>
          </a:p>
          <a:p>
            <a:pPr>
              <a:spcAft>
                <a:spcPts val="1200"/>
              </a:spcAft>
              <a:buFont typeface="Wingdings" pitchFamily="2" charset="2"/>
              <a:buChar char="§"/>
            </a:pPr>
            <a:r>
              <a:rPr lang="en-US" sz="1600" b="0" dirty="0" smtClean="0">
                <a:latin typeface="Arial" charset="0"/>
                <a:cs typeface="Arial" charset="0"/>
              </a:rPr>
              <a:t>Response Equipment</a:t>
            </a:r>
          </a:p>
          <a:p>
            <a:pPr>
              <a:spcAft>
                <a:spcPts val="1200"/>
              </a:spcAft>
              <a:buFont typeface="Wingdings" pitchFamily="2" charset="2"/>
              <a:buChar char="§"/>
            </a:pPr>
            <a:r>
              <a:rPr lang="en-US" sz="1600" b="0" dirty="0" smtClean="0">
                <a:latin typeface="Arial" charset="0"/>
                <a:cs typeface="Arial" charset="0"/>
              </a:rPr>
              <a:t>Weather</a:t>
            </a:r>
          </a:p>
          <a:p>
            <a:pPr>
              <a:spcAft>
                <a:spcPts val="1200"/>
              </a:spcAft>
              <a:buFont typeface="Wingdings" pitchFamily="2" charset="2"/>
              <a:buChar char="§"/>
            </a:pPr>
            <a:r>
              <a:rPr lang="en-US" sz="1600" b="0" dirty="0" smtClean="0">
                <a:latin typeface="Arial" charset="0"/>
                <a:cs typeface="Arial" charset="0"/>
              </a:rPr>
              <a:t>Hazard to Navigation</a:t>
            </a:r>
          </a:p>
          <a:p>
            <a:pPr>
              <a:spcAft>
                <a:spcPts val="1200"/>
              </a:spcAft>
              <a:buFont typeface="Wingdings" pitchFamily="2" charset="2"/>
              <a:buChar char="§"/>
            </a:pPr>
            <a:r>
              <a:rPr lang="en-US" sz="1600" b="0" dirty="0" smtClean="0">
                <a:latin typeface="Arial" charset="0"/>
                <a:cs typeface="Arial" charset="0"/>
              </a:rPr>
              <a:t>Threat to Environment</a:t>
            </a:r>
          </a:p>
          <a:p>
            <a:pPr>
              <a:spcAft>
                <a:spcPts val="1200"/>
              </a:spcAft>
              <a:buFont typeface="Wingdings" pitchFamily="2" charset="2"/>
              <a:buChar char="§"/>
            </a:pPr>
            <a:r>
              <a:rPr lang="en-US" sz="1600" b="0" dirty="0" smtClean="0">
                <a:latin typeface="Arial" charset="0"/>
                <a:cs typeface="Arial" charset="0"/>
              </a:rPr>
              <a:t>Role of Chance</a:t>
            </a:r>
          </a:p>
          <a:p>
            <a:pPr marL="450850" lvl="1" indent="0">
              <a:buFont typeface="Arial" charset="0"/>
              <a:buNone/>
            </a:pPr>
            <a:endParaRPr lang="en-US" dirty="0" smtClean="0">
              <a:latin typeface="Arial" charset="0"/>
              <a:cs typeface="Arial" charset="0"/>
            </a:endParaRPr>
          </a:p>
        </p:txBody>
      </p:sp>
      <p:pic>
        <p:nvPicPr>
          <p:cNvPr id="71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76875" y="1412776"/>
            <a:ext cx="2473325"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1550" y="4005064"/>
            <a:ext cx="3168650" cy="195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4" name="Title 1"/>
          <p:cNvSpPr txBox="1">
            <a:spLocks/>
          </p:cNvSpPr>
          <p:nvPr/>
        </p:nvSpPr>
        <p:spPr bwMode="auto">
          <a:xfrm>
            <a:off x="5513276" y="3681028"/>
            <a:ext cx="25511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nSpc>
                <a:spcPct val="80000"/>
              </a:lnSpc>
              <a:spcBef>
                <a:spcPct val="50000"/>
              </a:spcBef>
              <a:spcAft>
                <a:spcPct val="30000"/>
              </a:spcAft>
              <a:buClr>
                <a:srgbClr val="4E89BE"/>
              </a:buClr>
              <a:buSzPct val="125000"/>
            </a:pPr>
            <a:r>
              <a:rPr lang="en-US" sz="1100" b="1" dirty="0">
                <a:solidFill>
                  <a:srgbClr val="0081AB"/>
                </a:solidFill>
              </a:rPr>
              <a:t>“TRICOLOR” – 14 December 2002</a:t>
            </a:r>
          </a:p>
        </p:txBody>
      </p:sp>
    </p:spTree>
    <p:extLst>
      <p:ext uri="{BB962C8B-B14F-4D97-AF65-F5344CB8AC3E}">
        <p14:creationId xmlns:p14="http://schemas.microsoft.com/office/powerpoint/2010/main" val="1471061443"/>
      </p:ext>
    </p:extLst>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GB" sz="7200" dirty="0" smtClean="0"/>
          </a:p>
          <a:p>
            <a:pPr marL="0" indent="0" algn="ctr">
              <a:buNone/>
            </a:pPr>
            <a:r>
              <a:rPr lang="en-GB" sz="7200" dirty="0" smtClean="0"/>
              <a:t>Pop </a:t>
            </a:r>
            <a:r>
              <a:rPr lang="en-GB" sz="7200" dirty="0"/>
              <a:t>up slot </a:t>
            </a:r>
            <a:r>
              <a:rPr lang="en-GB" sz="7200" dirty="0" smtClean="0"/>
              <a:t>2</a:t>
            </a:r>
            <a:endParaRPr lang="en-GB" sz="7200" dirty="0"/>
          </a:p>
          <a:p>
            <a:pPr marL="0" indent="0">
              <a:buNone/>
            </a:pPr>
            <a:endParaRPr lang="en-GB" dirty="0"/>
          </a:p>
        </p:txBody>
      </p:sp>
      <p:pic>
        <p:nvPicPr>
          <p:cNvPr id="4" name="Picture 2" descr="logoIMCC@300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0"/>
            <a:ext cx="161925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039721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9" descr="U:\Windows7\My Pictures\bimc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9838" y="2708920"/>
            <a:ext cx="1804987"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Title 1"/>
          <p:cNvSpPr>
            <a:spLocks noGrp="1"/>
          </p:cNvSpPr>
          <p:nvPr>
            <p:ph type="title"/>
          </p:nvPr>
        </p:nvSpPr>
        <p:spPr>
          <a:xfrm>
            <a:off x="827584" y="440668"/>
            <a:ext cx="7023100" cy="758825"/>
          </a:xfrm>
        </p:spPr>
        <p:txBody>
          <a:bodyPr/>
          <a:lstStyle/>
          <a:p>
            <a:r>
              <a:rPr lang="en-US" b="1" dirty="0" smtClean="0">
                <a:latin typeface="Arial" charset="0"/>
              </a:rPr>
              <a:t/>
            </a:r>
            <a:br>
              <a:rPr lang="en-US" b="1" dirty="0" smtClean="0">
                <a:latin typeface="Arial" charset="0"/>
              </a:rPr>
            </a:br>
            <a:r>
              <a:rPr lang="en-US" b="1" dirty="0" smtClean="0">
                <a:latin typeface="Arial" charset="0"/>
              </a:rPr>
              <a:t>CONTRACTUAL ARRANGEMENTS</a:t>
            </a:r>
          </a:p>
        </p:txBody>
      </p:sp>
      <p:sp>
        <p:nvSpPr>
          <p:cNvPr id="5123" name="Content Placeholder 2"/>
          <p:cNvSpPr>
            <a:spLocks noGrp="1"/>
          </p:cNvSpPr>
          <p:nvPr>
            <p:ph idx="1"/>
          </p:nvPr>
        </p:nvSpPr>
        <p:spPr>
          <a:xfrm>
            <a:off x="993775" y="1268760"/>
            <a:ext cx="7150100" cy="5370165"/>
          </a:xfrm>
        </p:spPr>
        <p:txBody>
          <a:bodyPr/>
          <a:lstStyle/>
          <a:p>
            <a:pPr marL="3771900" indent="-352425">
              <a:spcAft>
                <a:spcPts val="600"/>
              </a:spcAft>
              <a:defRPr/>
            </a:pPr>
            <a:endParaRPr lang="en-US" sz="1600" b="0" dirty="0" smtClean="0">
              <a:latin typeface="Arial" charset="0"/>
              <a:cs typeface="Arial" charset="0"/>
            </a:endParaRPr>
          </a:p>
          <a:p>
            <a:pPr marL="3771900" indent="-276225">
              <a:spcAft>
                <a:spcPts val="600"/>
              </a:spcAft>
              <a:buFont typeface="Wingdings" pitchFamily="2" charset="2"/>
              <a:buChar char="§"/>
              <a:defRPr/>
            </a:pPr>
            <a:r>
              <a:rPr lang="en-US" sz="1600" b="0" dirty="0" smtClean="0">
                <a:latin typeface="Arial" charset="0"/>
                <a:cs typeface="Arial" charset="0"/>
              </a:rPr>
              <a:t>Bonus and Penalty Provisions</a:t>
            </a:r>
          </a:p>
          <a:p>
            <a:pPr marL="3228975" indent="-352425">
              <a:spcAft>
                <a:spcPts val="0"/>
              </a:spcAft>
              <a:buFont typeface="Wingdings" pitchFamily="2" charset="2"/>
              <a:buChar char="§"/>
              <a:tabLst>
                <a:tab pos="542925" algn="l"/>
              </a:tabLst>
              <a:defRPr/>
            </a:pPr>
            <a:endParaRPr lang="en-US" sz="1600" b="0" dirty="0" smtClean="0">
              <a:latin typeface="Arial" charset="0"/>
              <a:cs typeface="Arial" charset="0"/>
            </a:endParaRPr>
          </a:p>
          <a:p>
            <a:pPr marL="3228975" indent="-352425">
              <a:spcAft>
                <a:spcPts val="0"/>
              </a:spcAft>
              <a:buFont typeface="Wingdings" pitchFamily="2" charset="2"/>
              <a:buChar char="§"/>
              <a:tabLst>
                <a:tab pos="542925" algn="l"/>
              </a:tabLst>
              <a:defRPr/>
            </a:pPr>
            <a:r>
              <a:rPr lang="en-US" sz="1600" b="0" dirty="0" smtClean="0">
                <a:latin typeface="Arial" charset="0"/>
                <a:cs typeface="Arial" charset="0"/>
              </a:rPr>
              <a:t>Operational Planning</a:t>
            </a:r>
            <a:br>
              <a:rPr lang="en-US" sz="1600" b="0" dirty="0" smtClean="0">
                <a:latin typeface="Arial" charset="0"/>
                <a:cs typeface="Arial" charset="0"/>
              </a:rPr>
            </a:br>
            <a:r>
              <a:rPr lang="en-US" sz="1600" b="0" dirty="0" smtClean="0">
                <a:latin typeface="Arial" charset="0"/>
                <a:cs typeface="Arial" charset="0"/>
              </a:rPr>
              <a:t/>
            </a:r>
            <a:br>
              <a:rPr lang="en-US" sz="1600" b="0" dirty="0" smtClean="0">
                <a:latin typeface="Arial" charset="0"/>
                <a:cs typeface="Arial" charset="0"/>
              </a:rPr>
            </a:br>
            <a:endParaRPr lang="en-US" sz="1600" b="0" dirty="0" smtClean="0">
              <a:latin typeface="Arial" charset="0"/>
              <a:cs typeface="Arial" charset="0"/>
            </a:endParaRPr>
          </a:p>
          <a:p>
            <a:pPr marL="2619375" indent="-285750">
              <a:spcAft>
                <a:spcPts val="600"/>
              </a:spcAft>
              <a:buFont typeface="Wingdings" pitchFamily="2" charset="2"/>
              <a:buChar char="§"/>
              <a:tabLst>
                <a:tab pos="542925" algn="l"/>
              </a:tabLst>
              <a:defRPr/>
            </a:pPr>
            <a:r>
              <a:rPr lang="en-US" sz="1600" b="0" dirty="0">
                <a:latin typeface="Arial" charset="0"/>
                <a:cs typeface="Arial" charset="0"/>
              </a:rPr>
              <a:t>	Wreck Removal Contracts</a:t>
            </a:r>
          </a:p>
          <a:p>
            <a:pPr marL="3409950" indent="-542925">
              <a:spcBef>
                <a:spcPts val="0"/>
              </a:spcBef>
              <a:spcAft>
                <a:spcPts val="0"/>
              </a:spcAft>
              <a:buFont typeface="Wingdings" pitchFamily="2" charset="2"/>
              <a:buChar char="§"/>
              <a:defRPr/>
            </a:pPr>
            <a:endParaRPr lang="en-US" sz="1600" b="0" dirty="0" smtClean="0">
              <a:latin typeface="Arial" charset="0"/>
              <a:cs typeface="Arial" charset="0"/>
            </a:endParaRPr>
          </a:p>
          <a:p>
            <a:pPr marL="3409950" indent="-542925">
              <a:spcBef>
                <a:spcPts val="0"/>
              </a:spcBef>
              <a:spcAft>
                <a:spcPts val="0"/>
              </a:spcAft>
              <a:buFont typeface="Wingdings" pitchFamily="2" charset="2"/>
              <a:buChar char="§"/>
              <a:defRPr/>
            </a:pPr>
            <a:endParaRPr lang="en-US" sz="1600" b="0" dirty="0" smtClean="0">
              <a:latin typeface="Arial" charset="0"/>
              <a:cs typeface="Arial" charset="0"/>
            </a:endParaRPr>
          </a:p>
          <a:p>
            <a:pPr marL="2076450" lvl="1" indent="-285750">
              <a:spcBef>
                <a:spcPts val="0"/>
              </a:spcBef>
              <a:spcAft>
                <a:spcPts val="600"/>
              </a:spcAft>
              <a:buFont typeface="Wingdings" pitchFamily="2" charset="2"/>
              <a:buChar char="§"/>
              <a:tabLst>
                <a:tab pos="542925" algn="l"/>
              </a:tabLst>
              <a:defRPr/>
            </a:pPr>
            <a:endParaRPr lang="en-US" sz="1600" dirty="0" smtClean="0">
              <a:solidFill>
                <a:srgbClr val="0081AB"/>
              </a:solidFill>
              <a:latin typeface="Arial" charset="0"/>
              <a:cs typeface="Arial" charset="0"/>
            </a:endParaRPr>
          </a:p>
          <a:p>
            <a:pPr marL="2076450" lvl="1" indent="-285750">
              <a:spcBef>
                <a:spcPts val="0"/>
              </a:spcBef>
              <a:spcAft>
                <a:spcPts val="600"/>
              </a:spcAft>
              <a:buFont typeface="Wingdings" pitchFamily="2" charset="2"/>
              <a:buChar char="§"/>
              <a:tabLst>
                <a:tab pos="542925" algn="l"/>
              </a:tabLst>
              <a:defRPr/>
            </a:pPr>
            <a:endParaRPr lang="en-US" sz="1600" dirty="0" smtClean="0">
              <a:solidFill>
                <a:srgbClr val="0081AB"/>
              </a:solidFill>
              <a:latin typeface="Arial" charset="0"/>
              <a:cs typeface="Arial" charset="0"/>
            </a:endParaRPr>
          </a:p>
          <a:p>
            <a:pPr marL="85725" indent="0">
              <a:spcAft>
                <a:spcPts val="1200"/>
              </a:spcAft>
              <a:buFont typeface="Arial" charset="0"/>
              <a:buNone/>
              <a:tabLst>
                <a:tab pos="542925" algn="l"/>
              </a:tabLst>
              <a:defRPr/>
            </a:pPr>
            <a:endParaRPr lang="en-US" sz="1600" b="0" dirty="0" smtClean="0">
              <a:latin typeface="Arial" charset="0"/>
              <a:cs typeface="Arial" charset="0"/>
            </a:endParaRPr>
          </a:p>
          <a:p>
            <a:pPr marL="542925" indent="-457200">
              <a:spcAft>
                <a:spcPts val="1200"/>
              </a:spcAft>
              <a:tabLst>
                <a:tab pos="542925" algn="l"/>
              </a:tabLst>
              <a:defRPr/>
            </a:pPr>
            <a:endParaRPr lang="en-US" sz="1600" b="0" dirty="0">
              <a:latin typeface="Arial" charset="0"/>
              <a:cs typeface="Arial" charset="0"/>
            </a:endParaRPr>
          </a:p>
          <a:p>
            <a:pPr marL="542925" indent="-457200">
              <a:spcAft>
                <a:spcPts val="1200"/>
              </a:spcAft>
              <a:tabLst>
                <a:tab pos="542925" algn="l"/>
              </a:tabLst>
              <a:defRPr/>
            </a:pPr>
            <a:endParaRPr lang="en-US" sz="1600" b="0" dirty="0" smtClean="0">
              <a:latin typeface="Arial" charset="0"/>
              <a:cs typeface="Arial" charset="0"/>
            </a:endParaRPr>
          </a:p>
        </p:txBody>
      </p:sp>
      <p:pic>
        <p:nvPicPr>
          <p:cNvPr id="102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389" y="1448780"/>
            <a:ext cx="2530475" cy="158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10" descr="U:\Windows7\My Pictures\money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7604" y="3594906"/>
            <a:ext cx="92392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1" descr="U:\Windows7\My Pictures\imagesCAQRTSOX.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3479" y="4401108"/>
            <a:ext cx="2574925"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Box 1"/>
          <p:cNvSpPr txBox="1">
            <a:spLocks noChangeArrowheads="1"/>
          </p:cNvSpPr>
          <p:nvPr/>
        </p:nvSpPr>
        <p:spPr bwMode="auto">
          <a:xfrm>
            <a:off x="863588" y="1520788"/>
            <a:ext cx="25146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spcBef>
                <a:spcPct val="50000"/>
              </a:spcBef>
              <a:spcAft>
                <a:spcPct val="30000"/>
              </a:spcAft>
              <a:buClr>
                <a:srgbClr val="4E89BE"/>
              </a:buClr>
              <a:buSzPct val="125000"/>
            </a:pPr>
            <a:r>
              <a:rPr lang="en-GB" sz="1000" b="1" dirty="0">
                <a:solidFill>
                  <a:srgbClr val="FFFFFF"/>
                </a:solidFill>
              </a:rPr>
              <a:t>“OCEAN VICTORY” – 24 October 2006</a:t>
            </a:r>
          </a:p>
        </p:txBody>
      </p:sp>
    </p:spTree>
    <p:extLst>
      <p:ext uri="{BB962C8B-B14F-4D97-AF65-F5344CB8AC3E}">
        <p14:creationId xmlns:p14="http://schemas.microsoft.com/office/powerpoint/2010/main" val="2991646762"/>
      </p:ext>
    </p:extLst>
  </p:cSld>
  <p:clrMapOvr>
    <a:masterClrMapping/>
  </p:clrMapOvr>
  <p:transition>
    <p:wipe dir="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043608" y="1772816"/>
            <a:ext cx="7023100" cy="758825"/>
          </a:xfrm>
        </p:spPr>
        <p:txBody>
          <a:bodyPr/>
          <a:lstStyle/>
          <a:p>
            <a:r>
              <a:rPr lang="en-US" b="1" dirty="0" smtClean="0">
                <a:latin typeface="Arial" charset="0"/>
              </a:rPr>
              <a:t/>
            </a:r>
            <a:br>
              <a:rPr lang="en-US" b="1" dirty="0" smtClean="0">
                <a:latin typeface="Arial" charset="0"/>
              </a:rPr>
            </a:br>
            <a:r>
              <a:rPr lang="en-US" b="1" dirty="0" smtClean="0">
                <a:latin typeface="Arial" charset="0"/>
              </a:rPr>
              <a:t>EXPERT COMPETENCE</a:t>
            </a:r>
          </a:p>
        </p:txBody>
      </p:sp>
      <p:sp>
        <p:nvSpPr>
          <p:cNvPr id="11267" name="Content Placeholder 2"/>
          <p:cNvSpPr>
            <a:spLocks noGrp="1"/>
          </p:cNvSpPr>
          <p:nvPr>
            <p:ph idx="1"/>
          </p:nvPr>
        </p:nvSpPr>
        <p:spPr/>
        <p:txBody>
          <a:bodyPr/>
          <a:lstStyle/>
          <a:p>
            <a:pPr marL="628650" indent="-533400">
              <a:spcAft>
                <a:spcPts val="600"/>
              </a:spcAft>
              <a:buSzPct val="130000"/>
              <a:buFont typeface="Wingdings" pitchFamily="2" charset="2"/>
              <a:buChar char="§"/>
              <a:defRPr/>
            </a:pPr>
            <a:r>
              <a:rPr lang="en-US" sz="1700" dirty="0" err="1" smtClean="0">
                <a:latin typeface="Arial" charset="0"/>
                <a:cs typeface="Arial" charset="0"/>
              </a:rPr>
              <a:t>Salvors</a:t>
            </a:r>
            <a:endParaRPr lang="en-US" sz="1700" dirty="0" smtClean="0">
              <a:latin typeface="Arial" charset="0"/>
              <a:cs typeface="Arial" charset="0"/>
            </a:endParaRPr>
          </a:p>
          <a:p>
            <a:pPr marL="628650" indent="-533400">
              <a:spcAft>
                <a:spcPts val="600"/>
              </a:spcAft>
              <a:buSzPct val="130000"/>
              <a:buFont typeface="Wingdings" pitchFamily="2" charset="2"/>
              <a:buChar char="§"/>
              <a:defRPr/>
            </a:pPr>
            <a:r>
              <a:rPr lang="en-US" sz="1700" dirty="0" smtClean="0">
                <a:latin typeface="Arial" charset="0"/>
                <a:cs typeface="Arial" charset="0"/>
              </a:rPr>
              <a:t>Salvage Masters</a:t>
            </a:r>
          </a:p>
          <a:p>
            <a:pPr marL="628650" indent="-533400">
              <a:spcAft>
                <a:spcPts val="600"/>
              </a:spcAft>
              <a:buSzPct val="130000"/>
              <a:buFont typeface="Wingdings" pitchFamily="2" charset="2"/>
              <a:buChar char="§"/>
              <a:defRPr/>
            </a:pPr>
            <a:endParaRPr lang="en-US" sz="1700" dirty="0" smtClean="0">
              <a:latin typeface="Arial" charset="0"/>
              <a:cs typeface="Arial" charset="0"/>
            </a:endParaRPr>
          </a:p>
          <a:p>
            <a:pPr marL="95250" indent="0">
              <a:spcAft>
                <a:spcPts val="600"/>
              </a:spcAft>
              <a:buSzPct val="130000"/>
              <a:buNone/>
              <a:defRPr/>
            </a:pPr>
            <a:endParaRPr lang="en-US" sz="1700" dirty="0" smtClean="0">
              <a:latin typeface="Arial" charset="0"/>
              <a:cs typeface="Arial" charset="0"/>
            </a:endParaRPr>
          </a:p>
          <a:p>
            <a:pPr marL="4124325" indent="-533400">
              <a:spcAft>
                <a:spcPts val="600"/>
              </a:spcAft>
              <a:buSzPct val="130000"/>
              <a:buFont typeface="Wingdings" pitchFamily="2" charset="2"/>
              <a:buChar char="§"/>
              <a:defRPr/>
            </a:pPr>
            <a:r>
              <a:rPr lang="en-US" sz="1700" dirty="0" smtClean="0">
                <a:latin typeface="Arial" charset="0"/>
                <a:cs typeface="Arial" charset="0"/>
              </a:rPr>
              <a:t>Consultants</a:t>
            </a:r>
          </a:p>
          <a:p>
            <a:pPr marL="4124325" indent="-533400">
              <a:spcAft>
                <a:spcPts val="600"/>
              </a:spcAft>
              <a:buSzPct val="130000"/>
              <a:buFont typeface="Wingdings" pitchFamily="2" charset="2"/>
              <a:buChar char="§"/>
              <a:defRPr/>
            </a:pPr>
            <a:r>
              <a:rPr lang="en-US" sz="1700" dirty="0" err="1" smtClean="0">
                <a:latin typeface="Arial" charset="0"/>
                <a:cs typeface="Arial" charset="0"/>
              </a:rPr>
              <a:t>SCRs</a:t>
            </a:r>
            <a:endParaRPr lang="en-US" sz="1700" dirty="0" smtClean="0">
              <a:latin typeface="Arial" charset="0"/>
              <a:cs typeface="Arial" charset="0"/>
            </a:endParaRPr>
          </a:p>
          <a:p>
            <a:pPr marL="95250" indent="0">
              <a:spcAft>
                <a:spcPts val="600"/>
              </a:spcAft>
              <a:buSzPct val="130000"/>
              <a:buNone/>
              <a:defRPr/>
            </a:pPr>
            <a:endParaRPr lang="en-US" sz="1700" dirty="0" smtClean="0">
              <a:latin typeface="Arial" charset="0"/>
              <a:cs typeface="Arial" charset="0"/>
            </a:endParaRPr>
          </a:p>
        </p:txBody>
      </p:sp>
      <p:sp>
        <p:nvSpPr>
          <p:cNvPr id="11269" name="TextBox 2"/>
          <p:cNvSpPr txBox="1">
            <a:spLocks noChangeArrowheads="1"/>
          </p:cNvSpPr>
          <p:nvPr/>
        </p:nvSpPr>
        <p:spPr bwMode="auto">
          <a:xfrm>
            <a:off x="4419600" y="1990725"/>
            <a:ext cx="1881188" cy="531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spcBef>
                <a:spcPct val="50000"/>
              </a:spcBef>
              <a:spcAft>
                <a:spcPct val="30000"/>
              </a:spcAft>
              <a:buClr>
                <a:srgbClr val="4E89BE"/>
              </a:buClr>
              <a:buSzPct val="125000"/>
              <a:buFontTx/>
              <a:buChar char="•"/>
            </a:pPr>
            <a:endParaRPr lang="en-US" sz="2000">
              <a:solidFill>
                <a:srgbClr val="000000"/>
              </a:solidFill>
            </a:endParaRPr>
          </a:p>
        </p:txBody>
      </p:sp>
      <p:sp>
        <p:nvSpPr>
          <p:cNvPr id="11270" name="TextBox 3"/>
          <p:cNvSpPr txBox="1">
            <a:spLocks noChangeArrowheads="1"/>
          </p:cNvSpPr>
          <p:nvPr/>
        </p:nvSpPr>
        <p:spPr bwMode="auto">
          <a:xfrm>
            <a:off x="6291263" y="2212975"/>
            <a:ext cx="766762" cy="180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spcBef>
                <a:spcPct val="50000"/>
              </a:spcBef>
              <a:spcAft>
                <a:spcPct val="30000"/>
              </a:spcAft>
              <a:buClr>
                <a:srgbClr val="4E89BE"/>
              </a:buClr>
              <a:buSzPct val="125000"/>
              <a:buFontTx/>
              <a:buChar char="•"/>
            </a:pPr>
            <a:endParaRPr lang="en-US" sz="2000">
              <a:solidFill>
                <a:srgbClr val="000000"/>
              </a:solidFill>
            </a:endParaRPr>
          </a:p>
        </p:txBody>
      </p:sp>
      <p:pic>
        <p:nvPicPr>
          <p:cNvPr id="6" name="Picture 5" descr="141810704.jpg"/>
          <p:cNvPicPr>
            <a:picLocks noChangeAspect="1"/>
          </p:cNvPicPr>
          <p:nvPr/>
        </p:nvPicPr>
        <p:blipFill>
          <a:blip r:embed="rId2" cstate="print"/>
          <a:stretch>
            <a:fillRect/>
          </a:stretch>
        </p:blipFill>
        <p:spPr>
          <a:xfrm>
            <a:off x="935596" y="2564904"/>
            <a:ext cx="3087272" cy="1980220"/>
          </a:xfrm>
          <a:prstGeom prst="rect">
            <a:avLst/>
          </a:prstGeom>
        </p:spPr>
      </p:pic>
      <p:pic>
        <p:nvPicPr>
          <p:cNvPr id="7" name="Picture 6" descr="er_Chief_Navy_Diver_Arne_Phillips,_a_master_diver_assigned_to_Mobile_Diving_and_Salvage_Unit_2,_climbs_out_of_Africa's_Lake_Victoria_after_completing_a_dive.jpg"/>
          <p:cNvPicPr>
            <a:picLocks noChangeAspect="1"/>
          </p:cNvPicPr>
          <p:nvPr/>
        </p:nvPicPr>
        <p:blipFill>
          <a:blip r:embed="rId3" cstate="print"/>
          <a:stretch>
            <a:fillRect/>
          </a:stretch>
        </p:blipFill>
        <p:spPr>
          <a:xfrm>
            <a:off x="4608004" y="1124744"/>
            <a:ext cx="3753323" cy="1982010"/>
          </a:xfrm>
          <a:prstGeom prst="rect">
            <a:avLst/>
          </a:prstGeom>
        </p:spPr>
      </p:pic>
    </p:spTree>
    <p:extLst>
      <p:ext uri="{BB962C8B-B14F-4D97-AF65-F5344CB8AC3E}">
        <p14:creationId xmlns:p14="http://schemas.microsoft.com/office/powerpoint/2010/main" val="1738389532"/>
      </p:ext>
    </p:extLst>
  </p:cSld>
  <p:clrMapOvr>
    <a:masterClrMapping/>
  </p:clrMapOvr>
  <p:transition>
    <p:wipe dir="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138238" y="1030288"/>
            <a:ext cx="7023100" cy="758825"/>
          </a:xfrm>
        </p:spPr>
        <p:txBody>
          <a:bodyPr/>
          <a:lstStyle/>
          <a:p>
            <a:r>
              <a:rPr lang="en-US" b="1" dirty="0" smtClean="0">
                <a:latin typeface="Arial" charset="0"/>
              </a:rPr>
              <a:t/>
            </a:r>
            <a:br>
              <a:rPr lang="en-US" b="1" dirty="0" smtClean="0">
                <a:latin typeface="Arial" charset="0"/>
              </a:rPr>
            </a:br>
            <a:r>
              <a:rPr lang="en-US" b="1" dirty="0" smtClean="0">
                <a:latin typeface="Arial" charset="0"/>
              </a:rPr>
              <a:t>BUNKER REMOVAL</a:t>
            </a:r>
            <a:br>
              <a:rPr lang="en-US" b="1" dirty="0" smtClean="0">
                <a:latin typeface="Arial" charset="0"/>
              </a:rPr>
            </a:br>
            <a:r>
              <a:rPr lang="en-US" b="1" dirty="0" smtClean="0">
                <a:latin typeface="Arial" charset="0"/>
              </a:rPr>
              <a:t/>
            </a:r>
            <a:br>
              <a:rPr lang="en-US" b="1" dirty="0" smtClean="0">
                <a:latin typeface="Arial" charset="0"/>
              </a:rPr>
            </a:br>
            <a:endParaRPr lang="en-US" b="1" dirty="0" smtClean="0">
              <a:latin typeface="Arial" charset="0"/>
            </a:endParaRPr>
          </a:p>
        </p:txBody>
      </p:sp>
      <p:sp>
        <p:nvSpPr>
          <p:cNvPr id="12291" name="Content Placeholder 2"/>
          <p:cNvSpPr>
            <a:spLocks noGrp="1"/>
          </p:cNvSpPr>
          <p:nvPr>
            <p:ph idx="1"/>
          </p:nvPr>
        </p:nvSpPr>
        <p:spPr>
          <a:xfrm>
            <a:off x="1127125" y="1448780"/>
            <a:ext cx="3406775" cy="4124325"/>
          </a:xfrm>
        </p:spPr>
        <p:txBody>
          <a:bodyPr/>
          <a:lstStyle/>
          <a:p>
            <a:pPr marL="533400" indent="-533400">
              <a:spcAft>
                <a:spcPts val="2400"/>
              </a:spcAft>
            </a:pPr>
            <a:endParaRPr lang="en-US" b="0" dirty="0" smtClean="0">
              <a:latin typeface="Arial" charset="0"/>
              <a:cs typeface="Arial" charset="0"/>
            </a:endParaRPr>
          </a:p>
          <a:p>
            <a:pPr>
              <a:spcAft>
                <a:spcPts val="2400"/>
              </a:spcAft>
              <a:buSzPct val="130000"/>
              <a:buFont typeface="Wingdings" pitchFamily="2" charset="2"/>
              <a:buChar char="§"/>
            </a:pPr>
            <a:r>
              <a:rPr lang="en-US" sz="1700" b="0" dirty="0" smtClean="0">
                <a:latin typeface="Arial" charset="0"/>
                <a:cs typeface="Arial" charset="0"/>
              </a:rPr>
              <a:t>Zero Tolerance</a:t>
            </a:r>
          </a:p>
          <a:p>
            <a:pPr>
              <a:spcAft>
                <a:spcPts val="2400"/>
              </a:spcAft>
              <a:buSzPct val="130000"/>
              <a:buFont typeface="Wingdings" pitchFamily="2" charset="2"/>
              <a:buChar char="§"/>
            </a:pPr>
            <a:r>
              <a:rPr lang="en-US" sz="1700" b="0" dirty="0" smtClean="0">
                <a:latin typeface="Arial" charset="0"/>
                <a:cs typeface="Arial" charset="0"/>
              </a:rPr>
              <a:t>Role of Authorities</a:t>
            </a:r>
          </a:p>
          <a:p>
            <a:pPr>
              <a:spcAft>
                <a:spcPts val="2400"/>
              </a:spcAft>
              <a:buSzPct val="130000"/>
              <a:buFont typeface="Wingdings" pitchFamily="2" charset="2"/>
              <a:buChar char="§"/>
            </a:pPr>
            <a:r>
              <a:rPr lang="en-US" sz="1700" b="0" dirty="0" smtClean="0">
                <a:latin typeface="Arial" charset="0"/>
                <a:cs typeface="Arial" charset="0"/>
              </a:rPr>
              <a:t>Comment</a:t>
            </a:r>
          </a:p>
        </p:txBody>
      </p:sp>
      <p:pic>
        <p:nvPicPr>
          <p:cNvPr id="1229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5725" y="2564904"/>
            <a:ext cx="49530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3" name="Rectangle 1"/>
          <p:cNvSpPr>
            <a:spLocks noChangeArrowheads="1"/>
          </p:cNvSpPr>
          <p:nvPr/>
        </p:nvSpPr>
        <p:spPr bwMode="auto">
          <a:xfrm>
            <a:off x="5542408" y="2635634"/>
            <a:ext cx="3494088"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80000"/>
              </a:lnSpc>
              <a:spcBef>
                <a:spcPct val="50000"/>
              </a:spcBef>
              <a:spcAft>
                <a:spcPct val="30000"/>
              </a:spcAft>
              <a:buClr>
                <a:srgbClr val="4E89BE"/>
              </a:buClr>
              <a:buSzPct val="125000"/>
            </a:pPr>
            <a:r>
              <a:rPr lang="en-US" sz="1600" dirty="0" smtClean="0">
                <a:solidFill>
                  <a:srgbClr val="0081AB"/>
                </a:solidFill>
                <a:latin typeface="Arial" charset="0"/>
                <a:cs typeface="+mn-cs"/>
              </a:rPr>
              <a:t>“</a:t>
            </a:r>
            <a:r>
              <a:rPr lang="en-US" sz="1600" dirty="0">
                <a:solidFill>
                  <a:srgbClr val="0081AB"/>
                </a:solidFill>
                <a:latin typeface="Arial" charset="0"/>
                <a:cs typeface="+mn-cs"/>
              </a:rPr>
              <a:t>SEA DIAMOND” – 6 April 2007</a:t>
            </a:r>
            <a:endParaRPr lang="en-GB" sz="1600" dirty="0">
              <a:solidFill>
                <a:srgbClr val="0081AB"/>
              </a:solidFill>
              <a:latin typeface="Arial" charset="0"/>
              <a:cs typeface="+mn-cs"/>
            </a:endParaRPr>
          </a:p>
        </p:txBody>
      </p:sp>
    </p:spTree>
    <p:extLst>
      <p:ext uri="{BB962C8B-B14F-4D97-AF65-F5344CB8AC3E}">
        <p14:creationId xmlns:p14="http://schemas.microsoft.com/office/powerpoint/2010/main" val="221075267"/>
      </p:ext>
    </p:extLst>
  </p:cSld>
  <p:clrMapOvr>
    <a:masterClrMapping/>
  </p:clrMapOvr>
  <p:transition>
    <p:wipe dir="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989013" y="728700"/>
            <a:ext cx="7172325" cy="758825"/>
          </a:xfrm>
        </p:spPr>
        <p:txBody>
          <a:bodyPr/>
          <a:lstStyle/>
          <a:p>
            <a:r>
              <a:rPr lang="en-US" b="1" dirty="0" smtClean="0">
                <a:latin typeface="Arial" charset="0"/>
              </a:rPr>
              <a:t>CONTAINERS AND OTHER PROBLEMATIC </a:t>
            </a:r>
            <a:br>
              <a:rPr lang="en-US" b="1" dirty="0" smtClean="0">
                <a:latin typeface="Arial" charset="0"/>
              </a:rPr>
            </a:br>
            <a:r>
              <a:rPr lang="en-US" b="1" dirty="0" smtClean="0">
                <a:latin typeface="Arial" charset="0"/>
              </a:rPr>
              <a:t>CARGOES : </a:t>
            </a:r>
            <a:br>
              <a:rPr lang="en-US" b="1" dirty="0" smtClean="0">
                <a:latin typeface="Arial" charset="0"/>
              </a:rPr>
            </a:br>
            <a:r>
              <a:rPr lang="en-US" dirty="0" smtClean="0">
                <a:latin typeface="Arial" charset="0"/>
              </a:rPr>
              <a:t/>
            </a:r>
            <a:br>
              <a:rPr lang="en-US" dirty="0" smtClean="0">
                <a:latin typeface="Arial" charset="0"/>
              </a:rPr>
            </a:br>
            <a:endParaRPr lang="en-US" dirty="0" smtClean="0">
              <a:latin typeface="Arial" charset="0"/>
            </a:endParaRPr>
          </a:p>
        </p:txBody>
      </p:sp>
      <p:sp>
        <p:nvSpPr>
          <p:cNvPr id="13315" name="Content Placeholder 2"/>
          <p:cNvSpPr>
            <a:spLocks noGrp="1"/>
          </p:cNvSpPr>
          <p:nvPr>
            <p:ph idx="1"/>
          </p:nvPr>
        </p:nvSpPr>
        <p:spPr>
          <a:xfrm>
            <a:off x="1006301" y="1016732"/>
            <a:ext cx="6950075" cy="1675631"/>
          </a:xfrm>
        </p:spPr>
        <p:txBody>
          <a:bodyPr/>
          <a:lstStyle/>
          <a:p>
            <a:pPr marL="542925" indent="-457200">
              <a:spcAft>
                <a:spcPts val="1200"/>
              </a:spcAft>
              <a:buFont typeface="Wingdings" pitchFamily="2" charset="2"/>
              <a:buChar char="§"/>
            </a:pPr>
            <a:r>
              <a:rPr lang="en-US" sz="1700" b="0" dirty="0" smtClean="0">
                <a:latin typeface="Arial" charset="0"/>
                <a:cs typeface="Arial" charset="0"/>
              </a:rPr>
              <a:t>Container Retrieval and Removal:  Technical Difficulties</a:t>
            </a:r>
          </a:p>
          <a:p>
            <a:pPr marL="542925" indent="-457200">
              <a:spcAft>
                <a:spcPts val="1200"/>
              </a:spcAft>
              <a:buFont typeface="Wingdings" pitchFamily="2" charset="2"/>
              <a:buChar char="§"/>
            </a:pPr>
            <a:r>
              <a:rPr lang="en-US" sz="1700" b="0" dirty="0" smtClean="0">
                <a:latin typeface="Arial" charset="0"/>
                <a:cs typeface="Arial" charset="0"/>
              </a:rPr>
              <a:t>Disposal Ashore – Recycling Issues</a:t>
            </a:r>
          </a:p>
          <a:p>
            <a:pPr marL="542925" indent="-457200">
              <a:spcAft>
                <a:spcPts val="1200"/>
              </a:spcAft>
              <a:buFont typeface="Wingdings" pitchFamily="2" charset="2"/>
              <a:buChar char="§"/>
            </a:pPr>
            <a:r>
              <a:rPr lang="en-US" sz="1700" b="0" dirty="0" smtClean="0">
                <a:latin typeface="Arial" charset="0"/>
                <a:cs typeface="Arial" charset="0"/>
              </a:rPr>
              <a:t>Other Cargoes</a:t>
            </a:r>
          </a:p>
        </p:txBody>
      </p:sp>
      <p:sp>
        <p:nvSpPr>
          <p:cNvPr id="13317" name="Rectangle 1"/>
          <p:cNvSpPr>
            <a:spLocks noChangeArrowheads="1"/>
          </p:cNvSpPr>
          <p:nvPr/>
        </p:nvSpPr>
        <p:spPr bwMode="auto">
          <a:xfrm>
            <a:off x="726641" y="2522946"/>
            <a:ext cx="3302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80000"/>
              </a:lnSpc>
              <a:spcBef>
                <a:spcPct val="50000"/>
              </a:spcBef>
              <a:spcAft>
                <a:spcPct val="30000"/>
              </a:spcAft>
              <a:buClr>
                <a:srgbClr val="4E89BE"/>
              </a:buClr>
              <a:buSzPct val="125000"/>
            </a:pPr>
            <a:r>
              <a:rPr lang="en-US" sz="1500" b="1" dirty="0" smtClean="0">
                <a:solidFill>
                  <a:srgbClr val="0081AB"/>
                </a:solidFill>
                <a:latin typeface="Arial" charset="0"/>
                <a:cs typeface="+mn-cs"/>
              </a:rPr>
              <a:t>“BARELI” – 15 March 2012</a:t>
            </a:r>
            <a:endParaRPr lang="en-GB" sz="1500" b="1" dirty="0">
              <a:solidFill>
                <a:srgbClr val="0081AB"/>
              </a:solidFill>
              <a:latin typeface="Arial" charset="0"/>
              <a:cs typeface="+mn-cs"/>
            </a:endParaRPr>
          </a:p>
        </p:txBody>
      </p:sp>
      <p:pic>
        <p:nvPicPr>
          <p:cNvPr id="1331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3928" y="2522946"/>
            <a:ext cx="4000500" cy="346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9" name="Rectangle 2"/>
          <p:cNvSpPr>
            <a:spLocks noChangeArrowheads="1"/>
          </p:cNvSpPr>
          <p:nvPr/>
        </p:nvSpPr>
        <p:spPr bwMode="auto">
          <a:xfrm>
            <a:off x="4596516" y="2534059"/>
            <a:ext cx="31790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80000"/>
              </a:lnSpc>
              <a:spcBef>
                <a:spcPct val="50000"/>
              </a:spcBef>
              <a:spcAft>
                <a:spcPct val="30000"/>
              </a:spcAft>
              <a:buClr>
                <a:srgbClr val="4E89BE"/>
              </a:buClr>
              <a:buSzPct val="125000"/>
            </a:pPr>
            <a:r>
              <a:rPr lang="en-US" sz="1500" b="1" dirty="0">
                <a:solidFill>
                  <a:srgbClr val="0081AB"/>
                </a:solidFill>
                <a:latin typeface="Arial" charset="0"/>
                <a:cs typeface="+mn-cs"/>
              </a:rPr>
              <a:t>“MSC </a:t>
            </a:r>
            <a:r>
              <a:rPr lang="en-US" sz="1500" b="1" dirty="0" err="1">
                <a:solidFill>
                  <a:srgbClr val="0081AB"/>
                </a:solidFill>
                <a:latin typeface="Arial" charset="0"/>
                <a:cs typeface="+mn-cs"/>
              </a:rPr>
              <a:t>CHITRA</a:t>
            </a:r>
            <a:r>
              <a:rPr lang="en-US" sz="1500" b="1" dirty="0">
                <a:solidFill>
                  <a:srgbClr val="0081AB"/>
                </a:solidFill>
                <a:latin typeface="Arial" charset="0"/>
                <a:cs typeface="+mn-cs"/>
              </a:rPr>
              <a:t>” – 7 October 2010</a:t>
            </a:r>
            <a:endParaRPr lang="en-GB" sz="1500" b="1" dirty="0">
              <a:solidFill>
                <a:srgbClr val="0081AB"/>
              </a:solidFill>
              <a:latin typeface="Arial" charset="0"/>
              <a:cs typeface="+mn-cs"/>
            </a:endParaRPr>
          </a:p>
        </p:txBody>
      </p:sp>
      <p:sp>
        <p:nvSpPr>
          <p:cNvPr id="11266" name="AutoShape 2" descr="data:image/jpeg;base64,/9j/4AAQSkZJRgABAQAAAQABAAD/2wCEAAkGBhQSEBUUEBQUFRQVFBUQFRQUFRUXFBUUFhUVFBQUFRQXGyYeGBkjGRYUHy8gIycpLCwsFR4xNTAqNSYrLCkBCQoKDgwOGg8PGikkHiQsLCwsLCksLCwsKSw0LCkpKiksKSwsLCopKSksLCksKSkpLCwsLCwsLCwsLCwsKSksKf/AABEIALcBEwMBIgACEQEDEQH/xAAbAAACAwEBAQAAAAAAAAAAAAABAgADBAUGB//EAEQQAAEDAgQCBwYDBwEGBwAAAAEAAhEDIQQSMUEFURMiYXGBkaEGMlKxwfAjYtEUFUJykuHxUwckY4KywhYzQ4OTotL/xAAZAQADAQEBAAAAAAAAAAAAAAAAAQIDBAX/xAAwEQACAgECBQEGBgMBAAAAAAAAAQIRAxIhBBMxQVGRImGBodHwBRQycbHBUlPhYv/aAAwDAQACEQMRAD8A6jaasDFYKacMXrHmUVhiYMVgamDUAVhiOVWBqOVMCvKplVkKQgRXCkJ4QhACFqkJ4QhMGJCkJ4UhAhMqmVPCkIAXKoAmhGExCwpCaEYQAsIwmhGEALCYBEBGEDAAjlRATQgBcqOVNCICAK8qOVWQpCAKsihYrcqmVAygsSOprVlSliVgYzTUWosURY6KciIarcqOVQUVhqbKnDUcqBFeVTKrIUypiK4QhWEJSEAJCEJ4QhACQpCchCExCwhCeFIQAkKQnhSEAKApCeFIRYULCMJoUhAUKAjCaFIQFAhGEYRhMVAATQpCaErCgQiAiAiAix0QBGEYRARYC5UYTwpCBleVTKrIUhAFWVRWEIJDKsqmVWQpCzKK4Ryp4UhOxCQgQnhAp2IQhCE5CWEWAsIQnQTsBIUhNCkIELCEJ4UhACQjCaFITAVSE0KQgAQomhSEACFEQEYQAEUYUhAEARURQBEwURASsCBMAgEwTsCAIwiiixiwpCaFISsBVE8IpWOikhCE8KQoKEhSE0KIsQkJSE5CBCLEIQhCYhSEAJCEJ0ITsBYUhGFIRYhYUhNCiLAWFEyidgLCICKiLACKKiLAEKQioSiwJCKqOIbznuv8kv7Qdm+f9pS1BReis8PPZ3fZRGF+IyiwLDiG857r+oslGJn3R9+FvVO2gArQEWMPDqZc+H6EHS0G0c533V9akAG5XA3cDEQTaOeg27UuBqRVAjVrjPdH6rTj4AaBuT8l4uTM/wA7GNuvHa9z0YY1+XbrcyhqYNQCIXtWeeENThqRMlYxoCiVRIZUhCeEIU2OhYQITEIEIsVCIFMgUCFQRhSE7AVBMQhCLAWFITQhCLFQFIRhRFhQFEVE7CgQpCMKIsKKsTimU2l9RzWNGrnGGjvKXDYylUE069Fw7HOPrlS47DB4ZLZy1GP7oOvdBKv6Ech5Bc+SOWT9iVfCzaLxpe0r+JOgB1r0x3Sh+yUtXV2a7nfbdHoW/CPIJKmFYYLmNMXEtFraiyweLiP9i9DRTw/4/Muayh/rM8BPyTdJR/1R/S79Fyq3FKY9xmbwAHqJ9FXQrOqS4mnTYCRqBJiQAYJPhCh4+I/2/JFp4v8AD5nXfjsM3WsJ1gNM+IAkeKyYnjlBo6md57g1viSJ9Fzan7PTl75qdYx1ixjoO0y/Q76EanfmOcXEmmwwSSNgAbgS7WE4qUd8mR/Jf9K0qe0Ifyz0OD42y/TS2YLMgmR/FJPgrx7Q4WS1rqjnjVob1mzpPevMl1Sg3pwA80g5/RtsXCHSA46GCbxqvVcPxjatNlWmZbUa14I7R9NElF5pNwyNLwOceSkpwRdhsY1zwWMqg3u8uYyIMlw0PkUuM4pTdVptFSm52YiGvaT7jrQDJScQoh1J4ibSO8dYfJeb4SM2Ipnk4kf0uH1XFlwcriINtu+7/c7cFZuHm1tXb4HsAiEAiF71nh0FGUFEWMKiEqIHQShKkoErIsCBRlAlAhSgUSUpKdioiBUlCUWKiIKShKdhRFFJUlFhRFEJUlOxUFRCVJRYUFRCVJRYUFFLKkosKGUSypKLCjzWLoOD3Na0wCbus297bm0bKtuBJ9922jRHqb/JdbijgHAwSXDYfDrfa0Ll1MWYmzQNzciTAsLakbrx82XKpuCZ73D4cLxqbRbTwjW6Ad+p8yg/EtBufAXPkLrPXZFTK4l0tkagT1pEC2g1KbKALQB4AT3rlnFp+0duKUZRuPQY4omzW/1Hv2ElX+xLTSpGgcxDC5zHEANguJytveAW+Z5LmDFiQWjMZta0666FX4DHGnUzPBAlsxBgEgEnkII0mIXZwmqErrZnBx+iUKT3R7B4kEcwR5rxPs/jcz6bjYh4aRyvHyK9sCvm3D6nR4qszlUeR/yvP0jyWvHLaMvDM/wt7zh5R9OBRlVhyaV6CZ5NDqJZUzJhQyiSVEWOhpQlCUJWYwkoEoSgSgCEpSVCUpKACSgShKUuTENKBcqDX+G/ySikTdxn5eX+UhljcRLhAkWk8xO36p+Ls6KtRa1xyv6XNpctaMvlLtOfYrMEGZ257Nm/l/hD2nd+Lh+x7x/U2F5/E5HHPjXY6sMbxyYkqSuRivaehTqim919C4CWNM+64zY/LddFmJa73XAxyIK9BNHM4tdS6Uj6wGpVNSrmBDQ4xqQDAg7nkqqAcDm0iYsCJjeRGknwUSnRccd9TbSzvMMY5xHKLd/LxXPr8SggOcGycvKTfQnu9FXx+vUGHqva8l4AcJki2U3aIERNuzZU+w2Ko42o1mJpNcWsFfKYNMuMN903t17GyyeR1Zpy0nRzeBe0td2JOHcw1h0hph7GkuaJgF2UXGtzHeve0OB1Xatyjm4x6ar09JlKkMrQymDo1oa2e5o1SOqZrNa902kiG/8A2InwlJ5n0QuWjmYb2bbMPqSdYbb1MqzinA2DD1eiEP6NxY6STnAluvaB5rpNp1PyNHZLj9APVB+EEy5z3dmaB3Q2J8Vm5yZaikfIKPtM2swh1qlMzYSHT1TA2MHQ8is7quadREXO1xYWJPkuU/CnD8RyEuDG4ipTeBJyNJNM1XWNsnWEjQefUpvBgU5daxAMf1G2s3lQ4xnLVNnVGc4R0wRrd+M5rWk5i4AEgtEZspvH5tpW2rwSlSd+NUBcINjfQHeTzFhMjZZuMWAIsQH3G1mu/wC0rlcQPR4d1VrQ4tGeHG0Aw73DFrmx21Q8scbV9/vqLFhnli1F7Lrv/RdjKzOkIpkloPV1mIE2N9Z9ElVpPVe0gRBDrdVwINjfRxTcOwprUA81ejJjqUWNaSDEHMQ60HnsU9PgtMWD6kzJNStVdqBcmZ0j9FOTi5VSR04fw5PduzreznGHOpuGIe3M15a10Zc7IADgO8HzXneM4dtLFPrZiRUqhjA0AyXjtI5OW+lQEForOc1pLSADyAiXNDi2N58UuK4Ox7GNzFoY8VRESSJ1kHmUS5uaCVbGUORw2Ru9/Bqqe3LWdMCyThg3pI3zaBt7nmtVP2zaCwVGH8UB1PJeRY9adLEeq4lfglM9OS5/+8AB0EdXL8NvnKTHcBzCiQ6BSaGtdYk+60zIjQD1VqPEQq3919TN5OEldL+fP0PYO460H3XHaREeCrqe0DQPcfO1hE7TfReRdhQQDUMnLAIaBOstt36dicYGmL5RtEDfWdVdcV2/oE+B7/2ejPtI7ZjfFx/RRcbpAoo0cb90bcz8O+7PbShK4p4w7sSnizuxd9Hi6kdvMhK4h4q77CV3FHc/RAtSO2XJHVBzXIdxam10VcSxgtdjXVATJBAcAGgggggnXmqqjyScpJEmCdxzjbu2lZRzRk6ibPHJdTrOxM+7ft2SUR0jwwOzOOjQfsLM99ADrudUIv8ABJ0gamPALPgsZ0dYPYwkAmGkwLyAJN99YUyyxXc0hglLojRwLjuHxOcU6oaadnh7XBwuW2tBuDoSui/G4dv8T6ncMo8yvhnGGOpV6wBg9LVIym4l5MW0T4f2jr0iMtR4tJD+tOwPXlZOMpy/U0vdt8y0oxXTc+00eNOdUe2nRa0NMNfOcv7QNRt9JVXF2VXGm6qOjvaPePaST9N1w/ZHHVa+Ga91YU8xIflaSXFri2MrSBpG8WW/FUmdYkujYuIYLR/C2w356rN8NB79/LbNFllF+74GP92YemScrZuZPWcbzIBn0XRAYCHENmMocQJDTqJ1A0sraGNotaMlJzo6zyJyaQJDY35uVIaD18oaTLotbsmT6FS3yVb3OiN8Q6W1GjD8aaGANpgkR14LpI3v1R/dCvxarUEGzZkAmYtGjbLj472jw9Kz6zA74Qczv6W3/wALBxf2s6A02ijUe6qJZBaJvAGpINxaNwsXmnJ7KjoXDY4q27+/cdvEYYvpuaXOMsLYEAGREHffmvKewNQ0uK0GVC4MqtcGEHKTZz2iW3ILgRHatL8djnmC7D4YXs6alTytueW6txoqvxRDQC6nhTWp1KdOKjX6DJkgN02APalHK1abuxZeHUktKqj7hhmME5QB2xBvcSd1i4j7SUaQPXDnW6rSC7XssOd+S+bcLp8SrUA6sxzXaA1j1oym+QkZRECLlbauDOUSQDqQ0nLI7SB6q5TyU1FGEcOJU5y+B1z/ALU6ed9PoyHtuc7gGZT7pzRckEWjfeFixf8AtAe8HK5jAYiIBh0gR0lzpqBy5hcargGmC6kwuDs/SRD4gtDZn3YOnYtbakCGgN/lEX3vr6qYtzdSlRpNQx24ws89XwOIdjKJYahoZQ5zZy0xE3fJg/w2Kv4L7O16L3l729HJyNJmGkkCYgzy6y9D0uYQdR8pv99ixYzGuDTkO4Bs02F9wQuiHCx023dHNPjpt0lVlfGqMta2QCXHcTGVzSdfzDzT4Z/4LcracENBlzD7xg3JNtfJcytWL6mc5ZvYNbv2xPJaMPwus3o2wD0rQWCA2wLzJAIic05txulq9yZkv3aNWJL2vaOq1pYDmLgOsZGQEmLc1hxz8x967bO6wAgfmkCR/MNu42Hh1Rxc0Bx6LNmLalSB1i4n39OqdOSrqYSp1qgcQ15c05i54BLg4CC+3una8KtbappAvZlak1+xrwWAqEFzmy2x6r2PcZ0JDSRFxvuqSCQ4wYaJd2AmASmOIqHD1aT6mbpG5QXA5mmc2YZSBqB5LMOIgtAruyPnI5ziQytaQSTYmRPzjVdHDZGpNPoZcRHVHrbGJkBX1qv4IHIj5psRimdEwQxpBMugBzgYyGZuLm+9lQ6rmYQ2ImJkG/3813tqSPPScWc+OqQZNzt+Y2+SrZVIEEEj1/utBpnKZMXJNv7rO0zIBB8O1Po0PsN+0N5hRUPp3UWmoWg7ZlK6r97LLV4hWJORlQDYGjSDt75nVu7Ya6LMMNiHEFxrgG//AJ1Nl+WVjb8lwcy+zOrkV1a9UdKpWA1IHfb5rRhMB07HdZgb7rpc3Q858Vz8Ng6jAMtGmTMy6qJItq4UZJ1/Xl0KTqwMhtJs6w5xOnY0X80pNtbBGEYu2yzh2AosLWsvSvOWACLTE9sq3F0m5pBdEuME299wGgGwH3ZZRTdMwyQe2PKVixGHeSZyRJtkMXv8XaVyThJqkjvxTxxdt+t/Q3gtFmgk8mAnXtH1UqVS0gZQJ+I6XOzZ5LnVMEYN7RAHWgdsZklLDuiJ0E2DrnnqfsrHlpdUzpeaT6NfP6HgvaSt/vlbOQPxHGwOvd4qnG8Tz5SGOMMcwz2uJEdy72IAdWJNME5pJLTJ3vufDkrqOFDr5RbaCZ3izT9F1RbrocElFvdm/wBhMQRhQx+cfiO6oIbIOUi+tzK9JR4lh3OdTAPTCWkFzSRvMGXEQRed1yOFcPDmmQWHkAGx2t5LXV4WwBxIGb4nXJtGvcFDlItKCrudmhxEBopg0Q4kHMYdUmRBjrRqNhZeK4/TrV69LpBVqiqxtR7aZqDrAua5vVkAS0C4PgvR8OwIa3Mwlv8AC4AkAtJEix0TO485sMeC5hZJGd8zJ+ENaNhr5aLB3dyZ0KSS9hIz8P8AZhwIFOjRpgyCS0FwaASDeZMxsurxP2Ow+I6M1Kzw6nJhjQJnLIzGYEtB0XR4b7Tte4gtyNEgkueXc/diNtiu2fabDMF3NLjs9+S52BedexRGELvuVkzZWq7e44mC4FhaYByB7xoXCQDppYadi7FDiLGtgDaLNgSJOmgQp+1uHJLajQyDB/GB7dWro08ZQqtmkHP7nPjzE+gK10xOeUpvrZyq/EWnXNqJA11XOeWukXi5uBu4/QBeiZWYLPa1kdtV58g0eqxY7idIExm01b0rRpaZI7LXVxbj0M2r6nEfQAB+gH2VWaA5wN5j0+91orcSHN0bS9o8A3pSVmr8SEaOk/mA+TiVcrn1Qoz0fpdFLngHdU1Gk6C3cnHFCbCBLp1cYtGxCqq8SJ3dvMZ9+xZcjfa0afmb/VTOLiXim/K6b3B7Frw/FmgjK1oLYhwNTnJtmIv9VRj8Uajix7TltD5n4jPMax4rm1GGnF5BOURrfYpqLSsiTTex6fDcX61Ql5HSXPXIvMgu6pzDUQpWxctDA5pYHFwHVsSbmdb/AKLzbMUIlXNxIQSdYkdiR1EFpDgCNwQCPIrJhn5jlaTJm9reYVVOuf8AWqjwon/sTsDXVwTHMDC0ZQcwA2PIcgeWnYjgOFlhs6Q8kOswADK4HquBaDpBiQY8KQ/lXcf/AGaZ+UKxlcxasw99ET6OSbfYtNLqX4bgrjDXVGzlEiZkgAOLY2nsV59mHTIeL/lP6rI6u746ZtqWOBvE6OT0OJ12+6aRHKHD1Q8mXtIWnH3Rp/8ADL/jb5O/VRT994jlR/qf/wDlRVz8/n+PoLlYfAj2/mGkRlHnaPLRRgcNHT/yCxveZ7vJWtDR8J7p+cpxW5R5T+i69C+2zn5svd6Ioy1OYPezX1sldSrwYNMHm5pIAjYB3frK0lxO7vAR8ymFLnPiUaPuxc1+F6IysbWg9emTsQw28nfomJNs2UmBMSL76rSGjZV1OxRKCfdlxytdl6FGV3/D2+LtneeSre3SAJkSZsRaYtIOq1l/OPEhU5utaCoeP9/U1Wd+F6HMr05dIFPaZJJde9yLWVzaJyuhrJvluSBrEga7aQg/DfiTMDYNA8JgaLUQ7T1H6n9FWn9zPmb9vQRjakjIGAW1L57YvC0Yhrg3r5b/AAgxrzOiOGqQesbdpE+iGMxLDIF+37F1hKDUklZtzU0+hU17gDlAAm1iYEaEyJPb6KmqyQAQ2YIJvfwlXMqCLADwKoe0Hf6JvCvDKXEtLZr0X0FLTmkdHHLIDZaf29waAdIIsQBpYwAFWyjb7+iSq2w/uplgVePiVHine+/wDh+M1QCJG0QIuJvYg7ha8HxmpUMOY4kmxa2pA56GDdc4De47TAhUYYuc8RVMAiIzkHzAjzUcpPv/ACW87Veyvike5cysGg0nNzRo+nUAm+XLfSO3dcfilTExAdRi2YEPJLt7tdA8V2cDxLqgE7a5Hx57lU4vizBMPZPIhx/6VCi7JWRLweZr1KznRTNINGUlpY4uJ3vItGyWqaprCBSLYEtDCTFpvOvgvUUKjniR0bt46w8xPzVmLzZQOjpmbXBI8bQFXTa36lcz/wAr0PG1arxU6pphsjqlrs2gkTm+ioxFWp0k5qeQn3MnWiNMxde6txxbTqFr39adGw4CZ8u70WKriKYd1c3iIHrC1jFPv82ZSyvwvREq1H55ztDJJDMg02Geb96LKjg+XEFt+plAsdBm1t9FHVmxIEyFTVxQa23y/wALXTCmn/LM+dNO0l6L6GV3H6TCWPpnLM5mtBafIyrG8awzh7wB7SW/9SyGk10nXvWd2AZu1cTj4tGymu6R16HGKDXgteyx3cFGYimdH0/B7f1XCdwhuw9UKnBWjzhPS/LHqh4+Z6VpaTqCOxwVzKI+Bw8dV453BRsR5K6jwsAe87wJaLJpS8iejsj1lSrTbqHW1MmEv71pCBMacvnK8x+yOB6lSqN7VCoXVR/61f8ArJ+apKRDcT1n72p/f+UF5M1Kv+tU8gorpi2Powrcm+MR803TOOkBc4PdvUPnPona4bkn+Yx6XXecFm2CdXfNOxnM+n1KxCs7m0eElQ4rvd4QEAbXBupPqQqCW9nmVmOIPw+hUDnbNHr8kqDUamVRsPvwSuJJuQP0VWVx1I8Ehpge8fklSHbYXVPTtUJnUyoGgcgfRQTz+aZJbRpjkPKfmFZim6aCO0fRZ20ST/eFMRSAgne0/wCHFYZKtWzeFpPYLard9fT5KuoZ3+/FTuPlr6JQRzK10oz1teB8wj+31TyNvWJVYePuFMynQ/Jetd0VOv72ndPkszsZleIaXNBu4Okxvr1R4laS77+yq6VMF0nLPIlovPM6qXBvuPWl2PZcNxdFzJa4NmPeER4gwfNNUDYJFTtknKPCSAvKOrv/AIQ5o/KHgeYMeSNNtRwJc6pBtrI8QXSVlyaV2XzbfQ9BW422mSw1Qx38pd5QY+7rPX4wxwDzVvo0tpua4jeAXxA81xKlF+kkjwFjynVDE0z7rnNN5AOYjkDELNY15NdfuM/HK3SFoY7MBf8AEAzTzGUAn7usNXMI27f8rrYjBdTrBuhDSHaxrsRofyrkHDAEkz2XnxmPRFeC00+pTiq5yxmmbEHL8oCDa73ACw7YBPeq8TIPV0iLqzB4CYOamLixflPhH6K9TqrMJJN2hK2GLSZm+5bl8lSKZ2+q7Vei5h0qiNCHFzeRgm8LFUqSTm+RBUoGYxSO6bFN6xI0N+Xfba66+B4H0jcwqtbJIywXG0cjGrmN/mqMH8VrqnszMRWaNj1HRv2/lqf/AA1fhvqsUnukTqR53o0HC69G32UMx0zZIaR+G6XBxAGUTBuRN7Zm6ymq+xZDix1WXAxDWGZsYjmAWGJ0qM+KzWKXgNSPNzbSe9AH7ld1vsa4hxzgBsuENLs7bw5sG+aDAEzrMLLjMG5j8jeie0AEPaAAQRMibo0Meo5sfcKLUcMf+H5x6QojQw1I7FOn2+ULWygBt5/2UUXSYDPqQNh4FVGvP8fkCFFEEsLXdp8bp+kjf0CiiBANWdz52SPIi/34hRRAFYxgG87Wn6hLSrHbzP2PkiolQWW03vcYBE+v6IVaT565M96iiycqnRso3CxTRG9+9SPLxUUWl7melEa0DZPUgBRRRKTRrGCaM1TS0H071o4fg+kYXmGtG5vPgJKiihzaRWiNnRpcFcP4qcG4d+Jcd4gjyVjqFVxytLQTbqPf5EvB+aiiy5jfUvlpdCl+CAH4lSDeBBdMfJUktyieRteRtrAB8gionHcctjBiMYNmxvrP0C5+YlRRTkb2LxxRW9pgwT6IMxdWIaR2EBoPnEqKJLdESVPYcUHxmdv+VpHqfoqK1BwN5nvCiiaEX4fGPYIpve2bmHkAnSbRt8hyWscQrxPS1I5h5+v3c8yoorRLHHE67nZenqEx/E4xHKFK3FK0XqP/AKrd0crC3YOQQUWkH7NiyKpfAT99VrHpqk6TmJgchNwFTWrOqHM8h5O7gSbCBM9iii0W5BSS/t8CFFFFVCs//9k="/>
          <p:cNvSpPr>
            <a:spLocks noChangeAspect="1" noChangeArrowheads="1"/>
          </p:cNvSpPr>
          <p:nvPr/>
        </p:nvSpPr>
        <p:spPr bwMode="auto">
          <a:xfrm>
            <a:off x="0" y="-842963"/>
            <a:ext cx="2619375" cy="1743076"/>
          </a:xfrm>
          <a:prstGeom prst="rect">
            <a:avLst/>
          </a:prstGeom>
          <a:noFill/>
        </p:spPr>
        <p:txBody>
          <a:bodyPr vert="horz" wrap="square" lIns="91440" tIns="45720" rIns="91440" bIns="45720" numCol="1" anchor="t" anchorCtr="0" compatLnSpc="1">
            <a:prstTxWarp prst="textNoShape">
              <a:avLst/>
            </a:prstTxWarp>
          </a:bodyPr>
          <a:lstStyle/>
          <a:p>
            <a:pPr>
              <a:lnSpc>
                <a:spcPct val="80000"/>
              </a:lnSpc>
              <a:spcBef>
                <a:spcPct val="50000"/>
              </a:spcBef>
              <a:spcAft>
                <a:spcPct val="30000"/>
              </a:spcAft>
              <a:buClr>
                <a:srgbClr val="4E89BE"/>
              </a:buClr>
              <a:buSzPct val="125000"/>
              <a:buFontTx/>
              <a:buChar char="•"/>
            </a:pPr>
            <a:endParaRPr lang="en-GB" sz="2000">
              <a:solidFill>
                <a:srgbClr val="000000"/>
              </a:solidFill>
              <a:latin typeface="Arial" charset="0"/>
              <a:cs typeface="+mn-cs"/>
            </a:endParaRPr>
          </a:p>
        </p:txBody>
      </p:sp>
      <p:pic>
        <p:nvPicPr>
          <p:cNvPr id="10" name="Picture 9" descr="u1_bareli3.jpg"/>
          <p:cNvPicPr>
            <a:picLocks noChangeAspect="1"/>
          </p:cNvPicPr>
          <p:nvPr/>
        </p:nvPicPr>
        <p:blipFill>
          <a:blip r:embed="rId3" cstate="print"/>
          <a:stretch>
            <a:fillRect/>
          </a:stretch>
        </p:blipFill>
        <p:spPr>
          <a:xfrm>
            <a:off x="683568" y="2780928"/>
            <a:ext cx="3348372" cy="3168352"/>
          </a:xfrm>
          <a:prstGeom prst="rect">
            <a:avLst/>
          </a:prstGeom>
        </p:spPr>
      </p:pic>
    </p:spTree>
    <p:extLst>
      <p:ext uri="{BB962C8B-B14F-4D97-AF65-F5344CB8AC3E}">
        <p14:creationId xmlns:p14="http://schemas.microsoft.com/office/powerpoint/2010/main" val="2131478546"/>
      </p:ext>
    </p:extLst>
  </p:cSld>
  <p:clrMapOvr>
    <a:masterClrMapping/>
  </p:clrMapOvr>
  <p:transition>
    <p:wipe dir="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935596" y="692696"/>
            <a:ext cx="7113588" cy="758825"/>
          </a:xfrm>
        </p:spPr>
        <p:txBody>
          <a:bodyPr/>
          <a:lstStyle/>
          <a:p>
            <a:r>
              <a:rPr lang="en-US" b="1" dirty="0" smtClean="0">
                <a:latin typeface="Arial" charset="0"/>
              </a:rPr>
              <a:t>INTERFERENCE OF STATE LOCAL AND </a:t>
            </a:r>
            <a:br>
              <a:rPr lang="en-US" b="1" dirty="0" smtClean="0">
                <a:latin typeface="Arial" charset="0"/>
              </a:rPr>
            </a:br>
            <a:r>
              <a:rPr lang="en-US" b="1" dirty="0" smtClean="0">
                <a:latin typeface="Arial" charset="0"/>
              </a:rPr>
              <a:t>PORT AUTHORITIES</a:t>
            </a:r>
          </a:p>
        </p:txBody>
      </p:sp>
      <p:sp>
        <p:nvSpPr>
          <p:cNvPr id="15363" name="Content Placeholder 2"/>
          <p:cNvSpPr>
            <a:spLocks noGrp="1"/>
          </p:cNvSpPr>
          <p:nvPr>
            <p:ph idx="1"/>
          </p:nvPr>
        </p:nvSpPr>
        <p:spPr>
          <a:xfrm>
            <a:off x="1087438" y="2188493"/>
            <a:ext cx="3179762" cy="1057275"/>
          </a:xfrm>
        </p:spPr>
        <p:txBody>
          <a:bodyPr/>
          <a:lstStyle/>
          <a:p>
            <a:pPr>
              <a:spcAft>
                <a:spcPts val="1200"/>
              </a:spcAft>
              <a:buSzPct val="130000"/>
              <a:buFont typeface="Wingdings" pitchFamily="2" charset="2"/>
              <a:buChar char="§"/>
              <a:tabLst>
                <a:tab pos="542925" algn="l"/>
              </a:tabLst>
              <a:defRPr/>
            </a:pPr>
            <a:r>
              <a:rPr lang="en-US" sz="2000" dirty="0" smtClean="0">
                <a:latin typeface="Arial" charset="0"/>
                <a:cs typeface="Arial" charset="0"/>
              </a:rPr>
              <a:t>	</a:t>
            </a:r>
            <a:r>
              <a:rPr lang="en-US" sz="2000" b="1" dirty="0" smtClean="0">
                <a:latin typeface="Arial" charset="0"/>
                <a:cs typeface="Arial" charset="0"/>
              </a:rPr>
              <a:t>INFLUENCE?</a:t>
            </a:r>
          </a:p>
          <a:p>
            <a:pPr marL="0" indent="0">
              <a:buFont typeface="Arial" charset="0"/>
              <a:buNone/>
              <a:defRPr/>
            </a:pPr>
            <a:endParaRPr lang="en-US" dirty="0" smtClean="0">
              <a:latin typeface="Arial" charset="0"/>
              <a:cs typeface="Arial" charset="0"/>
            </a:endParaRPr>
          </a:p>
        </p:txBody>
      </p:sp>
      <p:pic>
        <p:nvPicPr>
          <p:cNvPr id="1434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5996" y="1556792"/>
            <a:ext cx="3168352"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548" y="3320988"/>
            <a:ext cx="3875199"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2" name="Rectangle 1"/>
          <p:cNvSpPr>
            <a:spLocks noChangeArrowheads="1"/>
          </p:cNvSpPr>
          <p:nvPr/>
        </p:nvSpPr>
        <p:spPr bwMode="auto">
          <a:xfrm>
            <a:off x="1789113" y="4293518"/>
            <a:ext cx="18097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spcBef>
                <a:spcPct val="50000"/>
              </a:spcBef>
              <a:spcAft>
                <a:spcPct val="30000"/>
              </a:spcAft>
              <a:buClr>
                <a:srgbClr val="4E89BE"/>
              </a:buClr>
              <a:buSzPct val="125000"/>
            </a:pPr>
            <a:r>
              <a:rPr lang="en-US" sz="1000" b="1" dirty="0">
                <a:solidFill>
                  <a:srgbClr val="0081AB"/>
                </a:solidFill>
                <a:latin typeface="Arial" charset="0"/>
                <a:cs typeface="+mn-cs"/>
              </a:rPr>
              <a:t>“RENA” – 5 October 2011</a:t>
            </a:r>
            <a:br>
              <a:rPr lang="en-US" sz="1000" b="1" dirty="0">
                <a:solidFill>
                  <a:srgbClr val="0081AB"/>
                </a:solidFill>
                <a:latin typeface="Arial" charset="0"/>
                <a:cs typeface="+mn-cs"/>
              </a:rPr>
            </a:br>
            <a:endParaRPr lang="en-GB" sz="1000" b="1" dirty="0">
              <a:solidFill>
                <a:srgbClr val="0081AB"/>
              </a:solidFill>
              <a:latin typeface="Arial" charset="0"/>
              <a:cs typeface="+mn-cs"/>
            </a:endParaRPr>
          </a:p>
        </p:txBody>
      </p:sp>
      <p:sp>
        <p:nvSpPr>
          <p:cNvPr id="14343" name="Rectangle 2"/>
          <p:cNvSpPr>
            <a:spLocks noChangeArrowheads="1"/>
          </p:cNvSpPr>
          <p:nvPr/>
        </p:nvSpPr>
        <p:spPr bwMode="auto">
          <a:xfrm>
            <a:off x="5627688" y="1612230"/>
            <a:ext cx="22383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80000"/>
              </a:lnSpc>
              <a:spcBef>
                <a:spcPct val="50000"/>
              </a:spcBef>
              <a:spcAft>
                <a:spcPct val="30000"/>
              </a:spcAft>
              <a:buClr>
                <a:srgbClr val="4E89BE"/>
              </a:buClr>
              <a:buSzPct val="125000"/>
            </a:pPr>
            <a:r>
              <a:rPr lang="en-US" sz="1000" b="1" dirty="0">
                <a:solidFill>
                  <a:srgbClr val="0081AB"/>
                </a:solidFill>
                <a:latin typeface="Arial" charset="0"/>
                <a:cs typeface="+mn-cs"/>
              </a:rPr>
              <a:t>“COSTA</a:t>
            </a:r>
            <a:r>
              <a:rPr lang="en-US" sz="1000" dirty="0">
                <a:solidFill>
                  <a:srgbClr val="000000"/>
                </a:solidFill>
                <a:latin typeface="Arial" charset="0"/>
                <a:cs typeface="+mn-cs"/>
              </a:rPr>
              <a:t> </a:t>
            </a:r>
            <a:r>
              <a:rPr lang="en-US" sz="1000" b="1" dirty="0">
                <a:solidFill>
                  <a:srgbClr val="0081AB"/>
                </a:solidFill>
                <a:latin typeface="Arial" charset="0"/>
                <a:cs typeface="+mn-cs"/>
              </a:rPr>
              <a:t>CONCORDIA” </a:t>
            </a:r>
          </a:p>
          <a:p>
            <a:pPr algn="ctr">
              <a:lnSpc>
                <a:spcPct val="80000"/>
              </a:lnSpc>
              <a:spcBef>
                <a:spcPct val="50000"/>
              </a:spcBef>
              <a:spcAft>
                <a:spcPct val="30000"/>
              </a:spcAft>
              <a:buClr>
                <a:srgbClr val="4E89BE"/>
              </a:buClr>
              <a:buSzPct val="125000"/>
            </a:pPr>
            <a:r>
              <a:rPr lang="en-US" sz="1000" b="1" dirty="0" smtClean="0">
                <a:solidFill>
                  <a:srgbClr val="0081AB"/>
                </a:solidFill>
                <a:latin typeface="Arial" charset="0"/>
                <a:cs typeface="+mn-cs"/>
              </a:rPr>
              <a:t>13 </a:t>
            </a:r>
            <a:r>
              <a:rPr lang="en-US" sz="1000" b="1" dirty="0">
                <a:solidFill>
                  <a:srgbClr val="0081AB"/>
                </a:solidFill>
                <a:latin typeface="Arial" charset="0"/>
                <a:cs typeface="+mn-cs"/>
              </a:rPr>
              <a:t>January 2012</a:t>
            </a:r>
            <a:endParaRPr lang="en-GB" sz="1000" b="1" dirty="0">
              <a:solidFill>
                <a:srgbClr val="0081AB"/>
              </a:solidFill>
              <a:latin typeface="Arial" charset="0"/>
              <a:cs typeface="+mn-cs"/>
            </a:endParaRPr>
          </a:p>
        </p:txBody>
      </p:sp>
      <p:sp>
        <p:nvSpPr>
          <p:cNvPr id="9" name="Content Placeholder 2"/>
          <p:cNvSpPr txBox="1">
            <a:spLocks/>
          </p:cNvSpPr>
          <p:nvPr/>
        </p:nvSpPr>
        <p:spPr bwMode="auto">
          <a:xfrm>
            <a:off x="5311775" y="4892005"/>
            <a:ext cx="307022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1463" indent="-271463" algn="l" rtl="0" eaLnBrk="0" fontAlgn="base" hangingPunct="0">
              <a:spcBef>
                <a:spcPct val="20000"/>
              </a:spcBef>
              <a:spcAft>
                <a:spcPct val="0"/>
              </a:spcAft>
              <a:buSzPct val="150000"/>
              <a:buFont typeface="Arial" charset="0"/>
              <a:buChar char="■"/>
              <a:defRPr sz="1700" b="1">
                <a:solidFill>
                  <a:srgbClr val="0081AB"/>
                </a:solidFill>
                <a:latin typeface="Arial"/>
                <a:ea typeface="+mn-ea"/>
                <a:cs typeface="Arial"/>
              </a:defRPr>
            </a:lvl1pPr>
            <a:lvl2pPr marL="715963" indent="-265113" algn="l" rtl="0" eaLnBrk="0" fontAlgn="base" hangingPunct="0">
              <a:spcBef>
                <a:spcPct val="20000"/>
              </a:spcBef>
              <a:spcAft>
                <a:spcPct val="0"/>
              </a:spcAft>
              <a:buSzPct val="120000"/>
              <a:buFont typeface="Arial" charset="0"/>
              <a:buChar char="■"/>
              <a:defRPr sz="1500">
                <a:solidFill>
                  <a:srgbClr val="8A697C"/>
                </a:solidFill>
                <a:latin typeface="Arial"/>
                <a:ea typeface="+mn-ea"/>
                <a:cs typeface="Arial"/>
              </a:defRPr>
            </a:lvl2pPr>
            <a:lvl3pPr marL="1309688" indent="-228600" algn="l" rtl="0" eaLnBrk="0" fontAlgn="base" hangingPunct="0">
              <a:spcBef>
                <a:spcPct val="20000"/>
              </a:spcBef>
              <a:spcAft>
                <a:spcPct val="0"/>
              </a:spcAft>
              <a:buSzPct val="150000"/>
              <a:buFont typeface="Wingdings" pitchFamily="2" charset="2"/>
              <a:buChar char="§"/>
              <a:defRPr sz="2400">
                <a:solidFill>
                  <a:srgbClr val="0081AB"/>
                </a:solidFill>
                <a:latin typeface="Arial"/>
                <a:ea typeface="+mn-ea"/>
                <a:cs typeface="Arial"/>
              </a:defRPr>
            </a:lvl3pPr>
            <a:lvl4pPr marL="1717675" indent="-228600" algn="l" rtl="0" eaLnBrk="0" fontAlgn="base" hangingPunct="0">
              <a:spcBef>
                <a:spcPct val="20000"/>
              </a:spcBef>
              <a:spcAft>
                <a:spcPct val="0"/>
              </a:spcAft>
              <a:buSzPct val="150000"/>
              <a:buFont typeface="Wingdings" pitchFamily="2" charset="2"/>
              <a:buChar char="§"/>
              <a:defRPr sz="2000">
                <a:solidFill>
                  <a:srgbClr val="0081AB"/>
                </a:solidFill>
                <a:latin typeface="Arial"/>
                <a:ea typeface="+mn-ea"/>
                <a:cs typeface="Arial"/>
              </a:defRPr>
            </a:lvl4pPr>
            <a:lvl5pPr marL="2125663" indent="-228600" algn="l" rtl="0" eaLnBrk="0" fontAlgn="base" hangingPunct="0">
              <a:spcBef>
                <a:spcPct val="20000"/>
              </a:spcBef>
              <a:spcAft>
                <a:spcPct val="0"/>
              </a:spcAft>
              <a:buSzPct val="150000"/>
              <a:buFont typeface="Wingdings" pitchFamily="2" charset="2"/>
              <a:buChar char="§"/>
              <a:defRPr sz="2000">
                <a:solidFill>
                  <a:srgbClr val="0081AB"/>
                </a:solidFill>
                <a:latin typeface="Arial"/>
                <a:ea typeface="+mn-ea"/>
                <a:cs typeface="Arial"/>
              </a:defRPr>
            </a:lvl5pPr>
            <a:lvl6pPr marL="2582863" indent="-228600" algn="l" rtl="0" fontAlgn="base">
              <a:spcBef>
                <a:spcPct val="20000"/>
              </a:spcBef>
              <a:spcAft>
                <a:spcPct val="0"/>
              </a:spcAft>
              <a:buSzPct val="150000"/>
              <a:buFont typeface="Wingdings" pitchFamily="-107" charset="2"/>
              <a:buChar char="§"/>
              <a:defRPr sz="2000">
                <a:solidFill>
                  <a:srgbClr val="0081AB"/>
                </a:solidFill>
                <a:latin typeface="+mn-lt"/>
                <a:ea typeface="+mn-ea"/>
                <a:cs typeface="+mn-cs"/>
              </a:defRPr>
            </a:lvl6pPr>
            <a:lvl7pPr marL="3040063" indent="-228600" algn="l" rtl="0" fontAlgn="base">
              <a:spcBef>
                <a:spcPct val="20000"/>
              </a:spcBef>
              <a:spcAft>
                <a:spcPct val="0"/>
              </a:spcAft>
              <a:buSzPct val="150000"/>
              <a:buFont typeface="Wingdings" pitchFamily="-107" charset="2"/>
              <a:buChar char="§"/>
              <a:defRPr sz="2000">
                <a:solidFill>
                  <a:srgbClr val="0081AB"/>
                </a:solidFill>
                <a:latin typeface="+mn-lt"/>
                <a:ea typeface="+mn-ea"/>
                <a:cs typeface="+mn-cs"/>
              </a:defRPr>
            </a:lvl7pPr>
            <a:lvl8pPr marL="3497263" indent="-228600" algn="l" rtl="0" fontAlgn="base">
              <a:spcBef>
                <a:spcPct val="20000"/>
              </a:spcBef>
              <a:spcAft>
                <a:spcPct val="0"/>
              </a:spcAft>
              <a:buSzPct val="150000"/>
              <a:buFont typeface="Wingdings" pitchFamily="-107" charset="2"/>
              <a:buChar char="§"/>
              <a:defRPr sz="2000">
                <a:solidFill>
                  <a:srgbClr val="0081AB"/>
                </a:solidFill>
                <a:latin typeface="+mn-lt"/>
                <a:ea typeface="+mn-ea"/>
                <a:cs typeface="+mn-cs"/>
              </a:defRPr>
            </a:lvl8pPr>
            <a:lvl9pPr marL="3954463" indent="-228600" algn="l" rtl="0" fontAlgn="base">
              <a:spcBef>
                <a:spcPct val="20000"/>
              </a:spcBef>
              <a:spcAft>
                <a:spcPct val="0"/>
              </a:spcAft>
              <a:buSzPct val="150000"/>
              <a:buFont typeface="Wingdings" pitchFamily="-107" charset="2"/>
              <a:buChar char="§"/>
              <a:defRPr sz="2000">
                <a:solidFill>
                  <a:srgbClr val="0081AB"/>
                </a:solidFill>
                <a:latin typeface="+mn-lt"/>
                <a:ea typeface="+mn-ea"/>
                <a:cs typeface="+mn-cs"/>
              </a:defRPr>
            </a:lvl9pPr>
          </a:lstStyle>
          <a:p>
            <a:pPr>
              <a:lnSpc>
                <a:spcPct val="80000"/>
              </a:lnSpc>
              <a:buClr>
                <a:srgbClr val="4E89BE"/>
              </a:buClr>
              <a:defRPr/>
            </a:pPr>
            <a:endParaRPr lang="en-US" dirty="0" smtClean="0">
              <a:latin typeface="Arial" charset="0"/>
              <a:cs typeface="Arial" charset="0"/>
            </a:endParaRPr>
          </a:p>
          <a:p>
            <a:pPr>
              <a:lnSpc>
                <a:spcPct val="80000"/>
              </a:lnSpc>
              <a:buClr>
                <a:srgbClr val="4E89BE"/>
              </a:buClr>
              <a:buSzPct val="130000"/>
              <a:buFont typeface="Wingdings" pitchFamily="2" charset="2"/>
              <a:buChar char="§"/>
              <a:tabLst>
                <a:tab pos="542925" algn="l"/>
              </a:tabLst>
              <a:defRPr/>
            </a:pPr>
            <a:r>
              <a:rPr lang="en-US" sz="2000" dirty="0" smtClean="0">
                <a:solidFill>
                  <a:srgbClr val="000000"/>
                </a:solidFill>
                <a:latin typeface="Arial" charset="0"/>
                <a:cs typeface="Arial" charset="0"/>
              </a:rPr>
              <a:t>INTERFERENCE ?</a:t>
            </a:r>
          </a:p>
          <a:p>
            <a:pPr marL="0" indent="0">
              <a:lnSpc>
                <a:spcPct val="80000"/>
              </a:lnSpc>
              <a:buClr>
                <a:srgbClr val="4E89BE"/>
              </a:buClr>
              <a:buFont typeface="Arial" charset="0"/>
              <a:buNone/>
              <a:defRPr/>
            </a:pPr>
            <a:endParaRPr lang="en-US" dirty="0" smtClean="0">
              <a:latin typeface="Arial" charset="0"/>
              <a:cs typeface="Arial" charset="0"/>
            </a:endParaRPr>
          </a:p>
        </p:txBody>
      </p:sp>
    </p:spTree>
    <p:extLst>
      <p:ext uri="{BB962C8B-B14F-4D97-AF65-F5344CB8AC3E}">
        <p14:creationId xmlns:p14="http://schemas.microsoft.com/office/powerpoint/2010/main" val="3948667286"/>
      </p:ext>
    </p:extLst>
  </p:cSld>
  <p:clrMapOvr>
    <a:masterClrMapping/>
  </p:clrMapOvr>
  <p:transition>
    <p:wipe dir="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Arial" charset="0"/>
              </a:rPr>
              <a:t>IG W/G RECOMMENDATIONS</a:t>
            </a:r>
            <a:endParaRPr lang="en-GB" b="1" dirty="0">
              <a:latin typeface="Arial" charset="0"/>
            </a:endParaRPr>
          </a:p>
        </p:txBody>
      </p:sp>
      <p:sp>
        <p:nvSpPr>
          <p:cNvPr id="3" name="Content Placeholder 2"/>
          <p:cNvSpPr>
            <a:spLocks noGrp="1"/>
          </p:cNvSpPr>
          <p:nvPr>
            <p:ph idx="1"/>
          </p:nvPr>
        </p:nvSpPr>
        <p:spPr>
          <a:xfrm>
            <a:off x="611188" y="1124744"/>
            <a:ext cx="7921625" cy="4391819"/>
          </a:xfrm>
        </p:spPr>
        <p:txBody>
          <a:bodyPr/>
          <a:lstStyle/>
          <a:p>
            <a:r>
              <a:rPr lang="en-GB" dirty="0" smtClean="0"/>
              <a:t>Outreach programme</a:t>
            </a:r>
          </a:p>
          <a:p>
            <a:r>
              <a:rPr lang="en-GB" dirty="0" smtClean="0"/>
              <a:t>MOU</a:t>
            </a:r>
          </a:p>
          <a:p>
            <a:r>
              <a:rPr lang="en-GB" dirty="0" smtClean="0"/>
              <a:t>Current and Planned Engagement</a:t>
            </a:r>
          </a:p>
          <a:p>
            <a:r>
              <a:rPr lang="en-GB" dirty="0" smtClean="0"/>
              <a:t>Continued data collection</a:t>
            </a:r>
          </a:p>
          <a:p>
            <a:r>
              <a:rPr lang="en-GB" dirty="0" smtClean="0"/>
              <a:t>Termination of SCOPIC</a:t>
            </a:r>
            <a:endParaRPr lang="en-GB" dirty="0"/>
          </a:p>
        </p:txBody>
      </p:sp>
      <p:sp>
        <p:nvSpPr>
          <p:cNvPr id="4" name="Slide Number Placeholder 3"/>
          <p:cNvSpPr>
            <a:spLocks noGrp="1"/>
          </p:cNvSpPr>
          <p:nvPr>
            <p:ph type="sldNum" sz="quarter"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8194" name="AutoShape 2" descr="data:image/jpeg;base64,/9j/4AAQSkZJRgABAQAAAQABAAD/2wCEAAkGBhQSEBQUEhQVFBUVFBgXFxcXFBcVGBUXHBgcHBwaFxUcHCYeFx0kGhgcHy8gJCcpLCwsFx4xNTAqNSYsLCkBCQoKDgwOGg8PFykkHBwpKSksKSwpKSksKSkpKSwpKSwpKSwsKSwpKSksKSwsLCkpKSkpKSksKSkpKSkpLCkpLP/AABEIALABHgMBIgACEQEDEQH/xAAcAAABBQEBAQAAAAAAAAAAAAAAAQIDBQYEBwj/xAA/EAACAQIEAwYDBQYGAQUAAAABAhEAAwQSITEFQVEGEyJhcZEygaEHUrHB0RRCYnKS8BUjgqLh8TMWQ1Oy4v/EABgBAAMBAQAAAAAAAAAAAAAAAAABAgME/8QAIREBAQEBAAICAwADAAAAAAAAAAECESExAxIiQWETQlH/2gAMAwEAAhEDEQA/APbqJoooAooooAomiigCiiigCaKKKAKKSloAomiigCiiigCaKKKAKKKKAKJoooANNNKaQinCptFLFJTIs0hakps0A0imkVIdKcHphBlpCtSu2tRsaZInWmGnsKaRVA001hTqQ0yW1FFFYNBRRRQBRRRQBRRRQBUOKxSW1LOwVRuWIA9zU1ZfthjSrWrbiLNyQ1zkrn4J5rB1kefSp1rk6rM7eNDh8Wr6qQwgMCCCCDsQRU9YjsHgLlq5fRmJVWAXaJHxBV3USQ0TuTETW2FGb2dGpy8LRRRVJFFFFAFFFFAFFFFAFFFFAFIRS0hoBJptOimxTIkUhFOpKpKM0lSNTDTBKbTooNARmo2FSmmtTgRU0ipCKaRVEtKKKKwaCiiigCkJopgMn0/E/wDH40BJRSVy3eJICwzAldwCJGk60reB1TVXxYpct3bTgjwaTAzaE5kM6wR66VNcxp0jY/dBY/JiI3rCdt8JfTFWb9tmyPFtlZx4SfCGUScuYNB80G06xvX4rxntansbgxbwwMQXOYk7nof6Y36VfG4OZHzIqiwmFYLaBCLIgDLmMGD4iSAfWOVQdoMcMMQ2VrhIjwhVG86xG4BgTrFL7fXPk+fa8aRboOxB+Y/GnA1gezN85nvvIyWYdcoXvCfEXP3XMARG0fPb4LErcQMpkMAR6HX86ePkm54LWLm8roooorRAooooAooooAooooAooooApGpagTEqWZQRmWJHSetAPpKWaDVJNNMqSmmmRs0hFLFIaYMNNapDUZoBppjCn0kVQWVFBorFYpJqPEXsqluQBPtVRd4uFd+/OVRlUaypYgkgZdTy3oC0xGNRPiYA7ASJJ6e5HuKRMSoESSfJWMnnyqgxXHLQvK3iKKuyruZB205x/T51Di+3VpGJyXSFXkoY9TpmHQc+Ro9BpjjkjVo2GsrufMddPnVPieIWLPeOX8V3XYsIAyrBA2jzqjxfbyzc7oHvAjOC82TsoLDQM370fIHyrRYfiuDfKoa14RCqwywvQBgNIH0qNXs8Kk57V93tajAd1buXMpGw36dTuAdqzfarF32sBTadmuXybaEF3ymJERsDMbQI6CvR7ajdSI5dPcVlOM8YVcUSxju7ajUaeJtdTpIAzcpCnpWOprx3TXNlviODBXcbi7at39pNQQqAFgCAYKgSDBU76c67x2LdoN/FXWbnB29JJC/L3rQ8EwipYtkKAWtoWIGpOQDX0GldF9hz286n5cSZ7Sm73wyeM4XawuCcWsxztBLGSSxlp2+7XH2H7Uop/Z7meZBQhHZRmMAMyg5Rm5mBLV29tMepVbSsCwOZhzAynKSOh19qqOwlwLffTVlVQfOScp/m1jzA60vgPXrteliim23DCRzp1djAUUUUAUUUUAUUUUAUUUUBBevZTziOQ2rPYbiZGPe13cFkzBspAYKQNDsZJPP909a0rWgSDGomNTz/AOh7VmuLobeNsXZBVs1vVlULK5hyJMlTr6VOlZXtkkNDESRIHpvrz3+ldBrjTiAN4oVIAUFX5MTmlfIgLPoa7KqIsNNMipCaQrVpREUlSFaaVpg2mMKeRTWoBlJNLFIKoLGkpaQ1itScd4lHgXyk9IIMD86zTtmMkzJmTznnXZ2ixtuwjPdYKoOpPM9BzJPSvJ+N/aNcMph1FtNgzAM5HpsunrV5zaVsjUp2m7x3yi2EW/3Ork3WOUmRbjRfOTzrss2sxaRAn3HnXi1/GuxzF2kkmZI1+W1c74t/vN/Uf1qp8V/Y+8/T21bRCsxEwCY600Haemv9868Yt8XvL8N24PS4w/Ou/DdssWh0vM3KHAcfUTR/j4Ps9ZtO1szbZrZ/gYr7xvUWJxrMXzxce4urMCDlHKVgbw2qnUTWCwn2l3R/5bSP5qSh9tRV9w/tzhbp8TG0dPjGn9Qke8VGvjl9nN2PWeEdtcOwS25NpgqjxiFJ20ceEfOK5PtE7QHD4PPbZgWuooa3qYMnQjrlifOsXZvI5lCrACZBBGsxqNOVdYsPb8BBUGGyMvhPOQrCPmI9a5vl+O6kkXiyXtVnB8c1+2bjlixkHOSTpsJO+h+tabsXZDd+u5yqQBvAJ28wSI88tVD4gmZUDT93UbdNx9flVt2IxNpcQVdgLlxMqKY8WoLAH70AaetZ/HLm/lONt2an4tvwrG5hqZPONiYkEeTDX1kcqs6qGsi3c6Az+M/Qy3zerOw8jzGhrrcySiiigCiiigCiiigCiikoArJfaKtwYVWtTIursJjwuAfLxFRWtmq7i4V7FwEiIM7aEa7eoqdeqc9vnnC8b4jcvpee66/5iktmVJ1G+WCdNPn519GWMVmcidMqsPQzP1ivOVwaLb8CmCY8NsAFzqBm8Gun3uVX3AOL3A2S6hR1m2AT4oEEEyYmJOlRjfjzV6z/AMjXO2lR28SCzKJlYnTTWSI9qZnJWVUHTcsD+ANVPCXuftmIzkBcqFQB8UzqWOsCIHqa0uvLOTwvSaYxp0U0mtEm01hTjTDTIjU2lmmk0wsqQ0tNfbTf86yW8D+1Li7X8a6A/wCXZJRRyJ/eb5mR6CsDeWtbx22XYuRBcliOhJk/jWYxVuK7cemGlfcFc7V1XRXK4oohsUlBoqFiaJqQWeZ0pkDrRYE2Ex1y0ZtuyH+FiJ9Rzra8G+2DE2rbpfVcXnKkG8xOSBqFXz6yIrClOhphrLWJr2qWx6/wntXh76swYJGpRm8SiJMT8QB0B1q94ZxDKxe0cpBAJK6HpJIgzy5614GKuuA9sMTgz/kuACZYFVIYcwZGoI3qLmz0rsvt9Fp2lS6uW6O7YEEMBKyPLdfrpOutW/D8aNNRt1BBExoeeUmPQivMuGdueH4xrSWxcw1+42UowU2Vb+bMIUxpHlK1dhrli4RMMh1AaVOnPqCp8jr5Uc6Xp6OKWqPgfaEXYRhleNOjR05gxyPuau6kFooooMUUVz47F92hYiYG20/M7UB0Vx8RxvdrMFjrAEch1OlVDdp3IaERSJiWLaciYAA9K4eIdokeCyqQoPNjy3kDQaUrTXqY9SnjdUnWMwkA/SYqp41irBwrWxeIPhl5KloYSGZVGhAg+tY+5wlmYlrmKbx5gMwtgfwjQSNt+lQf+kbJ+KwGgsw726zQTE8z0G/SpNornH+HWAUthBnBYyysCF5kMWmIPLkelcN/tsl66qq4Y5cwi2xlR0fQLOvmda5E4MlvKFFi3JIWEEkkEwu3KT5610f4eYg3D8gqj6zS+sDV8L43b7pQ90KRyUEzrvIWfmDVdi8an7SLqnQDKDnPimNx8tvKs9YRCLZAvMLk6sWXIIJ8a6Zdo23Nc99nS4w7xUtBZ2l/veFmkDpz9KouN9wztD317u48WQudGgDMFGp0JJ5TtB1mrcisTa7UYTBPbF64R3wAUgFpPnAgKcwJ9K14x6FsoYFuYGseRIEA6c60zexNnExqM080wmqSaabNONMiqC0qHF4lbaM7mFUFiTyAEzUxryn7VftOsJbxGBt953/hR2yeBQcrMA2YEnKeka1itDjeEYW5auXjeEFnyKBljUkKQRIMEb+VeVY+4veEAyv7pOhjz86fjcXiFRO+Uqtwd4h1AdDsy9RM61VPenXeu7HPqwvs++tcL13s0ia4bgo0IYaksJz6VCTT1bw1EvlZLl2fSmxSCnO1Y71VyCaGNIDSE0ZpUClptLNVCLWg4F21xGGhQ3eWx+4+sfytuv4eVcv+H22FtAGS6UDMQZQLBMsp1nLDadQK4LmCdVDFSAQD6AkxPSYMT0ogev8AZ7t1YxBUK3d3QQQjmJP8LbN+PlXrGA4jmRW1ZSJ6svIggfFrzGvkd6+QprUcI+0nG4ew9hbpa2ylfF8aEiAyXB4lI3GppanYI+pkuAgEEH0p9YDsH22w2Lsolq8wvJbAdLxHeMUVQXImLkwSWUz1q/4Z21w9+69pHBuWwCYDBXUxDI5EMuse+9Y3wtoK58bgxcQq0xIOnUVHwziS37YdYiSNwdjHL3+ddTvAkmB16Uuhi+JtbssbZIlNcwnNB3BQaEAkDbmKyHa7jQYXMKBlL21K3g7QrZtUdQNAVG+shprRcc7NF8cMYLpCDMDbAIbOPBlB2KtlO/tzGd4/wS47d5ZCQiHvMzAfBOYAHU6L+Fc/yWyOnMzV9wS5NhBmzZRlzdY0nXXUQdaldEUXGMANq+ZvCAEgzJhRlGvlrzqr7L4kG3A0kBgPXf8AKrG8UQXGYKARmckSCAsSw5+ER6CtcXuWWp5Ro1vRFynugkKNcgKkKQOUrMfOktYgMoZTowDAwRoRIkHUU1sSoMAGQmbQGCNRAOxM8vPzqNcWGUGCJAMEQwkbEcj5VSUl66QJVcxldJA0JAJk9ASfOKyvbRB3tokwGVlJI0nUAmNomtAMUZaRABGUzOYQJMcoMj5VQdsrBu27RQMzLckBRPnqOmlM4fhrAtraN1EZLSpdcgAtclQy280wqjc7E6elep8JbNbR0ZRbYAqiIFWGWRymdfL0rx18NmhO6PwARIBQiPimJ1A1r2ixZCKqjZQg9hFP472J+TxXYzUyaQmmlq1Zg00mmNcpmemF0a+bPttxYbi1yFAyJbScuUscpYkyPF8WXNroAOVfSleTfaz9muL4hi7V3DCzlWyEbM2RpDMdTBzCCI5jXrWK3htzGM3xEn1M0x7vLatHx7sZdwNxrOJAzZA6ukspEHYkDnodNxWYrWa8JsdmFuSIqC7T8CJcDzFOx1uGIrf3nrP9uSaAaU02sastBpKKyaQppKKKcKlopKK0S7+GcYezd7wQxIg5jrEiQDykCJ6GrvhPGEd1DEZ3cg5tFDOCubplS2FQD+NqywNFOEskwa3r5S14UVTByliwRdWyjVmbeB18qhxXDXTMfjQNGddV2B35aEb+Y5U3h/EWtEkBWmNGEiQZUjYgg+ddeDxOYC33nd52ZrzkxmnQKAN9CdOrHpTCtV4MjQjntV92d7XXcNdVi9wgJ3ch2VkQsCcpBExqQp0k86Zj+Cqe9dPAqEqo3U5FhizEyJYEAxvOgqimo1OnPD2rs5x4snfYXMzqYZwMq3czxlxFmSq3IOYFDqFJgARXp/D75vYENcOty20nnrIGnp+FfLfZrtHcwV9btuDGjIfhuL91h+B5GvVMD9rotWbds28yCMrAwQhjSI1YCQNuXrXN9fpfPpvJ954/TSjiZuFmZ8oIzoACQGZVlgRqNiI21NZPtct027bK8S7Z/EwUrodhOYxPvVjZxAa6+HyOoysBcKle5QvKBjJ8eQkZRqduZqx4/D2bSWLLKigBWMS4UAS3TlqZma5fl19c/wBb4n5M/wAExQRVzAyB0k9Nv061a4nimVsgBZsqsQqk5Q20xsY1+Y61X4Lhly7ie6RlhUAuMJMOxhbamR4idzyCt8/UeF8HtWJfIq3XA7x41YjzOyjkNhVfDdcR8skvh5wpvMSUw9wkxrCiYGnOedPXg2Nf4bBE/eaNOvw/Sa9IxPH8PbH+Zfsp63UX6E1X/wDrjAlioxNlmAkw+YDzJEgCun7MWKHYPHPEuF11+ASPIaxVF2hw7YDE27d67mL2y3xEhfFA5DXwtXsX+JKfhZSI6rqI0514x2/4ZfxWPe8pUoLi2FMkRkTMSSfDE5tidxUzfQpkx2S+jlpXvrgJkmVYGJjkJEfSvbOF8Q7zDWrk6Mlok+sR9SK8g4l2dypYXOj3C7s+W4rqg8IUEgwCYJ616twe4owttVZpVEWAPux+MVt8c5E7vV2bTU0pA1IHqYpn7YvVv7+tZvtLbxF0hbSI6cxcuMpPXafT51W7ZPETiS65q8jRSswGUnpmE/3+tNY+YrzS32Ux6XxesjD2WAVcouXSgCwPhMySAJPOWr0F2H3SPmKJdfs9zP8AqvbGNJUZkeecKd6kGIP/AMb/AE/WoBxMRMH5j+5po4nqAFJnoD+J2qeJ64+N8NTECL2Et3gNu8ymJ3jmPlXnfbX7MMIiLctWu5kwwR2KzyIVpjY16dd4gTpl9/8Aiaq+LsXtlCFg7fFIjUGSBzqoLXhnDezq2rp/emMs8tY95rP9obGW8wHU1v3tAvmXbPpuD1+W9Y3tuuXFuPJfqoP9+tdGL44izyzVJT6blqLFG0UpFKyRzmp5DNorScI7O2ruHzl2zyZClfDrzWJPvVhjsLYXClrqq9xVIDAZGY7Lmg6nad9ppeAxdFFFMhRRSxR0CaKIpYp9h8Sti2KZSSRIOusRmiOmrt71BFOC0mWpBVrVdhXW7c/ZmFkMxzW7ly0bjBo1QARuBI81P3qyy2idq9B+zv7NzibiXrzsltXBAUMrMQZ0fTLrzGtK8vinLZ6bS/2XxDgZ8WVAMwtgKOp+JzvTb/CrggvjLzREZlSBHQR86117BrbELoBOpMn5sdTVdi20MHlzFc+85k9LzrSmwGACqiC4+VWZxlUpLHmzakkCAOgFNv8AZ/Dt8dsvH3iW+tSWsSFMNm31mfzrtzAxEx5bUpM8PXVKOzmHG1lRv+6P10qROB2gZFtR6Ko+td+JcddRyJiuMYry+oqvCPLoSxH3vLXT6U29hgROUEx5z+dIuO2Eb+dR4/FvHgygc5GvvNOcHCISo0tZvQEfU8q0OBvQgJLBiJKhCY9SNKymE4o7T4dJicw+moitVwtPCJYaj4fCfrJq8lYkfHjo8fekL9Jn61ELjtrrG3PT5k1aBdNB8wBUZU9T8/8AitOIcAw7RJkn1P6moXwU75vT+xNd75p5f7v1rhxVhyd4+b/rTHlcWhdY/wDgBA1liT7AipGu3QVIUAcxl1IjkZkCedXdsiOX9+dcHFMcEEqLY/ieAB7SflUVfFFie0wVirhrZiAAoeD6bjTlNZ3tJ2yQLlVrrMdwLWUmI38QgelWfFu1lxGyjE4Zefwa+wYnYg6Csd2j7Ts414kSIIy28PcWfmf70qT7Izv+Kl7hi26ids8Rv/1vWf7RktiGY6EwYzZo0HP5V02nQvqzt5kfrUXHbShxlBAjcxr7E1pn+ItU0UhWnkUkVNPpuWkKU7L50ZfOp6Elm8VGhIPkamfGnKV118655EUE+VHR1FlpctOmlCk8qfQZkp3d1NawbNtHuNfSur/BnHxCP5mC/wD2in0K9Vrot4Jm0C+5iuyzwpyRCE67ayP0qxwdm0CQ1sQu5YOxHIwA4B60BxWez7R4jbX1uLJ9BS2OBW2n/PURzgR75vpFajD4/ChRAsjwyZwCuY15vdlvyrlwmIsNflLLPG3d2BYj+VUefmWpBBwnhOHRwe+Z+oGGZ2B/hYynzINew9hcOBY8Fy84nQ3EW3HkoGsedYjA8RvExawWKflrcuKInmWZsv0rcdmHxEnvbCWk3EXi5J9B+cUp7N28SVZ8QYmd5j8qo8WRqWJyz/F+NX3FHIBIBHq0T7iqS8obfOdNYIn5CKjc6vNZ5bVg3NBdY8wFJn1J2q5A8OilRyB5fhVV+xEXMwt3IMfFdVQPOCk/Ku3KSs9No8c/IATWeYrVcl5wsySTOwUdfSoBiFJIg/Q+2giuvE4ZxqUOuwiCfQCK5JYNAtHfZiF9/KnxLoF1eQI9TH50ziN3wiXdepADD/iuq3w7WWKQfKfqWFPbh6uCBc055TH56e9X9aXYpcPj8OPF3zuw5shaOWkzA9BWv4HdS5bzJBJiSJB8p0GtZjC9k7PeGWLaajPt6mJ+tX3D8CtiRbDCeReR8gdqvMsTV9baR/zSOOtVRxdzkQPn/wDmg3rh/e+g/StEuy7fA5mue5fXqfY1GLrff+gP4Co7lw/fH9NM2qS1cgeGPVwPwWufG4IRLOoPSSdfUipbeIMaso9Af1rh4o8iMy6/fBA+UVNDN8bt4YfEdfIO0dZXQHprrWJ43jbCqcud2jY2cq9NIIj6+prQ9pFIfKcj6SSo0mRpBcDX5/KsJxDHkaARP3VQGfVf78zUQVUu5LSdB6CmY1pjWRHUmlvXATsxPm0/SKmTiAtjwjxeaA/ix/Cql4hV92ehqS3g2YSAI82VfxIqW7xBjuT6CFHssCmDGdVVvNpPtrH0pdNB3R6U63hmPwqT6An8KkOLPRf6V/So3vE/9AfQVFMMhXQggj5fSkI/vemhjSliaABHMUunQ+9MNJVBOt+D+U/3NT2sc6/DK/h/1UFtiBzAP1qdHO4EeZC/nt6ikTs4el/EOMh8W8wW9wqsT7Vs+F/ZxibrBmxFtdI/8bT5wq5f90VjbHF7ggNeunqFafY6x7Gtv2cxeFu24xV24IOlt72IYt/otsqx5Zarpr3Ddnv2Zsp4oEYCArW7Mx/CGckD22qyw1+6WCpjrVzTZrbCZ6MJAM8hXHa7acMwoAQqjR/7dm4Dt1ZQZjzrmxf2xYcGAuIYbSUCCNpEtPsKYaK1wTFA5mxrtOuVbNpQP9TBjHymrO1ZcGSzN65Y+iis4O3liAQmLYDTN+zOB7kTXThe29i7cW3a7x2bmUyqBG5Yn8AaUsVxb4qTvI9CR+AqrxWItQc11vMC5c9oXnV1cxIUSTp5Cqd+OoJIBj1C/TT86WhFHi8ZYme7xLEc1W7A+bNAqSzxJWEW1ZdN2uHMD6aj8/SpeI9oZVgy93EwXZXB/qcAe1cFjidx1hbzjnOYW19PCoH1NY9nfa+ch44ezLmuFhEkkrCgbz+6D71UXsTb0jOw5t3ZHvE5T6mr3FYt2Q5r6EjWFLCfKVUAetUN0AySm53IRifeTJooT2cDmysNjEZs286SeVPxnAL5U5SAeRza/PMa4+Gd8rQq3TlOgZREdAABHuKu8ZjMQqTABPMWycgjcgHX0j2q4lUYHhmOWQXtIP8AQ0/7dPetZgLjBB3pBbqNj9NKobXG3IklW/lw18/nV1hkDqDBE66rlPsdRWmU11m9b51G1611qM4EefsKT9jXofp+lUSbPbPOmtZt+VR27C8hTzY8qA//2Q=="/>
          <p:cNvSpPr>
            <a:spLocks noChangeAspect="1" noChangeArrowheads="1"/>
          </p:cNvSpPr>
          <p:nvPr/>
        </p:nvSpPr>
        <p:spPr bwMode="auto">
          <a:xfrm>
            <a:off x="0" y="-800100"/>
            <a:ext cx="2724150" cy="1676400"/>
          </a:xfrm>
          <a:prstGeom prst="rect">
            <a:avLst/>
          </a:prstGeom>
          <a:noFill/>
        </p:spPr>
        <p:txBody>
          <a:bodyPr vert="horz" wrap="square" lIns="91440" tIns="45720" rIns="91440" bIns="45720" numCol="1" anchor="t" anchorCtr="0" compatLnSpc="1">
            <a:prstTxWarp prst="textNoShape">
              <a:avLst/>
            </a:prstTxWarp>
          </a:bodyPr>
          <a:lstStyle/>
          <a:p>
            <a:pPr>
              <a:lnSpc>
                <a:spcPct val="80000"/>
              </a:lnSpc>
              <a:spcBef>
                <a:spcPct val="50000"/>
              </a:spcBef>
              <a:spcAft>
                <a:spcPct val="30000"/>
              </a:spcAft>
              <a:buClr>
                <a:srgbClr val="4E89BE"/>
              </a:buClr>
              <a:buSzPct val="125000"/>
              <a:buFontTx/>
              <a:buChar char="•"/>
            </a:pPr>
            <a:endParaRPr lang="en-GB" sz="2000">
              <a:solidFill>
                <a:srgbClr val="000000"/>
              </a:solidFill>
              <a:latin typeface="Arial" charset="0"/>
              <a:cs typeface="+mn-cs"/>
            </a:endParaRPr>
          </a:p>
        </p:txBody>
      </p:sp>
      <p:pic>
        <p:nvPicPr>
          <p:cNvPr id="7" name="Picture 6" descr="Singles06_Twin_Star.GIF"/>
          <p:cNvPicPr>
            <a:picLocks noChangeAspect="1"/>
          </p:cNvPicPr>
          <p:nvPr/>
        </p:nvPicPr>
        <p:blipFill>
          <a:blip r:embed="rId2" cstate="print"/>
          <a:stretch>
            <a:fillRect/>
          </a:stretch>
        </p:blipFill>
        <p:spPr>
          <a:xfrm>
            <a:off x="863588" y="3887233"/>
            <a:ext cx="5724636" cy="2098050"/>
          </a:xfrm>
          <a:prstGeom prst="rect">
            <a:avLst/>
          </a:prstGeom>
        </p:spPr>
      </p:pic>
    </p:spTree>
    <p:extLst>
      <p:ext uri="{BB962C8B-B14F-4D97-AF65-F5344CB8AC3E}">
        <p14:creationId xmlns:p14="http://schemas.microsoft.com/office/powerpoint/2010/main" val="2860872235"/>
      </p:ext>
    </p:extLst>
  </p:cSld>
  <p:clrMapOvr>
    <a:masterClrMapping/>
  </p:clrMapOvr>
  <p:transition>
    <p:wipe dir="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Arial" charset="0"/>
              </a:rPr>
              <a:t>WRECK REMOVAL OPERATIONS POST COSTA CONCORDIA</a:t>
            </a:r>
            <a:endParaRPr lang="en-GB" b="1" dirty="0">
              <a:latin typeface="Arial" charset="0"/>
            </a:endParaRPr>
          </a:p>
        </p:txBody>
      </p:sp>
      <p:sp>
        <p:nvSpPr>
          <p:cNvPr id="3" name="Slide Number Placeholder 2"/>
          <p:cNvSpPr>
            <a:spLocks noGrp="1"/>
          </p:cNvSpPr>
          <p:nvPr>
            <p:ph type="sldNum" sz="quarter" idx="10"/>
          </p:nvPr>
        </p:nvSpPr>
        <p:spPr/>
        <p:txBody>
          <a:bodyPr/>
          <a:lstStyle/>
          <a:p>
            <a:pPr>
              <a:defRPr/>
            </a:pPr>
            <a:endParaRPr lang="en-US" dirty="0">
              <a:solidFill>
                <a:srgbClr val="000000"/>
              </a:solidFill>
            </a:endParaRPr>
          </a:p>
        </p:txBody>
      </p:sp>
      <p:sp>
        <p:nvSpPr>
          <p:cNvPr id="4" name="Footer Placeholder 3"/>
          <p:cNvSpPr>
            <a:spLocks noGrp="1"/>
          </p:cNvSpPr>
          <p:nvPr>
            <p:ph type="ftr" sz="quarter" idx="11"/>
          </p:nvPr>
        </p:nvSpPr>
        <p:spPr/>
        <p:txBody>
          <a:bodyPr/>
          <a:lstStyle/>
          <a:p>
            <a:pPr>
              <a:defRPr/>
            </a:pPr>
            <a:endParaRPr lang="en-US" dirty="0">
              <a:solidFill>
                <a:srgbClr val="000000"/>
              </a:solidFill>
            </a:endParaRPr>
          </a:p>
        </p:txBody>
      </p:sp>
      <p:pic>
        <p:nvPicPr>
          <p:cNvPr id="1026" name="Picture 2" descr="U:\OCEAN BREEZE aground 1.jpg"/>
          <p:cNvPicPr>
            <a:picLocks noChangeAspect="1" noChangeArrowheads="1"/>
          </p:cNvPicPr>
          <p:nvPr/>
        </p:nvPicPr>
        <p:blipFill>
          <a:blip r:embed="rId2" cstate="print"/>
          <a:srcRect/>
          <a:stretch>
            <a:fillRect/>
          </a:stretch>
        </p:blipFill>
        <p:spPr bwMode="auto">
          <a:xfrm>
            <a:off x="503548" y="1160748"/>
            <a:ext cx="4092895" cy="2667259"/>
          </a:xfrm>
          <a:prstGeom prst="rect">
            <a:avLst/>
          </a:prstGeom>
          <a:noFill/>
        </p:spPr>
      </p:pic>
      <p:pic>
        <p:nvPicPr>
          <p:cNvPr id="1028" name="Picture 4" descr="https://encrypted-tbn0.gstatic.com/images?q=tbn:ANd9GcRYwA0KvaeR80jMZd4A2pVBS1_K4d_pT5lMOOCQPD-Mhbid-561">
            <a:hlinkClick r:id="rId3"/>
          </p:cNvPr>
          <p:cNvPicPr>
            <a:picLocks noChangeAspect="1" noChangeArrowheads="1"/>
          </p:cNvPicPr>
          <p:nvPr/>
        </p:nvPicPr>
        <p:blipFill>
          <a:blip r:embed="rId4" cstate="print"/>
          <a:srcRect/>
          <a:stretch>
            <a:fillRect/>
          </a:stretch>
        </p:blipFill>
        <p:spPr bwMode="auto">
          <a:xfrm>
            <a:off x="4752020" y="3212976"/>
            <a:ext cx="4176464" cy="2698237"/>
          </a:xfrm>
          <a:prstGeom prst="rect">
            <a:avLst/>
          </a:prstGeom>
          <a:noFill/>
        </p:spPr>
      </p:pic>
      <p:sp>
        <p:nvSpPr>
          <p:cNvPr id="8" name="TextBox 7"/>
          <p:cNvSpPr txBox="1"/>
          <p:nvPr/>
        </p:nvSpPr>
        <p:spPr>
          <a:xfrm>
            <a:off x="4824028" y="1232756"/>
            <a:ext cx="4032448" cy="264688"/>
          </a:xfrm>
          <a:prstGeom prst="rect">
            <a:avLst/>
          </a:prstGeom>
          <a:noFill/>
        </p:spPr>
        <p:txBody>
          <a:bodyPr wrap="square" rtlCol="0">
            <a:spAutoFit/>
          </a:bodyPr>
          <a:lstStyle/>
          <a:p>
            <a:pPr>
              <a:lnSpc>
                <a:spcPct val="80000"/>
              </a:lnSpc>
              <a:spcBef>
                <a:spcPct val="50000"/>
              </a:spcBef>
              <a:spcAft>
                <a:spcPct val="30000"/>
              </a:spcAft>
              <a:buClr>
                <a:srgbClr val="4E89BE"/>
              </a:buClr>
              <a:buSzPct val="125000"/>
            </a:pPr>
            <a:r>
              <a:rPr lang="en-GB" sz="1400" dirty="0" smtClean="0">
                <a:solidFill>
                  <a:srgbClr val="000000"/>
                </a:solidFill>
                <a:latin typeface="Arial" charset="0"/>
                <a:cs typeface="+mn-cs"/>
              </a:rPr>
              <a:t>OCEAN BREEZE  - 16 August 2012</a:t>
            </a:r>
            <a:endParaRPr lang="en-GB" sz="1400" dirty="0">
              <a:solidFill>
                <a:srgbClr val="000000"/>
              </a:solidFill>
              <a:latin typeface="Arial" charset="0"/>
              <a:cs typeface="+mn-cs"/>
            </a:endParaRPr>
          </a:p>
        </p:txBody>
      </p:sp>
      <p:sp>
        <p:nvSpPr>
          <p:cNvPr id="10" name="TextBox 9"/>
          <p:cNvSpPr txBox="1"/>
          <p:nvPr/>
        </p:nvSpPr>
        <p:spPr>
          <a:xfrm>
            <a:off x="827584" y="5409220"/>
            <a:ext cx="3744416" cy="264688"/>
          </a:xfrm>
          <a:prstGeom prst="rect">
            <a:avLst/>
          </a:prstGeom>
          <a:noFill/>
        </p:spPr>
        <p:txBody>
          <a:bodyPr wrap="square" rtlCol="0">
            <a:spAutoFit/>
          </a:bodyPr>
          <a:lstStyle/>
          <a:p>
            <a:pPr>
              <a:lnSpc>
                <a:spcPct val="80000"/>
              </a:lnSpc>
              <a:spcBef>
                <a:spcPct val="50000"/>
              </a:spcBef>
              <a:spcAft>
                <a:spcPct val="30000"/>
              </a:spcAft>
              <a:buClr>
                <a:srgbClr val="4E89BE"/>
              </a:buClr>
              <a:buSzPct val="125000"/>
            </a:pPr>
            <a:r>
              <a:rPr lang="en-GB" sz="1400" dirty="0" smtClean="0">
                <a:solidFill>
                  <a:srgbClr val="000000"/>
                </a:solidFill>
                <a:latin typeface="Arial" charset="0"/>
                <a:cs typeface="+mn-cs"/>
              </a:rPr>
              <a:t>                            SMART – 19 August 2013</a:t>
            </a:r>
            <a:endParaRPr lang="en-GB" sz="1400" dirty="0">
              <a:solidFill>
                <a:srgbClr val="000000"/>
              </a:solidFill>
              <a:latin typeface="Arial" charset="0"/>
              <a:cs typeface="+mn-cs"/>
            </a:endParaRPr>
          </a:p>
        </p:txBody>
      </p:sp>
    </p:spTree>
    <p:extLst>
      <p:ext uri="{BB962C8B-B14F-4D97-AF65-F5344CB8AC3E}">
        <p14:creationId xmlns:p14="http://schemas.microsoft.com/office/powerpoint/2010/main" val="4212393280"/>
      </p:ext>
    </p:extLst>
  </p:cSld>
  <p:clrMapOvr>
    <a:masterClrMapping/>
  </p:clrMapOvr>
  <p:transition>
    <p:wipe dir="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Arial" charset="0"/>
              </a:rPr>
              <a:t>COSTA CONCORDIA – A UNIQUE CASE?</a:t>
            </a:r>
            <a:endParaRPr lang="en-GB" b="1" dirty="0">
              <a:latin typeface="Arial" charset="0"/>
            </a:endParaRPr>
          </a:p>
        </p:txBody>
      </p:sp>
      <p:sp>
        <p:nvSpPr>
          <p:cNvPr id="3" name="Slide Number Placeholder 2"/>
          <p:cNvSpPr>
            <a:spLocks noGrp="1"/>
          </p:cNvSpPr>
          <p:nvPr>
            <p:ph type="sldNum" sz="quarter" idx="10"/>
          </p:nvPr>
        </p:nvSpPr>
        <p:spPr/>
        <p:txBody>
          <a:bodyPr/>
          <a:lstStyle/>
          <a:p>
            <a:pPr>
              <a:defRPr/>
            </a:pPr>
            <a:endParaRPr lang="en-US" dirty="0">
              <a:solidFill>
                <a:srgbClr val="000000"/>
              </a:solidFill>
            </a:endParaRPr>
          </a:p>
        </p:txBody>
      </p:sp>
      <p:sp>
        <p:nvSpPr>
          <p:cNvPr id="4" name="Footer Placeholder 3"/>
          <p:cNvSpPr>
            <a:spLocks noGrp="1"/>
          </p:cNvSpPr>
          <p:nvPr>
            <p:ph type="ftr" sz="quarter" idx="11"/>
          </p:nvPr>
        </p:nvSpPr>
        <p:spPr/>
        <p:txBody>
          <a:bodyPr/>
          <a:lstStyle/>
          <a:p>
            <a:pPr>
              <a:defRPr/>
            </a:pPr>
            <a:endParaRPr lang="en-US" dirty="0">
              <a:solidFill>
                <a:srgbClr val="000000"/>
              </a:solidFill>
            </a:endParaRPr>
          </a:p>
        </p:txBody>
      </p:sp>
      <p:pic>
        <p:nvPicPr>
          <p:cNvPr id="5" name="Picture 5" descr="\\xfiles\USERS\mrodrig\Desktop\Costa-Concordia-upright-jpg.jpg"/>
          <p:cNvPicPr>
            <a:picLocks noChangeAspect="1" noChangeArrowheads="1"/>
          </p:cNvPicPr>
          <p:nvPr/>
        </p:nvPicPr>
        <p:blipFill>
          <a:blip r:embed="rId2" cstate="print"/>
          <a:srcRect/>
          <a:stretch>
            <a:fillRect/>
          </a:stretch>
        </p:blipFill>
        <p:spPr bwMode="auto">
          <a:xfrm>
            <a:off x="647564" y="1124744"/>
            <a:ext cx="6264696" cy="4644516"/>
          </a:xfrm>
          <a:prstGeom prst="rect">
            <a:avLst/>
          </a:prstGeom>
          <a:ln w="38100" cap="sq">
            <a:solidFill>
              <a:srgbClr val="000000"/>
            </a:solidFill>
            <a:prstDash val="solid"/>
            <a:miter lim="800000"/>
          </a:ln>
          <a:effectLst/>
        </p:spPr>
      </p:pic>
    </p:spTree>
    <p:extLst>
      <p:ext uri="{BB962C8B-B14F-4D97-AF65-F5344CB8AC3E}">
        <p14:creationId xmlns:p14="http://schemas.microsoft.com/office/powerpoint/2010/main" val="3438411249"/>
      </p:ext>
    </p:extLst>
  </p:cSld>
  <p:clrMapOvr>
    <a:masterClrMapping/>
  </p:clrMapOvr>
  <p:transition>
    <p:wipe dir="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GB" sz="7200" dirty="0" smtClean="0"/>
          </a:p>
          <a:p>
            <a:pPr marL="0" indent="0" algn="ctr">
              <a:buNone/>
            </a:pPr>
            <a:r>
              <a:rPr lang="en-GB" sz="7200" dirty="0" smtClean="0"/>
              <a:t>Pop </a:t>
            </a:r>
            <a:r>
              <a:rPr lang="en-GB" sz="7200" dirty="0"/>
              <a:t>up slot </a:t>
            </a:r>
            <a:r>
              <a:rPr lang="en-GB" sz="7200" dirty="0" smtClean="0"/>
              <a:t>11</a:t>
            </a:r>
            <a:endParaRPr lang="en-GB" sz="7200" dirty="0"/>
          </a:p>
          <a:p>
            <a:pPr marL="0" indent="0">
              <a:buNone/>
            </a:pPr>
            <a:endParaRPr lang="en-GB" dirty="0"/>
          </a:p>
        </p:txBody>
      </p:sp>
      <p:pic>
        <p:nvPicPr>
          <p:cNvPr id="4" name="Picture 2" descr="logoIMCC@300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0"/>
            <a:ext cx="161925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040310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Lindsey Brock</a:t>
            </a:r>
          </a:p>
          <a:p>
            <a:r>
              <a:rPr lang="en-US" dirty="0" smtClean="0"/>
              <a:t>Rumrell, McLeod &amp; Brock, P.A.</a:t>
            </a:r>
          </a:p>
          <a:p>
            <a:r>
              <a:rPr lang="en-US" dirty="0" smtClean="0"/>
              <a:t>www.RumrellLaw.com</a:t>
            </a:r>
            <a:endParaRPr lang="en-US" dirty="0"/>
          </a:p>
        </p:txBody>
      </p:sp>
      <p:sp>
        <p:nvSpPr>
          <p:cNvPr id="2" name="Title 1"/>
          <p:cNvSpPr>
            <a:spLocks noGrp="1"/>
          </p:cNvSpPr>
          <p:nvPr>
            <p:ph type="ctrTitle"/>
          </p:nvPr>
        </p:nvSpPr>
        <p:spPr/>
        <p:txBody>
          <a:bodyPr/>
          <a:lstStyle/>
          <a:p>
            <a:r>
              <a:rPr lang="en-US" dirty="0" smtClean="0"/>
              <a:t>And now we’re in the </a:t>
            </a:r>
            <a:br>
              <a:rPr lang="en-US" dirty="0" smtClean="0"/>
            </a:br>
            <a:r>
              <a:rPr lang="en-US" dirty="0" smtClean="0"/>
              <a:t>Florida keys</a:t>
            </a:r>
            <a:endParaRPr lang="en-US" dirty="0"/>
          </a:p>
        </p:txBody>
      </p:sp>
      <p:pic>
        <p:nvPicPr>
          <p:cNvPr id="4" name="Picture 3"/>
          <p:cNvPicPr>
            <a:picLocks noChangeAspect="1"/>
          </p:cNvPicPr>
          <p:nvPr/>
        </p:nvPicPr>
        <p:blipFill>
          <a:blip r:embed="rId3"/>
          <a:stretch>
            <a:fillRect/>
          </a:stretch>
        </p:blipFill>
        <p:spPr>
          <a:xfrm>
            <a:off x="3758890" y="5852076"/>
            <a:ext cx="1321423" cy="1005927"/>
          </a:xfrm>
          <a:prstGeom prst="rect">
            <a:avLst/>
          </a:prstGeom>
        </p:spPr>
      </p:pic>
    </p:spTree>
    <p:extLst>
      <p:ext uri="{BB962C8B-B14F-4D97-AF65-F5344CB8AC3E}">
        <p14:creationId xmlns:p14="http://schemas.microsoft.com/office/powerpoint/2010/main" val="379633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OPIC">
  <a:themeElements>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IMO">
  <a:themeElements>
    <a:clrScheme name="">
      <a:dk1>
        <a:srgbClr val="000000"/>
      </a:dk1>
      <a:lt1>
        <a:srgbClr val="FFFFFF"/>
      </a:lt1>
      <a:dk2>
        <a:srgbClr val="000000"/>
      </a:dk2>
      <a:lt2>
        <a:srgbClr val="808080"/>
      </a:lt2>
      <a:accent1>
        <a:srgbClr val="080808"/>
      </a:accent1>
      <a:accent2>
        <a:srgbClr val="333399"/>
      </a:accent2>
      <a:accent3>
        <a:srgbClr val="FFFFFF"/>
      </a:accent3>
      <a:accent4>
        <a:srgbClr val="000000"/>
      </a:accent4>
      <a:accent5>
        <a:srgbClr val="AAAAAA"/>
      </a:accent5>
      <a:accent6>
        <a:srgbClr val="2D2D8A"/>
      </a:accent6>
      <a:hlink>
        <a:srgbClr val="009999"/>
      </a:hlink>
      <a:folHlink>
        <a:srgbClr val="99CC00"/>
      </a:folHlink>
    </a:clrScheme>
    <a:fontScheme name="IM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50000"/>
          </a:spcBef>
          <a:spcAft>
            <a:spcPct val="30000"/>
          </a:spcAft>
          <a:buClr>
            <a:srgbClr val="4E89BE"/>
          </a:buClr>
          <a:buSzPct val="125000"/>
          <a:buFontTx/>
          <a:buChar char="•"/>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50000"/>
          </a:spcBef>
          <a:spcAft>
            <a:spcPct val="30000"/>
          </a:spcAft>
          <a:buClr>
            <a:srgbClr val="4E89BE"/>
          </a:buClr>
          <a:buSzPct val="125000"/>
          <a:buFontTx/>
          <a:buChar char="•"/>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IM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M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M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M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M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M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M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M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M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M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M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M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cean design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spDef>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2"/>
        </a:lnRef>
        <a:fillRef idx="0">
          <a:schemeClr val="accent2"/>
        </a:fillRef>
        <a:effectRef idx="0">
          <a:schemeClr val="accent2"/>
        </a:effectRef>
        <a:fontRef idx="minor">
          <a:schemeClr val="tx1"/>
        </a:fontRef>
      </a:style>
    </a:lnDef>
    <a:txDef>
      <a:spPr>
        <a:noFill/>
        <a:ln>
          <a:solidFill>
            <a:schemeClr val="accent1">
              <a:lumMod val="20000"/>
              <a:lumOff val="80000"/>
            </a:schemeClr>
          </a:solidFill>
        </a:ln>
      </a:spPr>
      <a:bodyPr wrap="square" rtlCol="0" anchor="ctr" anchorCtr="1">
        <a:spAutoFit/>
      </a:bodyPr>
      <a:lstStyle>
        <a:defPPr>
          <a:defRPr dirty="0"/>
        </a:defPPr>
      </a:lstStyle>
    </a:txDef>
  </a:objectDefaults>
  <a:extraClrSchemeLst/>
  <a:extLst>
    <a:ext uri="{05A4C25C-085E-4340-85A3-A5531E510DB2}">
      <thm15:themeFamily xmlns="" xmlns:thm15="http://schemas.microsoft.com/office/thememl/2012/main" name="Ocean design template" id="{F73515D9-E602-4B24-9C15-179BF6DE761B}" vid="{0588FFC9-F6B0-4B64-ACDF-0282AA5DB859}"/>
    </a:ext>
  </a:extLst>
</a:theme>
</file>

<file path=ppt/theme/theme6.xml><?xml version="1.0" encoding="utf-8"?>
<a:theme xmlns:a="http://schemas.openxmlformats.org/drawingml/2006/main" name="Equity Research slides">
  <a:themeElements>
    <a:clrScheme name="fargestandard_rsplatou1">
      <a:dk1>
        <a:srgbClr val="3F3F3F"/>
      </a:dk1>
      <a:lt1>
        <a:sysClr val="window" lastClr="FFFFFF"/>
      </a:lt1>
      <a:dk2>
        <a:srgbClr val="003468"/>
      </a:dk2>
      <a:lt2>
        <a:srgbClr val="A0A3A3"/>
      </a:lt2>
      <a:accent1>
        <a:srgbClr val="003468"/>
      </a:accent1>
      <a:accent2>
        <a:srgbClr val="A0A3A3"/>
      </a:accent2>
      <a:accent3>
        <a:srgbClr val="00929A"/>
      </a:accent3>
      <a:accent4>
        <a:srgbClr val="FF1C24"/>
      </a:accent4>
      <a:accent5>
        <a:srgbClr val="EAAA00"/>
      </a:accent5>
      <a:accent6>
        <a:srgbClr val="44C8F5"/>
      </a:accent6>
      <a:hlink>
        <a:srgbClr val="3F3F3F"/>
      </a:hlink>
      <a:folHlink>
        <a:srgbClr val="3F3F3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resolvescheme">
      <a:dk1>
        <a:sysClr val="windowText" lastClr="000000"/>
      </a:dk1>
      <a:lt1>
        <a:sysClr val="window" lastClr="FFFFFF"/>
      </a:lt1>
      <a:dk2>
        <a:srgbClr val="1F497D"/>
      </a:dk2>
      <a:lt2>
        <a:srgbClr val="EEECE1"/>
      </a:lt2>
      <a:accent1>
        <a:srgbClr val="404040"/>
      </a:accent1>
      <a:accent2>
        <a:srgbClr val="595959"/>
      </a:accent2>
      <a:accent3>
        <a:srgbClr val="0082C8"/>
      </a:accent3>
      <a:accent4>
        <a:srgbClr val="FC6002"/>
      </a:accent4>
      <a:accent5>
        <a:srgbClr val="FFFFFF"/>
      </a:accent5>
      <a:accent6>
        <a:srgbClr val="FFFFFF"/>
      </a:accent6>
      <a:hlink>
        <a:srgbClr val="0000FF"/>
      </a:hlink>
      <a:folHlink>
        <a:srgbClr val="800080"/>
      </a:folHlink>
    </a:clrScheme>
    <a:fontScheme name="resolve">
      <a:majorFont>
        <a:latin typeface="Rockwel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resolvescheme">
      <a:dk1>
        <a:sysClr val="windowText" lastClr="000000"/>
      </a:dk1>
      <a:lt1>
        <a:sysClr val="window" lastClr="FFFFFF"/>
      </a:lt1>
      <a:dk2>
        <a:srgbClr val="1F497D"/>
      </a:dk2>
      <a:lt2>
        <a:srgbClr val="EEECE1"/>
      </a:lt2>
      <a:accent1>
        <a:srgbClr val="404040"/>
      </a:accent1>
      <a:accent2>
        <a:srgbClr val="595959"/>
      </a:accent2>
      <a:accent3>
        <a:srgbClr val="0082C8"/>
      </a:accent3>
      <a:accent4>
        <a:srgbClr val="FC6002"/>
      </a:accent4>
      <a:accent5>
        <a:srgbClr val="FFFFFF"/>
      </a:accent5>
      <a:accent6>
        <a:srgbClr val="FFFFFF"/>
      </a:accent6>
      <a:hlink>
        <a:srgbClr val="0000FF"/>
      </a:hlink>
      <a:folHlink>
        <a:srgbClr val="800080"/>
      </a:folHlink>
    </a:clrScheme>
    <a:fontScheme name="resolve">
      <a:majorFont>
        <a:latin typeface="Rockwel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779</TotalTime>
  <Words>4611</Words>
  <Application>Microsoft Office PowerPoint</Application>
  <PresentationFormat>On-screen Show (4:3)</PresentationFormat>
  <Paragraphs>624</Paragraphs>
  <Slides>117</Slides>
  <Notes>5</Notes>
  <HiddenSlides>0</HiddenSlides>
  <MMClips>0</MMClips>
  <ScaleCrop>false</ScaleCrop>
  <HeadingPairs>
    <vt:vector size="4" baseType="variant">
      <vt:variant>
        <vt:lpstr>Theme</vt:lpstr>
      </vt:variant>
      <vt:variant>
        <vt:i4>8</vt:i4>
      </vt:variant>
      <vt:variant>
        <vt:lpstr>Slide Titles</vt:lpstr>
      </vt:variant>
      <vt:variant>
        <vt:i4>117</vt:i4>
      </vt:variant>
    </vt:vector>
  </HeadingPairs>
  <TitlesOfParts>
    <vt:vector size="125" baseType="lpstr">
      <vt:lpstr>Office Theme</vt:lpstr>
      <vt:lpstr>SCOPIC</vt:lpstr>
      <vt:lpstr>1_Office Theme</vt:lpstr>
      <vt:lpstr>IMO</vt:lpstr>
      <vt:lpstr>Ocean design template</vt:lpstr>
      <vt:lpstr>Equity Research slides</vt:lpstr>
      <vt:lpstr>2_Office Theme</vt:lpstr>
      <vt:lpstr>3_Office Theme</vt:lpstr>
      <vt:lpstr>IMCC  Tales of the unexpected</vt:lpstr>
      <vt:lpstr>MV Malahide</vt:lpstr>
      <vt:lpstr>Aleutian Islands </vt:lpstr>
      <vt:lpstr>Who knows where? </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 SCOPIC PENALTY CLAUSE</vt:lpstr>
      <vt:lpstr>PowerPoint Presentation</vt:lpstr>
      <vt:lpstr>SCOPIC and the SCR</vt:lpstr>
      <vt:lpstr>Background</vt:lpstr>
      <vt:lpstr>LOF</vt:lpstr>
      <vt:lpstr>LOF 80</vt:lpstr>
      <vt:lpstr>LOF 90</vt:lpstr>
      <vt:lpstr>LOF 2000</vt:lpstr>
      <vt:lpstr>SCOPIC BACKGROUND</vt:lpstr>
      <vt:lpstr>SCOPIC BACKGROUND</vt:lpstr>
      <vt:lpstr>SCOPIC BACKGROUND</vt:lpstr>
      <vt:lpstr>SCOPIC PRESENT</vt:lpstr>
      <vt:lpstr>SCOPIC PRESENT</vt:lpstr>
      <vt:lpstr>SCOPIC PRESENT</vt:lpstr>
      <vt:lpstr>SCOPIC Present</vt:lpstr>
      <vt:lpstr>SCOPIC Present</vt:lpstr>
      <vt:lpstr>SCOPIC PRESENT</vt:lpstr>
      <vt:lpstr>SCOPIC PRESENT</vt:lpstr>
      <vt:lpstr>SCOPIC PRESENT</vt:lpstr>
      <vt:lpstr>SCOPIC Present</vt:lpstr>
      <vt:lpstr>SCOPIC PRESENT</vt:lpstr>
      <vt:lpstr>SCOPIC Present</vt:lpstr>
      <vt:lpstr>SCOPIC Present</vt:lpstr>
      <vt:lpstr>SCOPIC Present</vt:lpstr>
      <vt:lpstr>SCOPIC Future</vt:lpstr>
      <vt:lpstr>SCOPIC Future</vt:lpstr>
      <vt:lpstr>SCOPIC Future</vt:lpstr>
      <vt:lpstr>SCRs can’t leap tall buildings, </vt:lpstr>
      <vt:lpstr>… but they can get down from the top of them!</vt:lpstr>
      <vt:lpstr>THANK YOU for your attention!  Captain Keith Hart</vt:lpstr>
      <vt:lpstr> </vt:lpstr>
      <vt:lpstr>PowerPoint Presentation</vt:lpstr>
      <vt:lpstr>PowerPoint Presentation</vt:lpstr>
      <vt:lpstr>Constructive Total Loss (CTL)</vt:lpstr>
      <vt:lpstr>CTL cont’d</vt:lpstr>
      <vt:lpstr>CTL cont’d</vt:lpstr>
      <vt:lpstr>CTL cont’d</vt:lpstr>
      <vt:lpstr>CTL cont’d</vt:lpstr>
      <vt:lpstr>CTL cont’d</vt:lpstr>
      <vt:lpstr>CTL cont’d</vt:lpstr>
      <vt:lpstr>CTL – cont’d</vt:lpstr>
      <vt:lpstr>CTL cont’d</vt:lpstr>
      <vt:lpstr>PowerPoint Presentation</vt:lpstr>
      <vt:lpstr>PowerPoint Presentation</vt:lpstr>
      <vt:lpstr>LEGAL RESPONSE TO WRECK REMOVAL ORDERS </vt:lpstr>
      <vt:lpstr>Grupo Protexa, S.A. v. All American Marine Slip </vt:lpstr>
      <vt:lpstr>Factual Background</vt:lpstr>
      <vt:lpstr>Legal Framework</vt:lpstr>
      <vt:lpstr>Legal Framework </vt:lpstr>
      <vt:lpstr>The Court’s standard for determining whether removal was “compulsory by law”</vt:lpstr>
      <vt:lpstr>Protexa’s response to the wreck removal order</vt:lpstr>
      <vt:lpstr>Court’s reasons for concluding Protexa did not act reasonably</vt:lpstr>
      <vt:lpstr>The Protexa roadmap to proper handling of ROW orders</vt:lpstr>
      <vt:lpstr>What are the options? </vt:lpstr>
      <vt:lpstr>Legal considerations</vt:lpstr>
      <vt:lpstr>Technical considerations</vt:lpstr>
      <vt:lpstr>Nairobi International Convention on the Removal of Wrecks</vt:lpstr>
      <vt:lpstr>Geographic applicability</vt:lpstr>
      <vt:lpstr>Exclusions</vt:lpstr>
      <vt:lpstr>Reporting requirements of the master and operator</vt:lpstr>
      <vt:lpstr>Locating and marking by the Affected State</vt:lpstr>
      <vt:lpstr>Removal by the owner</vt:lpstr>
      <vt:lpstr>Determination of hazard</vt:lpstr>
      <vt:lpstr>Determination of hazard</vt:lpstr>
      <vt:lpstr>Liability of the Owner</vt:lpstr>
      <vt:lpstr>Limitation of Liability</vt:lpstr>
      <vt:lpstr>Exceptions to owner’s liability</vt:lpstr>
      <vt:lpstr>Compulsory Insurance</vt:lpstr>
      <vt:lpstr>Entry into force</vt:lpstr>
      <vt:lpstr>PowerPoint Presentation</vt:lpstr>
      <vt:lpstr> IMCC Dublin 24-26 September 2014  www.igpandi.org</vt:lpstr>
      <vt:lpstr>PowerPoint Presentation</vt:lpstr>
      <vt:lpstr>PowerPoint Presentation</vt:lpstr>
      <vt:lpstr>OVERVIEW AND FINDINGS OF THE W/G’S REVIEW</vt:lpstr>
      <vt:lpstr> LOCATION</vt:lpstr>
      <vt:lpstr> CONTRACTUAL ARRANGEMENTS</vt:lpstr>
      <vt:lpstr> EXPERT COMPETENCE</vt:lpstr>
      <vt:lpstr> BUNKER REMOVAL  </vt:lpstr>
      <vt:lpstr>CONTAINERS AND OTHER PROBLEMATIC  CARGOES :   </vt:lpstr>
      <vt:lpstr>INTERFERENCE OF STATE LOCAL AND  PORT AUTHORITIES</vt:lpstr>
      <vt:lpstr>IG W/G RECOMMENDATIONS</vt:lpstr>
      <vt:lpstr>WRECK REMOVAL OPERATIONS POST COSTA CONCORDIA</vt:lpstr>
      <vt:lpstr>COSTA CONCORDIA – A UNIQUE CASE?</vt:lpstr>
      <vt:lpstr>PowerPoint Presentation</vt:lpstr>
      <vt:lpstr>And now we’re in the  Florida keys</vt:lpstr>
      <vt:lpstr>I am all that stands between you and . . .</vt:lpstr>
      <vt:lpstr>PowerPoint Presentation</vt:lpstr>
      <vt:lpstr>What’s so special about the Florida keys? </vt:lpstr>
      <vt:lpstr>Florida Keys National Marine sanctuary </vt:lpstr>
      <vt:lpstr>Who are the players at NOAA?</vt:lpstr>
      <vt:lpstr>  How does the OR&amp;R Function? </vt:lpstr>
      <vt:lpstr>Enough Alphabet soup! </vt:lpstr>
      <vt:lpstr>    What is protected in the FKNMS? </vt:lpstr>
      <vt:lpstr>Shipwrecks?  That’s what we want to avoid being! What are the odds?</vt:lpstr>
      <vt:lpstr>Damages – strict liability</vt:lpstr>
      <vt:lpstr>Habitat equivalency analysis</vt:lpstr>
      <vt:lpstr>How do ship owners respond? </vt:lpstr>
      <vt:lpstr>What other laws can apply? </vt:lpstr>
      <vt:lpstr>Potential Criminal liability </vt:lpstr>
      <vt:lpstr>PowerPoint Presentation</vt:lpstr>
      <vt:lpstr>PowerPoint Presentation</vt:lpstr>
      <vt:lpstr>PowerPoint Presentation</vt:lpstr>
      <vt:lpstr>Illustrious cast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Additional Perils</dc:title>
  <dc:creator>Charlotte Warr</dc:creator>
  <cp:lastModifiedBy>hire</cp:lastModifiedBy>
  <cp:revision>35</cp:revision>
  <dcterms:created xsi:type="dcterms:W3CDTF">2011-09-16T02:30:20Z</dcterms:created>
  <dcterms:modified xsi:type="dcterms:W3CDTF">2014-09-26T06:48:22Z</dcterms:modified>
</cp:coreProperties>
</file>