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73" r:id="rId3"/>
    <p:sldMasterId id="2147483686" r:id="rId4"/>
  </p:sldMasterIdLst>
  <p:notesMasterIdLst>
    <p:notesMasterId r:id="rId57"/>
  </p:notesMasterIdLst>
  <p:handoutMasterIdLst>
    <p:handoutMasterId r:id="rId58"/>
  </p:handoutMasterIdLst>
  <p:sldIdLst>
    <p:sldId id="258" r:id="rId5"/>
    <p:sldId id="274" r:id="rId6"/>
    <p:sldId id="275" r:id="rId7"/>
    <p:sldId id="276" r:id="rId8"/>
    <p:sldId id="277" r:id="rId9"/>
    <p:sldId id="288" r:id="rId10"/>
    <p:sldId id="289" r:id="rId11"/>
    <p:sldId id="290" r:id="rId12"/>
    <p:sldId id="291" r:id="rId13"/>
    <p:sldId id="292" r:id="rId14"/>
    <p:sldId id="293" r:id="rId15"/>
    <p:sldId id="325" r:id="rId16"/>
    <p:sldId id="326"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13" r:id="rId31"/>
    <p:sldId id="314" r:id="rId32"/>
    <p:sldId id="315" r:id="rId33"/>
    <p:sldId id="318" r:id="rId34"/>
    <p:sldId id="316" r:id="rId35"/>
    <p:sldId id="324" r:id="rId36"/>
    <p:sldId id="317" r:id="rId37"/>
    <p:sldId id="319" r:id="rId38"/>
    <p:sldId id="322" r:id="rId39"/>
    <p:sldId id="280" r:id="rId40"/>
    <p:sldId id="281" r:id="rId41"/>
    <p:sldId id="282" r:id="rId42"/>
    <p:sldId id="283" r:id="rId43"/>
    <p:sldId id="284" r:id="rId44"/>
    <p:sldId id="285" r:id="rId45"/>
    <p:sldId id="286" r:id="rId46"/>
    <p:sldId id="327" r:id="rId47"/>
    <p:sldId id="308" r:id="rId48"/>
    <p:sldId id="310" r:id="rId49"/>
    <p:sldId id="309" r:id="rId50"/>
    <p:sldId id="311" r:id="rId51"/>
    <p:sldId id="312" r:id="rId52"/>
    <p:sldId id="321" r:id="rId53"/>
    <p:sldId id="259" r:id="rId54"/>
    <p:sldId id="328" r:id="rId55"/>
    <p:sldId id="329" r:id="rId56"/>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3" autoAdjust="0"/>
    <p:restoredTop sz="94660"/>
  </p:normalViewPr>
  <p:slideViewPr>
    <p:cSldViewPr showGuides="1">
      <p:cViewPr>
        <p:scale>
          <a:sx n="76" d="100"/>
          <a:sy n="76" d="100"/>
        </p:scale>
        <p:origin x="-58" y="-58"/>
      </p:cViewPr>
      <p:guideLst>
        <p:guide orient="horz" pos="663"/>
        <p:guide pos="5375"/>
      </p:guideLst>
    </p:cSldViewPr>
  </p:slideViewPr>
  <p:notesTextViewPr>
    <p:cViewPr>
      <p:scale>
        <a:sx n="100" d="100"/>
        <a:sy n="100" d="100"/>
      </p:scale>
      <p:origin x="0" y="0"/>
    </p:cViewPr>
  </p:notesTextViewPr>
  <p:notesViewPr>
    <p:cSldViewPr>
      <p:cViewPr varScale="1">
        <p:scale>
          <a:sx n="53" d="100"/>
          <a:sy n="53" d="100"/>
        </p:scale>
        <p:origin x="-2856" y="-10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F8485533-2AF1-4AE1-8475-8DC69D16C76D}" type="datetimeFigureOut">
              <a:rPr lang="en-GB" smtClean="0"/>
              <a:pPr/>
              <a:t>27/09/2013</a:t>
            </a:fld>
            <a:endParaRPr lang="en-GB" dirty="0"/>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B3CFD79B-C606-411D-B685-3FDCB8BFC192}" type="slidenum">
              <a:rPr lang="en-GB" smtClean="0"/>
              <a:pPr/>
              <a:t>‹#›</a:t>
            </a:fld>
            <a:endParaRPr lang="en-GB" dirty="0"/>
          </a:p>
        </p:txBody>
      </p:sp>
    </p:spTree>
    <p:extLst>
      <p:ext uri="{BB962C8B-B14F-4D97-AF65-F5344CB8AC3E}">
        <p14:creationId xmlns:p14="http://schemas.microsoft.com/office/powerpoint/2010/main" val="347156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BEC44787-555E-4490-B49F-3CE672A7BAAC}" type="datetimeFigureOut">
              <a:rPr lang="en-GB" smtClean="0"/>
              <a:pPr/>
              <a:t>27/09/2013</a:t>
            </a:fld>
            <a:endParaRPr lang="en-GB" dirty="0"/>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9A43A0DE-6642-4CC4-B3D3-4552CB0BA8B0}" type="slidenum">
              <a:rPr lang="en-GB" smtClean="0"/>
              <a:pPr/>
              <a:t>‹#›</a:t>
            </a:fld>
            <a:endParaRPr lang="en-GB" dirty="0"/>
          </a:p>
        </p:txBody>
      </p:sp>
    </p:spTree>
    <p:extLst>
      <p:ext uri="{BB962C8B-B14F-4D97-AF65-F5344CB8AC3E}">
        <p14:creationId xmlns:p14="http://schemas.microsoft.com/office/powerpoint/2010/main" val="30699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578171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2875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02544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083987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85227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109201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223893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008688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9048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285936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054086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1021098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1934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1559351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034969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1019740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942570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FW Title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10"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1"/>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2" name="Title 1"/>
          <p:cNvSpPr>
            <a:spLocks noGrp="1"/>
          </p:cNvSpPr>
          <p:nvPr>
            <p:ph type="ctrTitle" hasCustomPrompt="1"/>
          </p:nvPr>
        </p:nvSpPr>
        <p:spPr>
          <a:xfrm>
            <a:off x="1408112" y="1454919"/>
            <a:ext cx="7412360" cy="965969"/>
          </a:xfrm>
        </p:spPr>
        <p:txBody>
          <a:bodyPr>
            <a:normAutofit/>
          </a:bodyPr>
          <a:lstStyle>
            <a:lvl1pPr>
              <a:defRPr sz="3200" cap="all" baseline="0">
                <a:solidFill>
                  <a:schemeClr val="bg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11560" y="2564904"/>
            <a:ext cx="6400800" cy="1752600"/>
          </a:xfr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Event name &amp; Date</a:t>
            </a:r>
          </a:p>
        </p:txBody>
      </p:sp>
      <p:sp>
        <p:nvSpPr>
          <p:cNvPr id="13" name="Text Placeholder 12"/>
          <p:cNvSpPr>
            <a:spLocks noGrp="1"/>
          </p:cNvSpPr>
          <p:nvPr>
            <p:ph type="body" sz="quarter" idx="13" hasCustomPrompt="1"/>
          </p:nvPr>
        </p:nvSpPr>
        <p:spPr>
          <a:xfrm>
            <a:off x="1403350" y="4508501"/>
            <a:ext cx="6408738" cy="360660"/>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smtClean="0"/>
              <a:t>Name, Position</a:t>
            </a:r>
          </a:p>
          <a:p>
            <a:pPr lvl="0"/>
            <a:endParaRPr lang="en-US" dirty="0" smtClean="0"/>
          </a:p>
        </p:txBody>
      </p:sp>
      <p:sp>
        <p:nvSpPr>
          <p:cNvPr id="15" name="Text Placeholder 14"/>
          <p:cNvSpPr>
            <a:spLocks noGrp="1"/>
          </p:cNvSpPr>
          <p:nvPr>
            <p:ph type="body" sz="quarter" idx="14" hasCustomPrompt="1"/>
          </p:nvPr>
        </p:nvSpPr>
        <p:spPr>
          <a:xfrm>
            <a:off x="1403350" y="4868863"/>
            <a:ext cx="6408738" cy="360337"/>
          </a:xfrm>
        </p:spPr>
        <p:txBody>
          <a:bodyPr>
            <a:normAutofit/>
          </a:bodyPr>
          <a:lstStyle>
            <a:lvl1pPr>
              <a:defRPr sz="2000" baseline="0">
                <a:solidFill>
                  <a:schemeClr val="bg1"/>
                </a:solidFill>
              </a:defRPr>
            </a:lvl1pPr>
          </a:lstStyle>
          <a:p>
            <a:pPr lvl="0"/>
            <a:r>
              <a:rPr lang="en-US" dirty="0" smtClean="0"/>
              <a:t>T: telephone number</a:t>
            </a:r>
          </a:p>
        </p:txBody>
      </p:sp>
      <p:sp>
        <p:nvSpPr>
          <p:cNvPr id="17" name="Text Placeholder 16"/>
          <p:cNvSpPr>
            <a:spLocks noGrp="1"/>
          </p:cNvSpPr>
          <p:nvPr>
            <p:ph type="body" sz="quarter" idx="15" hasCustomPrompt="1"/>
          </p:nvPr>
        </p:nvSpPr>
        <p:spPr>
          <a:xfrm>
            <a:off x="1403350" y="5229224"/>
            <a:ext cx="6408738" cy="360015"/>
          </a:xfrm>
        </p:spPr>
        <p:txBody>
          <a:bodyPr/>
          <a:lstStyle>
            <a:lvl1pPr>
              <a:defRPr sz="1800">
                <a:solidFill>
                  <a:schemeClr val="bg1"/>
                </a:solidFill>
              </a:defRPr>
            </a:lvl1pPr>
          </a:lstStyle>
          <a:p>
            <a:pPr lvl="0"/>
            <a:r>
              <a:rPr lang="en-GB" sz="2000" dirty="0" smtClean="0">
                <a:solidFill>
                  <a:schemeClr val="bg1"/>
                </a:solidFill>
                <a:latin typeface="Verdana" pitchFamily="34" charset="0"/>
              </a:rPr>
              <a:t>firstname.lastname@hfw.com</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FW Off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a:p>
        </p:txBody>
      </p:sp>
      <p:sp>
        <p:nvSpPr>
          <p:cNvPr id="3" name="Content Placeholder 2"/>
          <p:cNvSpPr>
            <a:spLocks noGrp="1"/>
          </p:cNvSpPr>
          <p:nvPr>
            <p:ph idx="1"/>
          </p:nvPr>
        </p:nvSpPr>
        <p:spPr>
          <a:xfrm>
            <a:off x="611560" y="1052736"/>
            <a:ext cx="1800000" cy="5001419"/>
          </a:xfrm>
        </p:spPr>
        <p:txBody>
          <a:bodyPr>
            <a:normAutofit/>
          </a:bodyPr>
          <a:lstStyle>
            <a:lvl1pPr>
              <a:spcBef>
                <a:spcPts val="0"/>
              </a:spcBef>
              <a:spcAft>
                <a:spcPts val="0"/>
              </a:spcAft>
              <a:buFontTx/>
              <a:buNone/>
              <a:defRPr sz="1000">
                <a:solidFill>
                  <a:schemeClr val="accent3"/>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3"/>
              </a:buClr>
              <a:buFont typeface="Wingdings" pitchFamily="2" charset="2"/>
              <a:buChar char="§"/>
              <a:defRPr sz="1000"/>
            </a:lvl3pPr>
            <a:lvl4pPr marL="180000" indent="-90000">
              <a:spcBef>
                <a:spcPts val="0"/>
              </a:spcBef>
              <a:spcAft>
                <a:spcPts val="500"/>
              </a:spcAft>
              <a:buClr>
                <a:schemeClr val="accent3"/>
              </a:buClr>
              <a:buFont typeface="Wingdings" pitchFamily="2" charset="2"/>
              <a:buChar char="§"/>
              <a:defRPr sz="1000"/>
            </a:lvl4pPr>
            <a:lvl5pPr marL="270000" indent="-90000">
              <a:spcBef>
                <a:spcPts val="0"/>
              </a:spcBef>
              <a:spcAft>
                <a:spcPts val="500"/>
              </a:spcAft>
              <a:buClr>
                <a:schemeClr val="accent3"/>
              </a:buClr>
              <a:buFont typeface="Wingdings" pitchFamily="2" charset="2"/>
              <a:buChar char="§"/>
              <a:defRPr sz="1000" baseline="0"/>
            </a:lvl5pPr>
            <a:lvl6pPr marL="360000" indent="-90000">
              <a:spcAft>
                <a:spcPts val="500"/>
              </a:spcAft>
              <a:buClr>
                <a:schemeClr val="accent3"/>
              </a:buClr>
              <a:buFont typeface="Verdana" pitchFamily="34" charset="0"/>
              <a:buChar char="-"/>
              <a:defRPr sz="1000"/>
            </a:lvl6pPr>
            <a:lvl7pPr marL="360000">
              <a:spcAft>
                <a:spcPts val="500"/>
              </a:spcAft>
              <a:buClr>
                <a:schemeClr val="accent3"/>
              </a:buClr>
              <a:defRPr sz="1000"/>
            </a:lvl7pPr>
            <a:lvl8pPr marL="360000" indent="0">
              <a:spcAft>
                <a:spcPts val="500"/>
              </a:spcAft>
              <a:buClr>
                <a:schemeClr val="accent3"/>
              </a:buClr>
              <a:buNone/>
              <a:defRPr sz="1000"/>
            </a:lvl8pPr>
            <a:lvl9pPr marL="360000">
              <a:spcAft>
                <a:spcPts val="500"/>
              </a:spcAft>
              <a:buClr>
                <a:schemeClr val="accent3"/>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9" name="Content Placeholder 2"/>
          <p:cNvSpPr>
            <a:spLocks noGrp="1"/>
          </p:cNvSpPr>
          <p:nvPr>
            <p:ph idx="13"/>
          </p:nvPr>
        </p:nvSpPr>
        <p:spPr>
          <a:xfrm>
            <a:off x="2653200" y="1051200"/>
            <a:ext cx="1800000" cy="5001419"/>
          </a:xfrm>
        </p:spPr>
        <p:txBody>
          <a:bodyPr>
            <a:normAutofit/>
          </a:bodyPr>
          <a:lstStyle>
            <a:lvl1pPr>
              <a:spcBef>
                <a:spcPts val="0"/>
              </a:spcBef>
              <a:spcAft>
                <a:spcPts val="0"/>
              </a:spcAft>
              <a:buFontTx/>
              <a:buNone/>
              <a:defRPr sz="1000">
                <a:solidFill>
                  <a:schemeClr val="accent3"/>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3"/>
              </a:buClr>
              <a:buFont typeface="Wingdings" pitchFamily="2" charset="2"/>
              <a:buChar char="§"/>
              <a:defRPr sz="1000"/>
            </a:lvl3pPr>
            <a:lvl4pPr marL="180000" indent="-90000">
              <a:spcBef>
                <a:spcPts val="0"/>
              </a:spcBef>
              <a:spcAft>
                <a:spcPts val="500"/>
              </a:spcAft>
              <a:buClr>
                <a:schemeClr val="accent3"/>
              </a:buClr>
              <a:buFont typeface="Wingdings" pitchFamily="2" charset="2"/>
              <a:buChar char="§"/>
              <a:defRPr sz="1000"/>
            </a:lvl4pPr>
            <a:lvl5pPr marL="270000" indent="-90000">
              <a:spcBef>
                <a:spcPts val="0"/>
              </a:spcBef>
              <a:spcAft>
                <a:spcPts val="500"/>
              </a:spcAft>
              <a:buClr>
                <a:schemeClr val="accent3"/>
              </a:buClr>
              <a:buFont typeface="Wingdings" pitchFamily="2" charset="2"/>
              <a:buChar char="§"/>
              <a:defRPr sz="1000" baseline="0"/>
            </a:lvl5pPr>
            <a:lvl6pPr marL="360000" indent="-90000">
              <a:spcAft>
                <a:spcPts val="500"/>
              </a:spcAft>
              <a:buClr>
                <a:schemeClr val="accent3"/>
              </a:buClr>
              <a:buFont typeface="Verdana" pitchFamily="34" charset="0"/>
              <a:buChar char="-"/>
              <a:defRPr sz="1000"/>
            </a:lvl6pPr>
            <a:lvl7pPr marL="360000">
              <a:spcAft>
                <a:spcPts val="500"/>
              </a:spcAft>
              <a:buClr>
                <a:schemeClr val="accent3"/>
              </a:buClr>
              <a:defRPr sz="1000"/>
            </a:lvl7pPr>
            <a:lvl8pPr marL="360000" indent="0">
              <a:spcAft>
                <a:spcPts val="500"/>
              </a:spcAft>
              <a:buClr>
                <a:schemeClr val="accent3"/>
              </a:buClr>
              <a:buNone/>
              <a:defRPr sz="1000"/>
            </a:lvl8pPr>
            <a:lvl9pPr marL="360000">
              <a:spcAft>
                <a:spcPts val="500"/>
              </a:spcAft>
              <a:buClr>
                <a:schemeClr val="accent3"/>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0" name="Content Placeholder 2"/>
          <p:cNvSpPr>
            <a:spLocks noGrp="1"/>
          </p:cNvSpPr>
          <p:nvPr>
            <p:ph idx="14"/>
          </p:nvPr>
        </p:nvSpPr>
        <p:spPr>
          <a:xfrm>
            <a:off x="4690800" y="1051200"/>
            <a:ext cx="1800000" cy="5001419"/>
          </a:xfrm>
        </p:spPr>
        <p:txBody>
          <a:bodyPr>
            <a:normAutofit/>
          </a:bodyPr>
          <a:lstStyle>
            <a:lvl1pPr>
              <a:spcBef>
                <a:spcPts val="0"/>
              </a:spcBef>
              <a:spcAft>
                <a:spcPts val="0"/>
              </a:spcAft>
              <a:buFontTx/>
              <a:buNone/>
              <a:defRPr sz="1000">
                <a:solidFill>
                  <a:schemeClr val="accent3"/>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3"/>
              </a:buClr>
              <a:buFont typeface="Wingdings" pitchFamily="2" charset="2"/>
              <a:buChar char="§"/>
              <a:defRPr sz="1000"/>
            </a:lvl3pPr>
            <a:lvl4pPr marL="180000" indent="-90000">
              <a:spcBef>
                <a:spcPts val="0"/>
              </a:spcBef>
              <a:spcAft>
                <a:spcPts val="500"/>
              </a:spcAft>
              <a:buClr>
                <a:schemeClr val="accent3"/>
              </a:buClr>
              <a:buFont typeface="Wingdings" pitchFamily="2" charset="2"/>
              <a:buChar char="§"/>
              <a:defRPr sz="1000"/>
            </a:lvl4pPr>
            <a:lvl5pPr marL="270000" indent="-90000">
              <a:spcBef>
                <a:spcPts val="0"/>
              </a:spcBef>
              <a:spcAft>
                <a:spcPts val="500"/>
              </a:spcAft>
              <a:buClr>
                <a:schemeClr val="accent3"/>
              </a:buClr>
              <a:buFont typeface="Wingdings" pitchFamily="2" charset="2"/>
              <a:buChar char="§"/>
              <a:defRPr sz="1000" baseline="0"/>
            </a:lvl5pPr>
            <a:lvl6pPr marL="360000" indent="-90000">
              <a:spcAft>
                <a:spcPts val="500"/>
              </a:spcAft>
              <a:buClr>
                <a:schemeClr val="accent3"/>
              </a:buClr>
              <a:buFont typeface="Verdana" pitchFamily="34" charset="0"/>
              <a:buChar char="-"/>
              <a:defRPr sz="1000"/>
            </a:lvl6pPr>
            <a:lvl7pPr marL="360000">
              <a:spcAft>
                <a:spcPts val="500"/>
              </a:spcAft>
              <a:buClr>
                <a:schemeClr val="accent3"/>
              </a:buClr>
              <a:defRPr sz="1000"/>
            </a:lvl7pPr>
            <a:lvl8pPr marL="360000" indent="0">
              <a:spcAft>
                <a:spcPts val="500"/>
              </a:spcAft>
              <a:buClr>
                <a:schemeClr val="accent3"/>
              </a:buClr>
              <a:buNone/>
              <a:defRPr sz="1000"/>
            </a:lvl8pPr>
            <a:lvl9pPr marL="360000">
              <a:spcAft>
                <a:spcPts val="500"/>
              </a:spcAft>
              <a:buClr>
                <a:schemeClr val="accent3"/>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Content Placeholder 2"/>
          <p:cNvSpPr>
            <a:spLocks noGrp="1"/>
          </p:cNvSpPr>
          <p:nvPr>
            <p:ph idx="15"/>
          </p:nvPr>
        </p:nvSpPr>
        <p:spPr>
          <a:xfrm>
            <a:off x="6732000" y="1051200"/>
            <a:ext cx="1800000" cy="5001419"/>
          </a:xfrm>
        </p:spPr>
        <p:txBody>
          <a:bodyPr>
            <a:normAutofit/>
          </a:bodyPr>
          <a:lstStyle>
            <a:lvl1pPr>
              <a:spcBef>
                <a:spcPts val="0"/>
              </a:spcBef>
              <a:spcAft>
                <a:spcPts val="0"/>
              </a:spcAft>
              <a:buFontTx/>
              <a:buNone/>
              <a:defRPr sz="1000">
                <a:solidFill>
                  <a:schemeClr val="accent3"/>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3"/>
              </a:buClr>
              <a:buFont typeface="Wingdings" pitchFamily="2" charset="2"/>
              <a:buChar char="§"/>
              <a:defRPr sz="1000"/>
            </a:lvl3pPr>
            <a:lvl4pPr marL="180000" indent="-90000">
              <a:spcBef>
                <a:spcPts val="0"/>
              </a:spcBef>
              <a:spcAft>
                <a:spcPts val="500"/>
              </a:spcAft>
              <a:buClr>
                <a:schemeClr val="accent3"/>
              </a:buClr>
              <a:buFont typeface="Wingdings" pitchFamily="2" charset="2"/>
              <a:buChar char="§"/>
              <a:defRPr sz="1000"/>
            </a:lvl4pPr>
            <a:lvl5pPr marL="270000" indent="-90000">
              <a:spcBef>
                <a:spcPts val="0"/>
              </a:spcBef>
              <a:spcAft>
                <a:spcPts val="500"/>
              </a:spcAft>
              <a:buClr>
                <a:schemeClr val="accent3"/>
              </a:buClr>
              <a:buFont typeface="Wingdings" pitchFamily="2" charset="2"/>
              <a:buChar char="§"/>
              <a:defRPr sz="1000" baseline="0"/>
            </a:lvl5pPr>
            <a:lvl6pPr marL="360000" indent="-90000">
              <a:spcAft>
                <a:spcPts val="500"/>
              </a:spcAft>
              <a:buClr>
                <a:schemeClr val="accent3"/>
              </a:buClr>
              <a:buFont typeface="Verdana" pitchFamily="34" charset="0"/>
              <a:buChar char="-"/>
              <a:defRPr sz="1000"/>
            </a:lvl6pPr>
            <a:lvl7pPr marL="360000">
              <a:spcAft>
                <a:spcPts val="500"/>
              </a:spcAft>
              <a:buClr>
                <a:schemeClr val="accent3"/>
              </a:buClr>
              <a:defRPr sz="1000"/>
            </a:lvl7pPr>
            <a:lvl8pPr marL="360000" indent="0">
              <a:spcAft>
                <a:spcPts val="500"/>
              </a:spcAft>
              <a:buClr>
                <a:schemeClr val="accent3"/>
              </a:buClr>
              <a:buNone/>
              <a:defRPr sz="1000"/>
            </a:lvl8pPr>
            <a:lvl9pPr marL="360000">
              <a:spcAft>
                <a:spcPts val="500"/>
              </a:spcAft>
              <a:buClr>
                <a:schemeClr val="accent3"/>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FW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2"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3"/>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13" name="Text Placeholder 12"/>
          <p:cNvSpPr>
            <a:spLocks noGrp="1"/>
          </p:cNvSpPr>
          <p:nvPr>
            <p:ph type="body" sz="quarter" idx="13" hasCustomPrompt="1"/>
          </p:nvPr>
        </p:nvSpPr>
        <p:spPr>
          <a:xfrm>
            <a:off x="1403350" y="4508500"/>
            <a:ext cx="6408738" cy="864715"/>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err="1" smtClean="0"/>
              <a:t>Strapline</a:t>
            </a:r>
            <a:endParaRPr lang="en-US" dirty="0" smtClean="0"/>
          </a:p>
          <a:p>
            <a:pPr lvl="0"/>
            <a:endParaRPr 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FW Title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4"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4"/>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2" name="Title 1"/>
          <p:cNvSpPr>
            <a:spLocks noGrp="1"/>
          </p:cNvSpPr>
          <p:nvPr>
            <p:ph type="ctrTitle" hasCustomPrompt="1"/>
          </p:nvPr>
        </p:nvSpPr>
        <p:spPr>
          <a:xfrm>
            <a:off x="1408112" y="1454919"/>
            <a:ext cx="7412360" cy="965969"/>
          </a:xfrm>
        </p:spPr>
        <p:txBody>
          <a:bodyPr>
            <a:normAutofit/>
          </a:bodyPr>
          <a:lstStyle>
            <a:lvl1pPr>
              <a:defRPr sz="3200" cap="all" baseline="0">
                <a:solidFill>
                  <a:schemeClr val="bg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11560" y="2564904"/>
            <a:ext cx="6400800" cy="1752600"/>
          </a:xfr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Event name &amp; Date</a:t>
            </a:r>
          </a:p>
        </p:txBody>
      </p:sp>
      <p:sp>
        <p:nvSpPr>
          <p:cNvPr id="13" name="Text Placeholder 12"/>
          <p:cNvSpPr>
            <a:spLocks noGrp="1"/>
          </p:cNvSpPr>
          <p:nvPr>
            <p:ph type="body" sz="quarter" idx="13" hasCustomPrompt="1"/>
          </p:nvPr>
        </p:nvSpPr>
        <p:spPr>
          <a:xfrm>
            <a:off x="1403350" y="4508501"/>
            <a:ext cx="6408738" cy="360660"/>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smtClean="0"/>
              <a:t>Name, Position</a:t>
            </a:r>
          </a:p>
          <a:p>
            <a:pPr lvl="0"/>
            <a:endParaRPr lang="en-US" dirty="0" smtClean="0"/>
          </a:p>
        </p:txBody>
      </p:sp>
      <p:sp>
        <p:nvSpPr>
          <p:cNvPr id="15" name="Text Placeholder 14"/>
          <p:cNvSpPr>
            <a:spLocks noGrp="1"/>
          </p:cNvSpPr>
          <p:nvPr>
            <p:ph type="body" sz="quarter" idx="14" hasCustomPrompt="1"/>
          </p:nvPr>
        </p:nvSpPr>
        <p:spPr>
          <a:xfrm>
            <a:off x="1403350" y="4868863"/>
            <a:ext cx="6408738" cy="360337"/>
          </a:xfrm>
        </p:spPr>
        <p:txBody>
          <a:bodyPr>
            <a:normAutofit/>
          </a:bodyPr>
          <a:lstStyle>
            <a:lvl1pPr>
              <a:defRPr sz="2000" baseline="0">
                <a:solidFill>
                  <a:schemeClr val="bg1"/>
                </a:solidFill>
              </a:defRPr>
            </a:lvl1pPr>
          </a:lstStyle>
          <a:p>
            <a:pPr lvl="0"/>
            <a:r>
              <a:rPr lang="en-US" dirty="0" smtClean="0"/>
              <a:t>T: telephone number</a:t>
            </a:r>
          </a:p>
        </p:txBody>
      </p:sp>
      <p:sp>
        <p:nvSpPr>
          <p:cNvPr id="17" name="Text Placeholder 16"/>
          <p:cNvSpPr>
            <a:spLocks noGrp="1"/>
          </p:cNvSpPr>
          <p:nvPr>
            <p:ph type="body" sz="quarter" idx="15" hasCustomPrompt="1"/>
          </p:nvPr>
        </p:nvSpPr>
        <p:spPr>
          <a:xfrm>
            <a:off x="1403350" y="5229224"/>
            <a:ext cx="6408738" cy="360015"/>
          </a:xfrm>
        </p:spPr>
        <p:txBody>
          <a:bodyPr/>
          <a:lstStyle>
            <a:lvl1pPr>
              <a:defRPr sz="1800">
                <a:solidFill>
                  <a:schemeClr val="bg1"/>
                </a:solidFill>
              </a:defRPr>
            </a:lvl1pPr>
          </a:lstStyle>
          <a:p>
            <a:pPr lvl="0"/>
            <a:r>
              <a:rPr lang="en-GB" sz="2000" dirty="0" smtClean="0">
                <a:solidFill>
                  <a:schemeClr val="bg1"/>
                </a:solidFill>
                <a:latin typeface="Verdana" pitchFamily="34" charset="0"/>
              </a:rPr>
              <a:t>firstname.lastname@hfw.com</a:t>
            </a:r>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FW One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51ADFB-57B8-4048-8CEC-6DA13096C0CC}" type="datetimeFigureOut">
              <a:rPr lang="en-GB" smtClean="0"/>
              <a:pPr/>
              <a:t>27/09/2013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FDFBC5-E421-498D-AE46-08D42A4B5A07}" type="slidenum">
              <a:rPr lang="en-GB" smtClean="0"/>
              <a:pPr/>
              <a:t>‹#›</a:t>
            </a:fld>
            <a:endParaRPr lang="en-GB" dirty="0"/>
          </a:p>
        </p:txBody>
      </p:sp>
      <p:sp>
        <p:nvSpPr>
          <p:cNvPr id="7" name="Content Placeholder 6"/>
          <p:cNvSpPr>
            <a:spLocks noGrp="1"/>
          </p:cNvSpPr>
          <p:nvPr>
            <p:ph sz="quarter" idx="13"/>
          </p:nvPr>
        </p:nvSpPr>
        <p:spPr>
          <a:xfrm>
            <a:off x="611188" y="1051200"/>
            <a:ext cx="7920000" cy="5000400"/>
          </a:xfrm>
        </p:spPr>
        <p:txBody>
          <a:bodyPr/>
          <a:lstStyle>
            <a:lvl1pPr marL="180000" indent="-180000">
              <a:buFont typeface="Wingdings" pitchFamily="2" charset="2"/>
              <a:buChar char="§"/>
              <a:defRPr/>
            </a:lvl1pPr>
            <a:lvl2pPr marL="360000">
              <a:spcAft>
                <a:spcPts val="800"/>
              </a:spcAft>
              <a:defRPr sz="1800"/>
            </a:lvl2pPr>
            <a:lvl3pPr marL="540000" indent="-180000">
              <a:spcAft>
                <a:spcPts val="600"/>
              </a:spcAft>
              <a:buFont typeface="Wingdings" pitchFamily="2" charset="2"/>
              <a:buChar char="§"/>
              <a:defRPr sz="1600"/>
            </a:lvl3pPr>
            <a:lvl4pPr marL="720000">
              <a:spcAft>
                <a:spcPts val="600"/>
              </a:spcAft>
              <a:defRPr sz="1600"/>
            </a:lvl4pPr>
            <a:lvl5pPr marL="720000" indent="0">
              <a:defRPr/>
            </a:lvl5pPr>
            <a:lvl6pPr marL="720000" indent="0">
              <a:buFontTx/>
              <a:buNone/>
              <a:defRPr/>
            </a:lvl6pPr>
            <a:lvl7pPr marL="720000" indent="0">
              <a:defRPr/>
            </a:lvl7pPr>
            <a:lvl8pPr marL="720000" indent="0">
              <a:buFontTx/>
              <a:buNone/>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7"/>
            <a:r>
              <a:rPr lang="en-US" dirty="0" smtClean="0"/>
              <a:t>Ninth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FW Two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a:p>
        </p:txBody>
      </p:sp>
      <p:sp>
        <p:nvSpPr>
          <p:cNvPr id="3" name="Content Placeholder 2"/>
          <p:cNvSpPr>
            <a:spLocks noGrp="1"/>
          </p:cNvSpPr>
          <p:nvPr>
            <p:ph idx="1"/>
          </p:nvPr>
        </p:nvSpPr>
        <p:spPr>
          <a:xfrm>
            <a:off x="611560" y="1052736"/>
            <a:ext cx="3780000" cy="5001419"/>
          </a:xfrm>
        </p:spPr>
        <p:txBody>
          <a:bodyPr/>
          <a:lstStyle>
            <a:lvl1pPr>
              <a:spcBef>
                <a:spcPts val="0"/>
              </a:spcBef>
              <a:spcAft>
                <a:spcPts val="1000"/>
              </a:spcAft>
              <a:defRPr sz="2000"/>
            </a:lvl1pPr>
            <a:lvl2pPr>
              <a:spcBef>
                <a:spcPts val="0"/>
              </a:spcBef>
              <a:spcAft>
                <a:spcPts val="800"/>
              </a:spcAft>
              <a:defRPr sz="1600"/>
            </a:lvl2pPr>
            <a:lvl3pPr>
              <a:spcBef>
                <a:spcPts val="0"/>
              </a:spcBef>
              <a:spcAft>
                <a:spcPts val="600"/>
              </a:spcAft>
              <a:defRPr sz="1600"/>
            </a:lvl3pPr>
            <a:lvl4pPr marL="720000" indent="-180000">
              <a:spcBef>
                <a:spcPts val="0"/>
              </a:spcBef>
              <a:spcAft>
                <a:spcPts val="600"/>
              </a:spcAft>
              <a:buFont typeface="Verdana" pitchFamily="34" charset="0"/>
              <a:buChar char="-"/>
              <a:defRPr sz="1600"/>
            </a:lvl4pPr>
            <a:lvl5pPr marL="720000" indent="0">
              <a:spcBef>
                <a:spcPts val="0"/>
              </a:spcBef>
              <a:spcAft>
                <a:spcPts val="600"/>
              </a:spcAft>
              <a:buClr>
                <a:schemeClr val="accent4"/>
              </a:buClr>
              <a:buFontTx/>
              <a:buNone/>
              <a:defRPr/>
            </a:lvl5pPr>
            <a:lvl6pPr marL="720000" indent="0">
              <a:spcBef>
                <a:spcPts val="0"/>
              </a:spcBef>
              <a:spcAft>
                <a:spcPts val="600"/>
              </a:spcAft>
              <a:buClr>
                <a:schemeClr val="accent4"/>
              </a:buClr>
              <a:defRPr sz="1600" baseline="0"/>
            </a:lvl6pPr>
            <a:lvl7pPr marL="720000" indent="0">
              <a:spcBef>
                <a:spcPts val="0"/>
              </a:spcBef>
              <a:spcAft>
                <a:spcPts val="600"/>
              </a:spcAft>
              <a:buClr>
                <a:schemeClr val="accent4"/>
              </a:buClr>
              <a:buFontTx/>
              <a:buNone/>
              <a:defRPr sz="1600"/>
            </a:lvl7pPr>
            <a:lvl8pPr marL="720000" indent="0">
              <a:spcBef>
                <a:spcPts val="0"/>
              </a:spcBef>
              <a:spcAft>
                <a:spcPts val="600"/>
              </a:spcAft>
              <a:buClr>
                <a:schemeClr val="accent4"/>
              </a:buClr>
              <a:buFontTx/>
              <a:buNone/>
              <a:defRPr sz="1600" baseline="0"/>
            </a:lvl8pPr>
            <a:lvl9pPr marL="720000" indent="0">
              <a:spcBef>
                <a:spcPts val="0"/>
              </a:spcBef>
              <a:spcAft>
                <a:spcPts val="600"/>
              </a:spcAft>
              <a:buClr>
                <a:schemeClr val="accent4"/>
              </a:buClr>
              <a:buFontTx/>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5" name="Content Placeholder 2"/>
          <p:cNvSpPr>
            <a:spLocks noGrp="1"/>
          </p:cNvSpPr>
          <p:nvPr>
            <p:ph idx="13"/>
          </p:nvPr>
        </p:nvSpPr>
        <p:spPr>
          <a:xfrm>
            <a:off x="4752813" y="1052736"/>
            <a:ext cx="3780000" cy="5001419"/>
          </a:xfrm>
        </p:spPr>
        <p:txBody>
          <a:bodyPr/>
          <a:lstStyle>
            <a:lvl1pPr>
              <a:spcBef>
                <a:spcPts val="0"/>
              </a:spcBef>
              <a:spcAft>
                <a:spcPts val="1000"/>
              </a:spcAft>
              <a:defRPr sz="2000"/>
            </a:lvl1pPr>
            <a:lvl2pPr>
              <a:spcBef>
                <a:spcPts val="0"/>
              </a:spcBef>
              <a:spcAft>
                <a:spcPts val="800"/>
              </a:spcAft>
              <a:defRPr sz="1800"/>
            </a:lvl2pPr>
            <a:lvl3pPr>
              <a:spcBef>
                <a:spcPts val="0"/>
              </a:spcBef>
              <a:spcAft>
                <a:spcPts val="600"/>
              </a:spcAft>
              <a:defRPr lang="en-US" sz="1600" kern="1200" dirty="0" smtClean="0">
                <a:solidFill>
                  <a:schemeClr val="tx1"/>
                </a:solidFill>
                <a:latin typeface="+mn-lt"/>
                <a:ea typeface="+mn-ea"/>
                <a:cs typeface="+mn-cs"/>
              </a:defRPr>
            </a:lvl3pPr>
            <a:lvl4pPr>
              <a:spcBef>
                <a:spcPts val="0"/>
              </a:spcBef>
              <a:spcAft>
                <a:spcPts val="600"/>
              </a:spcAft>
              <a:defRPr lang="en-US" sz="1600" kern="1200" dirty="0" smtClean="0">
                <a:solidFill>
                  <a:schemeClr val="tx1"/>
                </a:solidFill>
                <a:latin typeface="+mn-lt"/>
                <a:ea typeface="+mn-ea"/>
                <a:cs typeface="+mn-cs"/>
              </a:defRPr>
            </a:lvl4pPr>
            <a:lvl5pPr marL="720000" indent="0">
              <a:spcBef>
                <a:spcPts val="0"/>
              </a:spcBef>
              <a:spcAft>
                <a:spcPts val="600"/>
              </a:spcAft>
              <a:buClr>
                <a:schemeClr val="accent4"/>
              </a:buClr>
              <a:buFontTx/>
              <a:buNone/>
              <a:defRPr/>
            </a:lvl5pPr>
            <a:lvl6pPr marL="720000" indent="0">
              <a:spcBef>
                <a:spcPts val="0"/>
              </a:spcBef>
              <a:spcAft>
                <a:spcPts val="600"/>
              </a:spcAft>
              <a:buClr>
                <a:schemeClr val="accent4"/>
              </a:buClr>
              <a:defRPr lang="en-US" sz="1600" kern="1200" baseline="0" dirty="0" smtClean="0">
                <a:solidFill>
                  <a:schemeClr val="tx1"/>
                </a:solidFill>
                <a:latin typeface="+mn-lt"/>
                <a:ea typeface="+mn-ea"/>
                <a:cs typeface="+mn-cs"/>
              </a:defRPr>
            </a:lvl6pPr>
            <a:lvl7pPr marL="720000" indent="0">
              <a:spcBef>
                <a:spcPts val="0"/>
              </a:spcBef>
              <a:spcAft>
                <a:spcPts val="600"/>
              </a:spcAft>
              <a:buClr>
                <a:schemeClr val="accent4"/>
              </a:buClr>
              <a:buFontTx/>
              <a:buNone/>
              <a:defRPr lang="en-US" sz="1600" kern="1200" dirty="0" smtClean="0">
                <a:solidFill>
                  <a:schemeClr val="tx1"/>
                </a:solidFill>
                <a:latin typeface="+mn-lt"/>
                <a:ea typeface="+mn-ea"/>
                <a:cs typeface="+mn-cs"/>
              </a:defRPr>
            </a:lvl7pPr>
            <a:lvl8pPr marL="720000" indent="0">
              <a:spcBef>
                <a:spcPts val="0"/>
              </a:spcBef>
              <a:spcAft>
                <a:spcPts val="600"/>
              </a:spcAft>
              <a:buClr>
                <a:schemeClr val="accent4"/>
              </a:buClr>
              <a:buFontTx/>
              <a:buNone/>
              <a:defRPr lang="en-US" sz="1600" kern="1200" dirty="0" smtClean="0">
                <a:solidFill>
                  <a:schemeClr val="tx1"/>
                </a:solidFill>
                <a:latin typeface="+mn-lt"/>
                <a:ea typeface="+mn-ea"/>
                <a:cs typeface="+mn-cs"/>
              </a:defRPr>
            </a:lvl8pPr>
            <a:lvl9pPr marL="720000" indent="0">
              <a:spcBef>
                <a:spcPts val="0"/>
              </a:spcBef>
              <a:spcAft>
                <a:spcPts val="600"/>
              </a:spcAft>
              <a:buClr>
                <a:schemeClr val="accent4"/>
              </a:buClr>
              <a:buFontTx/>
              <a:buNone/>
              <a:defRPr lang="en-GB" sz="1600" kern="1200" dirty="0">
                <a:solidFill>
                  <a:schemeClr val="tx1"/>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FW Off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a:p>
        </p:txBody>
      </p:sp>
      <p:sp>
        <p:nvSpPr>
          <p:cNvPr id="3" name="Content Placeholder 2"/>
          <p:cNvSpPr>
            <a:spLocks noGrp="1"/>
          </p:cNvSpPr>
          <p:nvPr>
            <p:ph idx="1"/>
          </p:nvPr>
        </p:nvSpPr>
        <p:spPr>
          <a:xfrm>
            <a:off x="611560" y="1052736"/>
            <a:ext cx="1800000" cy="5001419"/>
          </a:xfrm>
        </p:spPr>
        <p:txBody>
          <a:bodyPr>
            <a:normAutofit/>
          </a:bodyPr>
          <a:lstStyle>
            <a:lvl1pPr>
              <a:spcBef>
                <a:spcPts val="0"/>
              </a:spcBef>
              <a:spcAft>
                <a:spcPts val="0"/>
              </a:spcAft>
              <a:buFontTx/>
              <a:buNone/>
              <a:defRPr sz="1000">
                <a:solidFill>
                  <a:schemeClr val="accent4"/>
                </a:solidFill>
              </a:defRPr>
            </a:lvl1pPr>
            <a:lvl2pPr marL="0" indent="0">
              <a:spcBef>
                <a:spcPts val="0"/>
              </a:spcBef>
              <a:spcAft>
                <a:spcPts val="0"/>
              </a:spcAft>
              <a:buClr>
                <a:schemeClr val="accent4"/>
              </a:buClr>
              <a:buNone/>
              <a:defRPr sz="1000"/>
            </a:lvl2pPr>
            <a:lvl3pPr marL="0" indent="0">
              <a:spcBef>
                <a:spcPts val="0"/>
              </a:spcBef>
              <a:spcAft>
                <a:spcPts val="500"/>
              </a:spcAft>
              <a:buClr>
                <a:schemeClr val="accent4"/>
              </a:buClr>
              <a:buFont typeface="Wingdings" pitchFamily="2" charset="2"/>
              <a:buNone/>
              <a:defRPr sz="1000"/>
            </a:lvl3pPr>
            <a:lvl4pPr marL="90000" indent="-90000">
              <a:spcBef>
                <a:spcPts val="0"/>
              </a:spcBef>
              <a:spcAft>
                <a:spcPts val="500"/>
              </a:spcAft>
              <a:buClr>
                <a:schemeClr val="accent4"/>
              </a:buClr>
              <a:buFont typeface="Wingdings" pitchFamily="2" charset="2"/>
              <a:buChar char="§"/>
              <a:defRPr sz="1000"/>
            </a:lvl4pPr>
            <a:lvl5pPr marL="180000" indent="-90000">
              <a:spcBef>
                <a:spcPts val="0"/>
              </a:spcBef>
              <a:spcAft>
                <a:spcPts val="500"/>
              </a:spcAft>
              <a:buClr>
                <a:schemeClr val="accent4"/>
              </a:buClr>
              <a:buFont typeface="Wingdings" pitchFamily="2" charset="2"/>
              <a:buChar char="§"/>
              <a:defRPr sz="1000" baseline="0"/>
            </a:lvl5pPr>
            <a:lvl6pPr marL="270000" indent="-90000">
              <a:spcAft>
                <a:spcPts val="500"/>
              </a:spcAft>
              <a:buClr>
                <a:schemeClr val="accent4"/>
              </a:buClr>
              <a:buFont typeface="Wingdings" pitchFamily="2" charset="2"/>
              <a:buChar char="§"/>
              <a:defRPr sz="1000"/>
            </a:lvl6pPr>
            <a:lvl7pPr marL="360000" indent="-90000">
              <a:spcAft>
                <a:spcPts val="500"/>
              </a:spcAft>
              <a:buClr>
                <a:schemeClr val="accent4"/>
              </a:buClr>
              <a:buFont typeface="Verdana" pitchFamily="34" charset="0"/>
              <a:buChar char="-"/>
              <a:defRPr sz="1000"/>
            </a:lvl7pPr>
            <a:lvl8pPr marL="360000" indent="0">
              <a:spcAft>
                <a:spcPts val="500"/>
              </a:spcAft>
              <a:buClr>
                <a:schemeClr val="accent4"/>
              </a:buClr>
              <a:buNone/>
              <a:defRPr sz="1000"/>
            </a:lvl8pPr>
            <a:lvl9pPr marL="360000">
              <a:spcAft>
                <a:spcPts val="500"/>
              </a:spcAft>
              <a:buClr>
                <a:schemeClr val="accent4"/>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9" name="Content Placeholder 2"/>
          <p:cNvSpPr>
            <a:spLocks noGrp="1"/>
          </p:cNvSpPr>
          <p:nvPr>
            <p:ph idx="13"/>
          </p:nvPr>
        </p:nvSpPr>
        <p:spPr>
          <a:xfrm>
            <a:off x="2653200" y="1051200"/>
            <a:ext cx="1800000" cy="5001419"/>
          </a:xfrm>
        </p:spPr>
        <p:txBody>
          <a:bodyPr>
            <a:normAutofit/>
          </a:bodyPr>
          <a:lstStyle>
            <a:lvl1pPr>
              <a:spcBef>
                <a:spcPts val="0"/>
              </a:spcBef>
              <a:spcAft>
                <a:spcPts val="0"/>
              </a:spcAft>
              <a:buFontTx/>
              <a:buNone/>
              <a:defRPr sz="1000">
                <a:solidFill>
                  <a:schemeClr val="accent4"/>
                </a:solidFill>
              </a:defRPr>
            </a:lvl1pPr>
            <a:lvl2pPr marL="0" indent="0">
              <a:spcBef>
                <a:spcPts val="0"/>
              </a:spcBef>
              <a:spcAft>
                <a:spcPts val="0"/>
              </a:spcAft>
              <a:buClr>
                <a:schemeClr val="accent4"/>
              </a:buClr>
              <a:buNone/>
              <a:defRPr sz="1000"/>
            </a:lvl2pPr>
            <a:lvl3pPr marL="0" indent="0">
              <a:spcBef>
                <a:spcPts val="0"/>
              </a:spcBef>
              <a:spcAft>
                <a:spcPts val="500"/>
              </a:spcAft>
              <a:buClr>
                <a:schemeClr val="accent4"/>
              </a:buClr>
              <a:buFont typeface="Wingdings" pitchFamily="2" charset="2"/>
              <a:buNone/>
              <a:defRPr sz="1000"/>
            </a:lvl3pPr>
            <a:lvl4pPr marL="90000" indent="-90000">
              <a:spcBef>
                <a:spcPts val="0"/>
              </a:spcBef>
              <a:spcAft>
                <a:spcPts val="500"/>
              </a:spcAft>
              <a:buClr>
                <a:schemeClr val="accent4"/>
              </a:buClr>
              <a:buFont typeface="Wingdings" pitchFamily="2" charset="2"/>
              <a:buChar char="§"/>
              <a:defRPr sz="1000"/>
            </a:lvl4pPr>
            <a:lvl5pPr marL="180000" indent="-90000">
              <a:spcBef>
                <a:spcPts val="0"/>
              </a:spcBef>
              <a:spcAft>
                <a:spcPts val="500"/>
              </a:spcAft>
              <a:buClr>
                <a:schemeClr val="accent4"/>
              </a:buClr>
              <a:buFont typeface="Wingdings" pitchFamily="2" charset="2"/>
              <a:buChar char="§"/>
              <a:defRPr sz="1000" baseline="0"/>
            </a:lvl5pPr>
            <a:lvl6pPr marL="270000" indent="-90000">
              <a:spcAft>
                <a:spcPts val="500"/>
              </a:spcAft>
              <a:buClr>
                <a:schemeClr val="accent4"/>
              </a:buClr>
              <a:buFont typeface="Wingdings" pitchFamily="2" charset="2"/>
              <a:buChar char="§"/>
              <a:defRPr sz="1000"/>
            </a:lvl6pPr>
            <a:lvl7pPr marL="360000" indent="-90000">
              <a:spcAft>
                <a:spcPts val="500"/>
              </a:spcAft>
              <a:buClr>
                <a:schemeClr val="accent4"/>
              </a:buClr>
              <a:buFont typeface="Verdana" pitchFamily="34" charset="0"/>
              <a:buChar char="-"/>
              <a:defRPr sz="1000"/>
            </a:lvl7pPr>
            <a:lvl8pPr marL="360000" indent="0">
              <a:spcAft>
                <a:spcPts val="500"/>
              </a:spcAft>
              <a:buClr>
                <a:schemeClr val="accent4"/>
              </a:buClr>
              <a:buNone/>
              <a:defRPr sz="1000"/>
            </a:lvl8pPr>
            <a:lvl9pPr marL="360000">
              <a:spcAft>
                <a:spcPts val="500"/>
              </a:spcAft>
              <a:buClr>
                <a:schemeClr val="accent4"/>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0" name="Content Placeholder 2"/>
          <p:cNvSpPr>
            <a:spLocks noGrp="1"/>
          </p:cNvSpPr>
          <p:nvPr>
            <p:ph idx="14"/>
          </p:nvPr>
        </p:nvSpPr>
        <p:spPr>
          <a:xfrm>
            <a:off x="4690800" y="1051200"/>
            <a:ext cx="1800000" cy="5001419"/>
          </a:xfrm>
        </p:spPr>
        <p:txBody>
          <a:bodyPr>
            <a:normAutofit/>
          </a:bodyPr>
          <a:lstStyle>
            <a:lvl1pPr>
              <a:spcBef>
                <a:spcPts val="0"/>
              </a:spcBef>
              <a:spcAft>
                <a:spcPts val="0"/>
              </a:spcAft>
              <a:buFontTx/>
              <a:buNone/>
              <a:defRPr sz="1000">
                <a:solidFill>
                  <a:schemeClr val="accent4"/>
                </a:solidFill>
              </a:defRPr>
            </a:lvl1pPr>
            <a:lvl2pPr marL="0" indent="0">
              <a:spcBef>
                <a:spcPts val="0"/>
              </a:spcBef>
              <a:spcAft>
                <a:spcPts val="0"/>
              </a:spcAft>
              <a:buClr>
                <a:schemeClr val="accent3"/>
              </a:buClr>
              <a:buNone/>
              <a:defRPr sz="1000"/>
            </a:lvl2pPr>
            <a:lvl3pPr marL="0" indent="0">
              <a:spcBef>
                <a:spcPts val="0"/>
              </a:spcBef>
              <a:spcAft>
                <a:spcPts val="500"/>
              </a:spcAft>
              <a:buClr>
                <a:schemeClr val="accent3"/>
              </a:buClr>
              <a:buFont typeface="Wingdings" pitchFamily="2" charset="2"/>
              <a:buNone/>
              <a:defRPr sz="1000"/>
            </a:lvl3pPr>
            <a:lvl4pPr marL="90000" indent="-90000">
              <a:spcBef>
                <a:spcPts val="0"/>
              </a:spcBef>
              <a:spcAft>
                <a:spcPts val="500"/>
              </a:spcAft>
              <a:buClr>
                <a:schemeClr val="accent4"/>
              </a:buClr>
              <a:buFont typeface="Wingdings" pitchFamily="2" charset="2"/>
              <a:buChar char="§"/>
              <a:defRPr sz="1000"/>
            </a:lvl4pPr>
            <a:lvl5pPr marL="180000" indent="-90000">
              <a:spcBef>
                <a:spcPts val="0"/>
              </a:spcBef>
              <a:spcAft>
                <a:spcPts val="500"/>
              </a:spcAft>
              <a:buClr>
                <a:schemeClr val="accent4"/>
              </a:buClr>
              <a:buFont typeface="Wingdings" pitchFamily="2" charset="2"/>
              <a:buChar char="§"/>
              <a:defRPr sz="1000" baseline="0"/>
            </a:lvl5pPr>
            <a:lvl6pPr marL="270000" indent="-90000">
              <a:spcAft>
                <a:spcPts val="500"/>
              </a:spcAft>
              <a:buClr>
                <a:schemeClr val="accent4"/>
              </a:buClr>
              <a:buFont typeface="Wingdings" pitchFamily="2" charset="2"/>
              <a:buChar char="§"/>
              <a:defRPr sz="1000"/>
            </a:lvl6pPr>
            <a:lvl7pPr marL="360000" indent="-90000">
              <a:spcAft>
                <a:spcPts val="500"/>
              </a:spcAft>
              <a:buClr>
                <a:schemeClr val="accent4"/>
              </a:buClr>
              <a:buFont typeface="Verdana" pitchFamily="34" charset="0"/>
              <a:buChar char="-"/>
              <a:defRPr sz="1000"/>
            </a:lvl7pPr>
            <a:lvl8pPr marL="360000" indent="0">
              <a:spcAft>
                <a:spcPts val="500"/>
              </a:spcAft>
              <a:buClr>
                <a:schemeClr val="accent4"/>
              </a:buClr>
              <a:buNone/>
              <a:defRPr sz="1000"/>
            </a:lvl8pPr>
            <a:lvl9pPr marL="360000">
              <a:spcAft>
                <a:spcPts val="500"/>
              </a:spcAft>
              <a:buClr>
                <a:schemeClr val="accent4"/>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Content Placeholder 2"/>
          <p:cNvSpPr>
            <a:spLocks noGrp="1"/>
          </p:cNvSpPr>
          <p:nvPr>
            <p:ph idx="15"/>
          </p:nvPr>
        </p:nvSpPr>
        <p:spPr>
          <a:xfrm>
            <a:off x="6732000" y="1051200"/>
            <a:ext cx="1800000" cy="5001419"/>
          </a:xfrm>
        </p:spPr>
        <p:txBody>
          <a:bodyPr>
            <a:normAutofit/>
          </a:bodyPr>
          <a:lstStyle>
            <a:lvl1pPr>
              <a:spcBef>
                <a:spcPts val="0"/>
              </a:spcBef>
              <a:spcAft>
                <a:spcPts val="0"/>
              </a:spcAft>
              <a:buFontTx/>
              <a:buNone/>
              <a:defRPr sz="1000">
                <a:solidFill>
                  <a:schemeClr val="accent4"/>
                </a:solidFill>
              </a:defRPr>
            </a:lvl1pPr>
            <a:lvl2pPr marL="0" indent="0">
              <a:spcBef>
                <a:spcPts val="0"/>
              </a:spcBef>
              <a:spcAft>
                <a:spcPts val="0"/>
              </a:spcAft>
              <a:buClr>
                <a:schemeClr val="accent4"/>
              </a:buClr>
              <a:buNone/>
              <a:defRPr sz="1000"/>
            </a:lvl2pPr>
            <a:lvl3pPr marL="0" indent="0">
              <a:spcBef>
                <a:spcPts val="0"/>
              </a:spcBef>
              <a:spcAft>
                <a:spcPts val="500"/>
              </a:spcAft>
              <a:buClr>
                <a:schemeClr val="accent4"/>
              </a:buClr>
              <a:buFont typeface="Wingdings" pitchFamily="2" charset="2"/>
              <a:buNone/>
              <a:defRPr sz="1000"/>
            </a:lvl3pPr>
            <a:lvl4pPr marL="90000" indent="-90000">
              <a:spcBef>
                <a:spcPts val="0"/>
              </a:spcBef>
              <a:spcAft>
                <a:spcPts val="500"/>
              </a:spcAft>
              <a:buClr>
                <a:schemeClr val="accent4"/>
              </a:buClr>
              <a:buFont typeface="Wingdings" pitchFamily="2" charset="2"/>
              <a:buChar char="§"/>
              <a:defRPr sz="1000"/>
            </a:lvl4pPr>
            <a:lvl5pPr marL="180000" indent="-90000">
              <a:spcBef>
                <a:spcPts val="0"/>
              </a:spcBef>
              <a:spcAft>
                <a:spcPts val="500"/>
              </a:spcAft>
              <a:buClr>
                <a:schemeClr val="accent4"/>
              </a:buClr>
              <a:buFont typeface="Wingdings" pitchFamily="2" charset="2"/>
              <a:buChar char="§"/>
              <a:defRPr sz="1000" baseline="0"/>
            </a:lvl5pPr>
            <a:lvl6pPr marL="270000" indent="-90000">
              <a:spcAft>
                <a:spcPts val="500"/>
              </a:spcAft>
              <a:buClr>
                <a:schemeClr val="accent4"/>
              </a:buClr>
              <a:buFont typeface="Wingdings" pitchFamily="2" charset="2"/>
              <a:buChar char="§"/>
              <a:defRPr sz="1000"/>
            </a:lvl6pPr>
            <a:lvl7pPr marL="360000" indent="-90000">
              <a:spcAft>
                <a:spcPts val="500"/>
              </a:spcAft>
              <a:buClr>
                <a:schemeClr val="accent4"/>
              </a:buClr>
              <a:buFont typeface="Verdana" pitchFamily="34" charset="0"/>
              <a:buChar char="-"/>
              <a:defRPr sz="1000"/>
            </a:lvl7pPr>
            <a:lvl8pPr marL="360000" indent="0">
              <a:spcAft>
                <a:spcPts val="500"/>
              </a:spcAft>
              <a:buClr>
                <a:schemeClr val="accent4"/>
              </a:buClr>
              <a:buNone/>
              <a:defRPr sz="1000"/>
            </a:lvl8pPr>
            <a:lvl9pPr marL="360000">
              <a:spcAft>
                <a:spcPts val="500"/>
              </a:spcAft>
              <a:buClr>
                <a:schemeClr val="accent4"/>
              </a:buCl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FW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2"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4"/>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13" name="Text Placeholder 12"/>
          <p:cNvSpPr>
            <a:spLocks noGrp="1"/>
          </p:cNvSpPr>
          <p:nvPr>
            <p:ph type="body" sz="quarter" idx="13" hasCustomPrompt="1"/>
          </p:nvPr>
        </p:nvSpPr>
        <p:spPr>
          <a:xfrm>
            <a:off x="1403350" y="4508500"/>
            <a:ext cx="6408738" cy="864715"/>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err="1" smtClean="0"/>
              <a:t>Strapline</a:t>
            </a:r>
            <a:endParaRPr lang="en-US" dirty="0" smtClean="0"/>
          </a:p>
          <a:p>
            <a:pPr lvl="0"/>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EBCE5C-92EB-444E-966B-397E128A68CC}"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465B3B-EC06-4571-8EE4-1F8919FBEFC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68518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6E6AC1E-B50C-43A9-A30C-22A86DF40A41}"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19F761-28CB-46A9-8BBB-5D92BE804C6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9440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EAACFD-3201-4F4D-9458-DA635E000A20}"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456C16-A99E-492A-ADB2-7598BCC7BDC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7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FW One col">
    <p:spTree>
      <p:nvGrpSpPr>
        <p:cNvPr id="1" name=""/>
        <p:cNvGrpSpPr/>
        <p:nvPr/>
      </p:nvGrpSpPr>
      <p:grpSpPr>
        <a:xfrm>
          <a:off x="0" y="0"/>
          <a:ext cx="0" cy="0"/>
          <a:chOff x="0" y="0"/>
          <a:chExt cx="0" cy="0"/>
        </a:xfrm>
      </p:grpSpPr>
      <p:sp>
        <p:nvSpPr>
          <p:cNvPr id="2" name="Title 1"/>
          <p:cNvSpPr>
            <a:spLocks noGrp="1"/>
          </p:cNvSpPr>
          <p:nvPr>
            <p:ph type="title"/>
          </p:nvPr>
        </p:nvSpPr>
        <p:spPr>
          <a:xfrm>
            <a:off x="611560" y="360000"/>
            <a:ext cx="7128792" cy="490066"/>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3151ADFB-57B8-4048-8CEC-6DA13096C0CC}" type="datetimeFigureOut">
              <a:rPr lang="en-GB" smtClean="0"/>
              <a:pPr/>
              <a:t>27/09/2013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FDFBC5-E421-498D-AE46-08D42A4B5A07}" type="slidenum">
              <a:rPr lang="en-GB" smtClean="0"/>
              <a:pPr/>
              <a:t>‹#›</a:t>
            </a:fld>
            <a:endParaRPr lang="en-GB" dirty="0"/>
          </a:p>
        </p:txBody>
      </p:sp>
      <p:sp>
        <p:nvSpPr>
          <p:cNvPr id="7" name="Content Placeholder 6"/>
          <p:cNvSpPr>
            <a:spLocks noGrp="1"/>
          </p:cNvSpPr>
          <p:nvPr>
            <p:ph sz="quarter" idx="13"/>
          </p:nvPr>
        </p:nvSpPr>
        <p:spPr>
          <a:xfrm>
            <a:off x="611188" y="1051200"/>
            <a:ext cx="7920000" cy="5000400"/>
          </a:xfrm>
        </p:spPr>
        <p:txBody>
          <a:bodyPr/>
          <a:lstStyle>
            <a:lvl1pPr marL="180000" indent="-180000">
              <a:defRPr/>
            </a:lvl1pPr>
            <a:lvl2pPr marL="360000">
              <a:spcAft>
                <a:spcPts val="800"/>
              </a:spcAft>
              <a:defRPr/>
            </a:lvl2pPr>
            <a:lvl3pPr indent="-180000">
              <a:spcAft>
                <a:spcPts val="600"/>
              </a:spcAft>
              <a:defRPr/>
            </a:lvl3pPr>
            <a:lvl4pPr marL="720000">
              <a:spcAft>
                <a:spcPts val="600"/>
              </a:spcAft>
              <a:defRPr/>
            </a:lvl4pPr>
            <a:lvl5pPr marL="720000" indent="0">
              <a:spcAft>
                <a:spcPts val="600"/>
              </a:spcAft>
              <a:defRPr/>
            </a:lvl5pPr>
            <a:lvl6pPr marL="720000" indent="0">
              <a:spcAft>
                <a:spcPts val="600"/>
              </a:spcAft>
              <a:buFontTx/>
              <a:buNone/>
              <a:defRPr/>
            </a:lvl6pPr>
            <a:lvl7pPr marL="720000" indent="0">
              <a:spcAft>
                <a:spcPts val="600"/>
              </a:spcAft>
              <a:defRPr/>
            </a:lvl7pPr>
            <a:lvl8pPr marL="720000" indent="0">
              <a:spcAft>
                <a:spcPts val="600"/>
              </a:spcAft>
              <a:buFontTx/>
              <a:buNone/>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73B9019-72A5-4E7E-8C6E-684FD73D89A1}" type="datetimeFigureOut">
              <a:rPr lang="en-GB">
                <a:solidFill>
                  <a:prstClr val="black">
                    <a:tint val="75000"/>
                  </a:prstClr>
                </a:solidFill>
              </a:rPr>
              <a:pPr>
                <a:defRPr/>
              </a:pPr>
              <a:t>27/09/2013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98D474-E8DA-4A51-A746-4E175C68E5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761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71E3148-5B9D-4701-A538-91E49205AD9A}" type="datetimeFigureOut">
              <a:rPr lang="en-GB">
                <a:solidFill>
                  <a:prstClr val="black">
                    <a:tint val="75000"/>
                  </a:prstClr>
                </a:solidFill>
              </a:rPr>
              <a:pPr>
                <a:defRPr/>
              </a:pPr>
              <a:t>27/09/2013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BB5B4A8-0FE0-432E-B8E4-E23B923F16B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269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9FFBD0F-1711-4C80-B5E0-7713F11F0B7B}" type="datetimeFigureOut">
              <a:rPr lang="en-GB">
                <a:solidFill>
                  <a:prstClr val="black">
                    <a:tint val="75000"/>
                  </a:prstClr>
                </a:solidFill>
              </a:rPr>
              <a:pPr>
                <a:defRPr/>
              </a:pPr>
              <a:t>27/09/2013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E18E3E-2C85-4B88-B2CF-6762B5381AB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6669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2E363-5534-46FD-AFD8-33B6B56908EE}" type="datetimeFigureOut">
              <a:rPr lang="en-GB">
                <a:solidFill>
                  <a:prstClr val="black">
                    <a:tint val="75000"/>
                  </a:prstClr>
                </a:solidFill>
              </a:rPr>
              <a:pPr>
                <a:defRPr/>
              </a:pPr>
              <a:t>27/09/2013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A0E650-D29E-4655-9EF5-9564F97707D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04265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7236E8-2BDA-4F11-8F1D-F6578DA4581A}" type="datetimeFigureOut">
              <a:rPr lang="en-GB">
                <a:solidFill>
                  <a:prstClr val="black">
                    <a:tint val="75000"/>
                  </a:prstClr>
                </a:solidFill>
              </a:rPr>
              <a:pPr>
                <a:defRPr/>
              </a:pPr>
              <a:t>27/09/2013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1EA0D73-F9B9-42C0-AC4F-48DF7DDFB0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65157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2E485A-A73F-4B29-B220-AACFDDC9B4B5}" type="datetimeFigureOut">
              <a:rPr lang="en-GB">
                <a:solidFill>
                  <a:prstClr val="black">
                    <a:tint val="75000"/>
                  </a:prstClr>
                </a:solidFill>
              </a:rPr>
              <a:pPr>
                <a:defRPr/>
              </a:pPr>
              <a:t>27/09/2013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8909D7-7C61-4A15-B6E1-815920CC990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19662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7CD549-6DC9-4919-A897-A85A9F301CDF}"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76062-9142-4226-8E33-32595B61106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8073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2AD9A9-9313-477B-BCE2-CF373D807159}"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BAF247-96A3-4961-8843-AE1F9C48B6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8254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FW Two col">
    <p:spTree>
      <p:nvGrpSpPr>
        <p:cNvPr id="1" name=""/>
        <p:cNvGrpSpPr/>
        <p:nvPr/>
      </p:nvGrpSpPr>
      <p:grpSpPr>
        <a:xfrm>
          <a:off x="0" y="0"/>
          <a:ext cx="0" cy="0"/>
          <a:chOff x="0" y="0"/>
          <a:chExt cx="0" cy="0"/>
        </a:xfrm>
      </p:grpSpPr>
      <p:sp>
        <p:nvSpPr>
          <p:cNvPr id="2" name="Title 1"/>
          <p:cNvSpPr>
            <a:spLocks noGrp="1"/>
          </p:cNvSpPr>
          <p:nvPr>
            <p:ph type="title"/>
          </p:nvPr>
        </p:nvSpPr>
        <p:spPr>
          <a:xfrm>
            <a:off x="611560" y="360000"/>
            <a:ext cx="7128792" cy="490066"/>
          </a:xfrm>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1560" y="1052736"/>
            <a:ext cx="3780000" cy="5001419"/>
          </a:xfrm>
        </p:spPr>
        <p:txBody>
          <a:bodyPr/>
          <a:lstStyle>
            <a:lvl1pPr>
              <a:spcBef>
                <a:spcPts val="0"/>
              </a:spcBef>
              <a:spcAft>
                <a:spcPts val="1000"/>
              </a:spcAft>
              <a:defRPr sz="2000"/>
            </a:lvl1pPr>
            <a:lvl2pPr>
              <a:spcBef>
                <a:spcPts val="0"/>
              </a:spcBef>
              <a:spcAft>
                <a:spcPts val="800"/>
              </a:spcAft>
              <a:defRPr sz="1800"/>
            </a:lvl2pPr>
            <a:lvl3pPr>
              <a:spcBef>
                <a:spcPts val="0"/>
              </a:spcBef>
              <a:spcAft>
                <a:spcPts val="600"/>
              </a:spcAft>
              <a:defRPr sz="1600"/>
            </a:lvl3pPr>
            <a:lvl4pPr marL="720000" indent="-180000">
              <a:spcBef>
                <a:spcPts val="0"/>
              </a:spcBef>
              <a:spcAft>
                <a:spcPts val="600"/>
              </a:spcAft>
              <a:buFont typeface="Verdana" pitchFamily="34" charset="0"/>
              <a:buChar char="-"/>
              <a:defRPr sz="1600"/>
            </a:lvl4pPr>
            <a:lvl5pPr marL="720000" indent="0">
              <a:spcBef>
                <a:spcPts val="0"/>
              </a:spcBef>
              <a:spcAft>
                <a:spcPts val="600"/>
              </a:spcAft>
              <a:buFontTx/>
              <a:buNone/>
              <a:defRPr/>
            </a:lvl5pPr>
            <a:lvl6pPr marL="720000" indent="0">
              <a:spcBef>
                <a:spcPts val="0"/>
              </a:spcBef>
              <a:spcAft>
                <a:spcPts val="600"/>
              </a:spcAft>
              <a:buClr>
                <a:schemeClr val="accent1"/>
              </a:buClr>
              <a:defRPr sz="1600" baseline="0"/>
            </a:lvl6pPr>
            <a:lvl7pPr marL="720000" indent="0">
              <a:spcBef>
                <a:spcPts val="0"/>
              </a:spcBef>
              <a:spcAft>
                <a:spcPts val="600"/>
              </a:spcAft>
              <a:buFontTx/>
              <a:buNone/>
              <a:defRPr sz="1600"/>
            </a:lvl7pPr>
            <a:lvl8pPr marL="720000" indent="0">
              <a:spcBef>
                <a:spcPts val="0"/>
              </a:spcBef>
              <a:spcAft>
                <a:spcPts val="600"/>
              </a:spcAft>
              <a:buClr>
                <a:schemeClr val="accent1"/>
              </a:buClr>
              <a:buFontTx/>
              <a:buNone/>
              <a:defRPr sz="1600" baseline="0"/>
            </a:lvl8pPr>
            <a:lvl9pPr marL="720000" indent="0">
              <a:spcBef>
                <a:spcPts val="0"/>
              </a:spcBef>
              <a:spcAft>
                <a:spcPts val="600"/>
              </a:spcAft>
              <a:buFontTx/>
              <a:buNone/>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5" name="Content Placeholder 2"/>
          <p:cNvSpPr>
            <a:spLocks noGrp="1"/>
          </p:cNvSpPr>
          <p:nvPr>
            <p:ph idx="13"/>
          </p:nvPr>
        </p:nvSpPr>
        <p:spPr>
          <a:xfrm>
            <a:off x="4752813" y="1052736"/>
            <a:ext cx="3780000" cy="5001419"/>
          </a:xfrm>
        </p:spPr>
        <p:txBody>
          <a:bodyPr/>
          <a:lstStyle>
            <a:lvl1pPr>
              <a:spcBef>
                <a:spcPts val="0"/>
              </a:spcBef>
              <a:spcAft>
                <a:spcPts val="1000"/>
              </a:spcAft>
              <a:defRPr sz="2000"/>
            </a:lvl1pPr>
            <a:lvl2pPr>
              <a:spcBef>
                <a:spcPts val="0"/>
              </a:spcBef>
              <a:spcAft>
                <a:spcPts val="800"/>
              </a:spcAft>
              <a:defRPr sz="1800"/>
            </a:lvl2pPr>
            <a:lvl3pPr>
              <a:spcBef>
                <a:spcPts val="0"/>
              </a:spcBef>
              <a:spcAft>
                <a:spcPts val="600"/>
              </a:spcAft>
              <a:defRPr lang="en-US" sz="1600" kern="1200" dirty="0" smtClean="0">
                <a:solidFill>
                  <a:schemeClr val="tx1"/>
                </a:solidFill>
                <a:latin typeface="+mn-lt"/>
                <a:ea typeface="+mn-ea"/>
                <a:cs typeface="+mn-cs"/>
              </a:defRPr>
            </a:lvl3pPr>
            <a:lvl4pPr>
              <a:spcBef>
                <a:spcPts val="0"/>
              </a:spcBef>
              <a:spcAft>
                <a:spcPts val="600"/>
              </a:spcAft>
              <a:defRPr lang="en-US" sz="1600" kern="1200" dirty="0" smtClean="0">
                <a:solidFill>
                  <a:schemeClr val="tx1"/>
                </a:solidFill>
                <a:latin typeface="+mn-lt"/>
                <a:ea typeface="+mn-ea"/>
                <a:cs typeface="+mn-cs"/>
              </a:defRPr>
            </a:lvl4pPr>
            <a:lvl5pPr marL="720000" indent="0">
              <a:spcBef>
                <a:spcPts val="0"/>
              </a:spcBef>
              <a:spcAft>
                <a:spcPts val="600"/>
              </a:spcAft>
              <a:buFontTx/>
              <a:buNone/>
              <a:defRPr/>
            </a:lvl5pPr>
            <a:lvl6pPr marL="720000" indent="0">
              <a:spcBef>
                <a:spcPts val="0"/>
              </a:spcBef>
              <a:spcAft>
                <a:spcPts val="600"/>
              </a:spcAft>
              <a:buClr>
                <a:schemeClr val="accent1"/>
              </a:buClr>
              <a:defRPr lang="en-US" sz="1600" kern="1200" baseline="0" dirty="0" smtClean="0">
                <a:solidFill>
                  <a:schemeClr val="tx1"/>
                </a:solidFill>
                <a:latin typeface="+mn-lt"/>
                <a:ea typeface="+mn-ea"/>
                <a:cs typeface="+mn-cs"/>
              </a:defRPr>
            </a:lvl6pPr>
            <a:lvl7pPr marL="720000" indent="0">
              <a:spcBef>
                <a:spcPts val="0"/>
              </a:spcBef>
              <a:spcAft>
                <a:spcPts val="600"/>
              </a:spcAft>
              <a:buFontTx/>
              <a:buNone/>
              <a:defRPr lang="en-US" sz="1600" kern="1200" dirty="0" smtClean="0">
                <a:solidFill>
                  <a:schemeClr val="tx1"/>
                </a:solidFill>
                <a:latin typeface="+mn-lt"/>
                <a:ea typeface="+mn-ea"/>
                <a:cs typeface="+mn-cs"/>
              </a:defRPr>
            </a:lvl7pPr>
            <a:lvl8pPr marL="720000" indent="0">
              <a:spcBef>
                <a:spcPts val="0"/>
              </a:spcBef>
              <a:spcAft>
                <a:spcPts val="600"/>
              </a:spcAft>
              <a:buClr>
                <a:schemeClr val="accent1"/>
              </a:buClr>
              <a:buFontTx/>
              <a:buNone/>
              <a:defRPr lang="en-US" sz="1600" kern="1200" dirty="0" smtClean="0">
                <a:solidFill>
                  <a:schemeClr val="tx1"/>
                </a:solidFill>
                <a:latin typeface="+mn-lt"/>
                <a:ea typeface="+mn-ea"/>
                <a:cs typeface="+mn-cs"/>
              </a:defRPr>
            </a:lvl8pPr>
            <a:lvl9pPr marL="720000" indent="0">
              <a:spcBef>
                <a:spcPts val="0"/>
              </a:spcBef>
              <a:spcAft>
                <a:spcPts val="600"/>
              </a:spcAft>
              <a:buFontTx/>
              <a:buNone/>
              <a:defRPr lang="en-GB" sz="1600" kern="1200" dirty="0">
                <a:solidFill>
                  <a:schemeClr val="tx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FW Offices">
    <p:spTree>
      <p:nvGrpSpPr>
        <p:cNvPr id="1" name=""/>
        <p:cNvGrpSpPr/>
        <p:nvPr/>
      </p:nvGrpSpPr>
      <p:grpSpPr>
        <a:xfrm>
          <a:off x="0" y="0"/>
          <a:ext cx="0" cy="0"/>
          <a:chOff x="0" y="0"/>
          <a:chExt cx="0" cy="0"/>
        </a:xfrm>
      </p:grpSpPr>
      <p:sp>
        <p:nvSpPr>
          <p:cNvPr id="2" name="Title 1"/>
          <p:cNvSpPr>
            <a:spLocks noGrp="1"/>
          </p:cNvSpPr>
          <p:nvPr>
            <p:ph type="title"/>
          </p:nvPr>
        </p:nvSpPr>
        <p:spPr>
          <a:xfrm>
            <a:off x="611560" y="360000"/>
            <a:ext cx="7128792" cy="490066"/>
          </a:xfrm>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11560" y="1052736"/>
            <a:ext cx="1800000" cy="5001419"/>
          </a:xfrm>
        </p:spPr>
        <p:txBody>
          <a:bodyPr>
            <a:normAutofit/>
          </a:bodyPr>
          <a:lstStyle>
            <a:lvl1pPr marL="0" indent="0">
              <a:spcBef>
                <a:spcPts val="0"/>
              </a:spcBef>
              <a:spcAft>
                <a:spcPts val="0"/>
              </a:spcAft>
              <a:buFontTx/>
              <a:buNone/>
              <a:defRPr sz="1000">
                <a:solidFill>
                  <a:schemeClr val="accent1"/>
                </a:solidFill>
              </a:defRPr>
            </a:lvl1pPr>
            <a:lvl2pPr marL="0" indent="-90000">
              <a:spcBef>
                <a:spcPts val="0"/>
              </a:spcBef>
              <a:spcAft>
                <a:spcPts val="0"/>
              </a:spcAft>
              <a:buClr>
                <a:schemeClr val="accent1"/>
              </a:buClr>
              <a:buFontTx/>
              <a:buNone/>
              <a:defRPr sz="1000"/>
            </a:lvl2pPr>
            <a:lvl3pPr marL="90000" indent="-88900">
              <a:spcBef>
                <a:spcPts val="0"/>
              </a:spcBef>
              <a:spcAft>
                <a:spcPts val="500"/>
              </a:spcAft>
              <a:buClr>
                <a:schemeClr val="accent1"/>
              </a:buClr>
              <a:buFont typeface="Wingdings" pitchFamily="2" charset="2"/>
              <a:buChar char="§"/>
              <a:defRPr sz="1000"/>
            </a:lvl3pPr>
            <a:lvl4pPr marL="180000" indent="-90000">
              <a:spcBef>
                <a:spcPts val="0"/>
              </a:spcBef>
              <a:spcAft>
                <a:spcPts val="500"/>
              </a:spcAft>
              <a:buClr>
                <a:schemeClr val="accent1"/>
              </a:buClr>
              <a:buFont typeface="Wingdings" pitchFamily="2" charset="2"/>
              <a:buChar char="§"/>
              <a:defRPr sz="1000"/>
            </a:lvl4pPr>
            <a:lvl5pPr marL="270000" indent="-90000">
              <a:spcBef>
                <a:spcPts val="0"/>
              </a:spcBef>
              <a:spcAft>
                <a:spcPts val="500"/>
              </a:spcAft>
              <a:buClr>
                <a:schemeClr val="accent1"/>
              </a:buClr>
              <a:buFont typeface="Wingdings" pitchFamily="2" charset="2"/>
              <a:buChar char="§"/>
              <a:defRPr sz="1000" baseline="0"/>
            </a:lvl5pPr>
            <a:lvl6pPr marL="360000" indent="-90000">
              <a:spcAft>
                <a:spcPts val="500"/>
              </a:spcAft>
              <a:buFont typeface="Verdana" pitchFamily="34" charset="0"/>
              <a:buChar char="-"/>
              <a:defRPr sz="1000"/>
            </a:lvl6pPr>
            <a:lvl7pPr marL="360000" indent="0">
              <a:spcAft>
                <a:spcPts val="500"/>
              </a:spcAft>
              <a:defRPr sz="1000"/>
            </a:lvl7pPr>
            <a:lvl8pPr marL="360000" indent="0">
              <a:spcAft>
                <a:spcPts val="500"/>
              </a:spcAft>
              <a:buNone/>
              <a:defRPr sz="1000"/>
            </a:lvl8pPr>
            <a:lvl9pPr marL="360000" indent="0">
              <a:spcAft>
                <a:spcPts val="500"/>
              </a:spcAft>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9" name="Content Placeholder 2"/>
          <p:cNvSpPr>
            <a:spLocks noGrp="1"/>
          </p:cNvSpPr>
          <p:nvPr>
            <p:ph idx="13"/>
          </p:nvPr>
        </p:nvSpPr>
        <p:spPr>
          <a:xfrm>
            <a:off x="2653200" y="1051200"/>
            <a:ext cx="1800000" cy="5001419"/>
          </a:xfrm>
        </p:spPr>
        <p:txBody>
          <a:bodyPr>
            <a:normAutofit/>
          </a:bodyPr>
          <a:lstStyle>
            <a:lvl1pPr marL="0">
              <a:spcBef>
                <a:spcPts val="0"/>
              </a:spcBef>
              <a:spcAft>
                <a:spcPts val="0"/>
              </a:spcAft>
              <a:buFontTx/>
              <a:buNone/>
              <a:defRPr sz="1000">
                <a:solidFill>
                  <a:schemeClr val="accent1"/>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1"/>
              </a:buClr>
              <a:buFont typeface="Wingdings" pitchFamily="2" charset="2"/>
              <a:buChar char="§"/>
              <a:defRPr lang="en-US" sz="1000" kern="1200" dirty="0" smtClean="0">
                <a:solidFill>
                  <a:schemeClr val="tx1"/>
                </a:solidFill>
                <a:latin typeface="+mn-lt"/>
                <a:ea typeface="+mn-ea"/>
                <a:cs typeface="+mn-cs"/>
              </a:defRPr>
            </a:lvl3pPr>
            <a:lvl4pPr marL="180000" indent="-90000">
              <a:spcBef>
                <a:spcPts val="0"/>
              </a:spcBef>
              <a:spcAft>
                <a:spcPts val="500"/>
              </a:spcAft>
              <a:buClr>
                <a:schemeClr val="accent1"/>
              </a:buClr>
              <a:buFont typeface="Wingdings" pitchFamily="2" charset="2"/>
              <a:buChar char="§"/>
              <a:defRPr sz="1000"/>
            </a:lvl4pPr>
            <a:lvl5pPr marL="270000" indent="-90000">
              <a:spcBef>
                <a:spcPts val="0"/>
              </a:spcBef>
              <a:spcAft>
                <a:spcPts val="500"/>
              </a:spcAft>
              <a:buClr>
                <a:schemeClr val="accent1"/>
              </a:buClr>
              <a:buFont typeface="Wingdings" pitchFamily="2" charset="2"/>
              <a:buChar char="§"/>
              <a:defRPr sz="1000" baseline="0"/>
            </a:lvl5pPr>
            <a:lvl6pPr marL="360000" indent="-90000">
              <a:spcAft>
                <a:spcPts val="500"/>
              </a:spcAft>
              <a:buFont typeface="Verdana" pitchFamily="34" charset="0"/>
              <a:buChar char="-"/>
              <a:defRPr sz="1000"/>
            </a:lvl6pPr>
            <a:lvl7pPr marL="360000">
              <a:spcAft>
                <a:spcPts val="500"/>
              </a:spcAft>
              <a:defRPr sz="1000"/>
            </a:lvl7pPr>
            <a:lvl8pPr marL="360000" indent="0">
              <a:spcAft>
                <a:spcPts val="500"/>
              </a:spcAft>
              <a:buNone/>
              <a:defRPr sz="1000"/>
            </a:lvl8pPr>
            <a:lvl9pPr marL="360000">
              <a:spcAft>
                <a:spcPts val="500"/>
              </a:spcAft>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4"/>
          </p:nvPr>
        </p:nvSpPr>
        <p:spPr>
          <a:xfrm>
            <a:off x="4690800" y="1051200"/>
            <a:ext cx="1800000" cy="5001419"/>
          </a:xfrm>
        </p:spPr>
        <p:txBody>
          <a:bodyPr>
            <a:normAutofit/>
          </a:bodyPr>
          <a:lstStyle>
            <a:lvl1pPr marL="0">
              <a:spcBef>
                <a:spcPts val="0"/>
              </a:spcBef>
              <a:spcAft>
                <a:spcPts val="0"/>
              </a:spcAft>
              <a:buFontTx/>
              <a:buNone/>
              <a:defRPr sz="1000">
                <a:solidFill>
                  <a:schemeClr val="accent1"/>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1"/>
              </a:buClr>
              <a:buFont typeface="Wingdings" pitchFamily="2" charset="2"/>
              <a:buChar char="§"/>
              <a:defRPr sz="1000"/>
            </a:lvl3pPr>
            <a:lvl4pPr marL="180000" indent="-90000">
              <a:spcBef>
                <a:spcPts val="0"/>
              </a:spcBef>
              <a:spcAft>
                <a:spcPts val="500"/>
              </a:spcAft>
              <a:buClr>
                <a:schemeClr val="accent1"/>
              </a:buClr>
              <a:buFont typeface="Wingdings" pitchFamily="2" charset="2"/>
              <a:buChar char="§"/>
              <a:defRPr sz="1000"/>
            </a:lvl4pPr>
            <a:lvl5pPr marL="270000" indent="-90000">
              <a:spcBef>
                <a:spcPts val="0"/>
              </a:spcBef>
              <a:spcAft>
                <a:spcPts val="500"/>
              </a:spcAft>
              <a:buClr>
                <a:schemeClr val="accent1"/>
              </a:buClr>
              <a:buFont typeface="Wingdings" pitchFamily="2" charset="2"/>
              <a:buChar char="§"/>
              <a:defRPr sz="1000" baseline="0"/>
            </a:lvl5pPr>
            <a:lvl6pPr marL="360000" indent="-90000">
              <a:spcAft>
                <a:spcPts val="500"/>
              </a:spcAft>
              <a:buFont typeface="Verdana" pitchFamily="34" charset="0"/>
              <a:buChar char="-"/>
              <a:defRPr sz="1000"/>
            </a:lvl6pPr>
            <a:lvl7pPr marL="360000">
              <a:spcAft>
                <a:spcPts val="500"/>
              </a:spcAft>
              <a:defRPr sz="1000"/>
            </a:lvl7pPr>
            <a:lvl8pPr marL="360000" indent="0">
              <a:spcAft>
                <a:spcPts val="500"/>
              </a:spcAft>
              <a:buNone/>
              <a:defRPr sz="1000"/>
            </a:lvl8pPr>
            <a:lvl9pPr marL="360000">
              <a:spcAft>
                <a:spcPts val="500"/>
              </a:spcAft>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5"/>
          </p:nvPr>
        </p:nvSpPr>
        <p:spPr>
          <a:xfrm>
            <a:off x="6732000" y="1051200"/>
            <a:ext cx="1800000" cy="5001419"/>
          </a:xfrm>
        </p:spPr>
        <p:txBody>
          <a:bodyPr>
            <a:normAutofit/>
          </a:bodyPr>
          <a:lstStyle>
            <a:lvl1pPr marL="0">
              <a:spcBef>
                <a:spcPts val="0"/>
              </a:spcBef>
              <a:spcAft>
                <a:spcPts val="0"/>
              </a:spcAft>
              <a:buFontTx/>
              <a:buNone/>
              <a:defRPr sz="1000">
                <a:solidFill>
                  <a:schemeClr val="accent1"/>
                </a:solidFill>
              </a:defRPr>
            </a:lvl1pPr>
            <a:lvl2pPr marL="0" indent="0">
              <a:spcBef>
                <a:spcPts val="0"/>
              </a:spcBef>
              <a:spcAft>
                <a:spcPts val="0"/>
              </a:spcAft>
              <a:buClr>
                <a:schemeClr val="accent3"/>
              </a:buClr>
              <a:buNone/>
              <a:defRPr sz="1000"/>
            </a:lvl2pPr>
            <a:lvl3pPr marL="90000" indent="-90000">
              <a:spcBef>
                <a:spcPts val="0"/>
              </a:spcBef>
              <a:spcAft>
                <a:spcPts val="500"/>
              </a:spcAft>
              <a:buClr>
                <a:schemeClr val="accent1"/>
              </a:buClr>
              <a:buFont typeface="Wingdings" pitchFamily="2" charset="2"/>
              <a:buChar char="§"/>
              <a:defRPr sz="1000"/>
            </a:lvl3pPr>
            <a:lvl4pPr marL="180000" indent="-90000">
              <a:spcBef>
                <a:spcPts val="0"/>
              </a:spcBef>
              <a:spcAft>
                <a:spcPts val="500"/>
              </a:spcAft>
              <a:buClr>
                <a:schemeClr val="accent1"/>
              </a:buClr>
              <a:buFont typeface="Wingdings" pitchFamily="2" charset="2"/>
              <a:buChar char="§"/>
              <a:defRPr sz="1000"/>
            </a:lvl4pPr>
            <a:lvl5pPr marL="270000" indent="-90000">
              <a:spcBef>
                <a:spcPts val="0"/>
              </a:spcBef>
              <a:spcAft>
                <a:spcPts val="500"/>
              </a:spcAft>
              <a:buClr>
                <a:schemeClr val="accent1"/>
              </a:buClr>
              <a:buFont typeface="Wingdings" pitchFamily="2" charset="2"/>
              <a:buChar char="§"/>
              <a:defRPr sz="1000" baseline="0"/>
            </a:lvl5pPr>
            <a:lvl6pPr marL="360000" indent="-90000">
              <a:spcAft>
                <a:spcPts val="500"/>
              </a:spcAft>
              <a:buFont typeface="Verdana" pitchFamily="34" charset="0"/>
              <a:buChar char="-"/>
              <a:defRPr sz="1000"/>
            </a:lvl6pPr>
            <a:lvl7pPr marL="360000">
              <a:spcAft>
                <a:spcPts val="500"/>
              </a:spcAft>
              <a:defRPr sz="1000"/>
            </a:lvl7pPr>
            <a:lvl8pPr marL="360000" indent="0">
              <a:spcAft>
                <a:spcPts val="500"/>
              </a:spcAft>
              <a:buNone/>
              <a:defRPr sz="1000"/>
            </a:lvl8pPr>
            <a:lvl9pPr marL="360000">
              <a:spcAft>
                <a:spcPts val="500"/>
              </a:spcAft>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FW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4"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1"/>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13" name="Text Placeholder 12"/>
          <p:cNvSpPr>
            <a:spLocks noGrp="1"/>
          </p:cNvSpPr>
          <p:nvPr>
            <p:ph type="body" sz="quarter" idx="13" hasCustomPrompt="1"/>
          </p:nvPr>
        </p:nvSpPr>
        <p:spPr>
          <a:xfrm>
            <a:off x="1403350" y="4508500"/>
            <a:ext cx="6408738" cy="864715"/>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err="1" smtClean="0"/>
              <a:t>Strapline</a:t>
            </a:r>
            <a:endParaRPr lang="en-US" dirty="0" smtClean="0"/>
          </a:p>
          <a:p>
            <a:pPr lvl="0"/>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HFW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2"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1"/>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00" y="6228000"/>
            <a:ext cx="2112264" cy="432816"/>
          </a:xfrm>
          <a:prstGeom prst="rect">
            <a:avLst/>
          </a:prstGeom>
        </p:spPr>
      </p:pic>
      <p:sp>
        <p:nvSpPr>
          <p:cNvPr id="12" name="TextBox 11"/>
          <p:cNvSpPr txBox="1"/>
          <p:nvPr userDrawn="1"/>
        </p:nvSpPr>
        <p:spPr>
          <a:xfrm>
            <a:off x="1403350" y="4508500"/>
            <a:ext cx="6841058"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rPr>
              <a:t>Lawyers for international commerce</a:t>
            </a:r>
            <a:br>
              <a:rPr lang="en-GB" sz="2000" dirty="0" smtClean="0">
                <a:solidFill>
                  <a:schemeClr val="bg1"/>
                </a:solidFill>
              </a:rPr>
            </a:br>
            <a:r>
              <a:rPr lang="en-GB" sz="2000" dirty="0" smtClean="0">
                <a:solidFill>
                  <a:schemeClr val="bg1"/>
                </a:solidFill>
              </a:rPr>
              <a:t>hfw.com</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FW Title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4000" cy="3429000"/>
          </a:xfrm>
          <a:prstGeom prst="rect">
            <a:avLst/>
          </a:prstGeom>
          <a:solidFill>
            <a:schemeClr val="accent2"/>
          </a:solidFill>
          <a:ln w="9525">
            <a:noFill/>
            <a:miter lim="800000"/>
            <a:headEnd/>
            <a:tailEnd/>
          </a:ln>
        </p:spPr>
        <p:txBody>
          <a:bodyPr wrap="none" anchor="ctr"/>
          <a:lstStyle/>
          <a:p>
            <a:endParaRPr lang="en-US" dirty="0"/>
          </a:p>
        </p:txBody>
      </p:sp>
      <p:grpSp>
        <p:nvGrpSpPr>
          <p:cNvPr id="4" name="Group 9"/>
          <p:cNvGrpSpPr/>
          <p:nvPr userDrawn="1"/>
        </p:nvGrpSpPr>
        <p:grpSpPr>
          <a:xfrm>
            <a:off x="1079500" y="549275"/>
            <a:ext cx="8064500" cy="5472113"/>
            <a:chOff x="1079500" y="549275"/>
            <a:chExt cx="8064500" cy="5472113"/>
          </a:xfrm>
        </p:grpSpPr>
        <p:sp>
          <p:nvSpPr>
            <p:cNvPr id="8" name="Rectangle 6"/>
            <p:cNvSpPr>
              <a:spLocks noChangeArrowheads="1"/>
            </p:cNvSpPr>
            <p:nvPr userDrawn="1"/>
          </p:nvSpPr>
          <p:spPr bwMode="auto">
            <a:xfrm flipH="1">
              <a:off x="1079500" y="549275"/>
              <a:ext cx="8064500" cy="5472113"/>
            </a:xfrm>
            <a:prstGeom prst="rect">
              <a:avLst/>
            </a:prstGeom>
            <a:solidFill>
              <a:schemeClr val="accent3"/>
            </a:solidFill>
            <a:ln w="9525">
              <a:noFill/>
              <a:miter lim="800000"/>
              <a:headEnd/>
              <a:tailEnd/>
            </a:ln>
          </p:spPr>
          <p:txBody>
            <a:bodyPr wrap="none" anchor="ctr"/>
            <a:lstStyle/>
            <a:p>
              <a:endParaRPr lang="en-US" dirty="0"/>
            </a:p>
          </p:txBody>
        </p:sp>
        <p:sp>
          <p:nvSpPr>
            <p:cNvPr id="9" name="Rectangle 8"/>
            <p:cNvSpPr>
              <a:spLocks noChangeArrowheads="1"/>
            </p:cNvSpPr>
            <p:nvPr userDrawn="1"/>
          </p:nvSpPr>
          <p:spPr bwMode="auto">
            <a:xfrm>
              <a:off x="1079500" y="1268413"/>
              <a:ext cx="8064500" cy="107950"/>
            </a:xfrm>
            <a:prstGeom prst="rect">
              <a:avLst/>
            </a:prstGeom>
            <a:solidFill>
              <a:schemeClr val="bg1"/>
            </a:solidFill>
            <a:ln w="9525">
              <a:noFill/>
              <a:miter lim="800000"/>
              <a:headEnd/>
              <a:tailEnd/>
            </a:ln>
          </p:spPr>
          <p:txBody>
            <a:bodyPr wrap="none" anchor="ctr"/>
            <a:lstStyle/>
            <a:p>
              <a:endParaRPr lang="en-US" dirty="0"/>
            </a:p>
          </p:txBody>
        </p:sp>
      </p:grpSp>
      <p:sp>
        <p:nvSpPr>
          <p:cNvPr id="2" name="Title 1"/>
          <p:cNvSpPr>
            <a:spLocks noGrp="1"/>
          </p:cNvSpPr>
          <p:nvPr>
            <p:ph type="ctrTitle" hasCustomPrompt="1"/>
          </p:nvPr>
        </p:nvSpPr>
        <p:spPr>
          <a:xfrm>
            <a:off x="1408112" y="1454919"/>
            <a:ext cx="7412360" cy="965969"/>
          </a:xfrm>
        </p:spPr>
        <p:txBody>
          <a:bodyPr>
            <a:normAutofit/>
          </a:bodyPr>
          <a:lstStyle>
            <a:lvl1pPr>
              <a:defRPr sz="3200" cap="all" baseline="0">
                <a:solidFill>
                  <a:schemeClr val="bg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11560" y="2564904"/>
            <a:ext cx="6400800" cy="1752600"/>
          </a:xfr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Event name &amp; Date</a:t>
            </a:r>
          </a:p>
        </p:txBody>
      </p:sp>
      <p:sp>
        <p:nvSpPr>
          <p:cNvPr id="13" name="Text Placeholder 12"/>
          <p:cNvSpPr>
            <a:spLocks noGrp="1"/>
          </p:cNvSpPr>
          <p:nvPr>
            <p:ph type="body" sz="quarter" idx="13" hasCustomPrompt="1"/>
          </p:nvPr>
        </p:nvSpPr>
        <p:spPr>
          <a:xfrm>
            <a:off x="1403350" y="4508501"/>
            <a:ext cx="6408738" cy="360660"/>
          </a:xfrm>
        </p:spPr>
        <p:txBody>
          <a:bodyPr>
            <a:noAutofit/>
          </a:bodyPr>
          <a:lstStyle>
            <a:lvl1pPr>
              <a:defRPr sz="2000" baseline="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buNone/>
              <a:defRPr sz="2000">
                <a:solidFill>
                  <a:schemeClr val="bg1"/>
                </a:solidFill>
              </a:defRPr>
            </a:lvl5pPr>
          </a:lstStyle>
          <a:p>
            <a:pPr lvl="0"/>
            <a:r>
              <a:rPr lang="en-US" dirty="0" smtClean="0"/>
              <a:t>Name, Position</a:t>
            </a:r>
          </a:p>
          <a:p>
            <a:pPr lvl="0"/>
            <a:endParaRPr lang="en-US" dirty="0" smtClean="0"/>
          </a:p>
        </p:txBody>
      </p:sp>
      <p:sp>
        <p:nvSpPr>
          <p:cNvPr id="15" name="Text Placeholder 14"/>
          <p:cNvSpPr>
            <a:spLocks noGrp="1"/>
          </p:cNvSpPr>
          <p:nvPr>
            <p:ph type="body" sz="quarter" idx="14" hasCustomPrompt="1"/>
          </p:nvPr>
        </p:nvSpPr>
        <p:spPr>
          <a:xfrm>
            <a:off x="1403350" y="4868863"/>
            <a:ext cx="6408738" cy="360337"/>
          </a:xfrm>
        </p:spPr>
        <p:txBody>
          <a:bodyPr>
            <a:normAutofit/>
          </a:bodyPr>
          <a:lstStyle>
            <a:lvl1pPr>
              <a:defRPr sz="2000" baseline="0">
                <a:solidFill>
                  <a:schemeClr val="bg1"/>
                </a:solidFill>
              </a:defRPr>
            </a:lvl1pPr>
          </a:lstStyle>
          <a:p>
            <a:pPr lvl="0"/>
            <a:r>
              <a:rPr lang="en-US" dirty="0" smtClean="0"/>
              <a:t>T: telephone number</a:t>
            </a:r>
          </a:p>
        </p:txBody>
      </p:sp>
      <p:sp>
        <p:nvSpPr>
          <p:cNvPr id="17" name="Text Placeholder 16"/>
          <p:cNvSpPr>
            <a:spLocks noGrp="1"/>
          </p:cNvSpPr>
          <p:nvPr>
            <p:ph type="body" sz="quarter" idx="15" hasCustomPrompt="1"/>
          </p:nvPr>
        </p:nvSpPr>
        <p:spPr>
          <a:xfrm>
            <a:off x="1403350" y="5229224"/>
            <a:ext cx="6408738" cy="360015"/>
          </a:xfrm>
        </p:spPr>
        <p:txBody>
          <a:bodyPr/>
          <a:lstStyle>
            <a:lvl1pPr>
              <a:defRPr sz="1800">
                <a:solidFill>
                  <a:schemeClr val="bg1"/>
                </a:solidFill>
              </a:defRPr>
            </a:lvl1pPr>
          </a:lstStyle>
          <a:p>
            <a:pPr lvl="0"/>
            <a:r>
              <a:rPr lang="en-GB" sz="2000" dirty="0" smtClean="0">
                <a:solidFill>
                  <a:schemeClr val="bg1"/>
                </a:solidFill>
                <a:latin typeface="Verdana" pitchFamily="34" charset="0"/>
              </a:rPr>
              <a:t>firstname.lastname@hfw.com</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FW One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51ADFB-57B8-4048-8CEC-6DA13096C0CC}" type="datetimeFigureOut">
              <a:rPr lang="en-GB" smtClean="0"/>
              <a:pPr/>
              <a:t>27/09/2013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FDFBC5-E421-498D-AE46-08D42A4B5A07}" type="slidenum">
              <a:rPr lang="en-GB" smtClean="0"/>
              <a:pPr/>
              <a:t>‹#›</a:t>
            </a:fld>
            <a:endParaRPr lang="en-GB" dirty="0"/>
          </a:p>
        </p:txBody>
      </p:sp>
      <p:sp>
        <p:nvSpPr>
          <p:cNvPr id="7" name="Content Placeholder 6"/>
          <p:cNvSpPr>
            <a:spLocks noGrp="1"/>
          </p:cNvSpPr>
          <p:nvPr>
            <p:ph sz="quarter" idx="13"/>
          </p:nvPr>
        </p:nvSpPr>
        <p:spPr>
          <a:xfrm>
            <a:off x="611188" y="1051200"/>
            <a:ext cx="7920000" cy="5000400"/>
          </a:xfrm>
        </p:spPr>
        <p:txBody>
          <a:bodyPr/>
          <a:lstStyle>
            <a:lvl5pPr>
              <a:defRPr/>
            </a:lvl5pPr>
            <a:lvl6pPr>
              <a:defRPr/>
            </a:lvl6pPr>
            <a:lvl7pPr>
              <a:defRPr/>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7"/>
            <a:r>
              <a:rPr lang="en-US" dirty="0" smtClean="0"/>
              <a:t>Ninth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FW Two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a:p>
        </p:txBody>
      </p:sp>
      <p:sp>
        <p:nvSpPr>
          <p:cNvPr id="3" name="Content Placeholder 2"/>
          <p:cNvSpPr>
            <a:spLocks noGrp="1"/>
          </p:cNvSpPr>
          <p:nvPr>
            <p:ph idx="1"/>
          </p:nvPr>
        </p:nvSpPr>
        <p:spPr>
          <a:xfrm>
            <a:off x="611560" y="1052736"/>
            <a:ext cx="3780000" cy="5001419"/>
          </a:xfrm>
        </p:spPr>
        <p:txBody>
          <a:bodyPr/>
          <a:lstStyle>
            <a:lvl1pPr marL="180000">
              <a:spcBef>
                <a:spcPts val="0"/>
              </a:spcBef>
              <a:spcAft>
                <a:spcPts val="1000"/>
              </a:spcAft>
              <a:defRPr sz="2000"/>
            </a:lvl1pPr>
            <a:lvl2pPr>
              <a:spcBef>
                <a:spcPts val="0"/>
              </a:spcBef>
              <a:spcAft>
                <a:spcPts val="800"/>
              </a:spcAft>
              <a:defRPr sz="1800"/>
            </a:lvl2pPr>
            <a:lvl3pPr>
              <a:spcBef>
                <a:spcPts val="0"/>
              </a:spcBef>
              <a:spcAft>
                <a:spcPts val="600"/>
              </a:spcAft>
              <a:defRPr sz="1600"/>
            </a:lvl3pPr>
            <a:lvl4pPr marL="720000" indent="-180000">
              <a:spcBef>
                <a:spcPts val="0"/>
              </a:spcBef>
              <a:spcAft>
                <a:spcPts val="600"/>
              </a:spcAft>
              <a:buFont typeface="Verdana" pitchFamily="34" charset="0"/>
              <a:buChar char="-"/>
              <a:defRPr sz="1600"/>
            </a:lvl4pPr>
            <a:lvl5pPr marL="720000" indent="0">
              <a:spcBef>
                <a:spcPts val="0"/>
              </a:spcBef>
              <a:spcAft>
                <a:spcPts val="600"/>
              </a:spcAft>
              <a:buClr>
                <a:schemeClr val="accent3"/>
              </a:buClr>
              <a:buFontTx/>
              <a:buNone/>
              <a:defRPr/>
            </a:lvl5pPr>
            <a:lvl6pPr marL="720000" indent="0">
              <a:spcBef>
                <a:spcPts val="0"/>
              </a:spcBef>
              <a:spcAft>
                <a:spcPts val="600"/>
              </a:spcAft>
              <a:buClr>
                <a:schemeClr val="accent3"/>
              </a:buClr>
              <a:defRPr sz="1600" baseline="0"/>
            </a:lvl6pPr>
            <a:lvl7pPr marL="720000" indent="0">
              <a:spcBef>
                <a:spcPts val="0"/>
              </a:spcBef>
              <a:spcAft>
                <a:spcPts val="600"/>
              </a:spcAft>
              <a:buClr>
                <a:schemeClr val="accent3"/>
              </a:buClr>
              <a:buFontTx/>
              <a:buNone/>
              <a:defRPr sz="1600"/>
            </a:lvl7pPr>
            <a:lvl8pPr marL="720000" indent="0">
              <a:spcBef>
                <a:spcPts val="0"/>
              </a:spcBef>
              <a:spcAft>
                <a:spcPts val="600"/>
              </a:spcAft>
              <a:buClr>
                <a:schemeClr val="accent3"/>
              </a:buClr>
              <a:buFontTx/>
              <a:buNone/>
              <a:defRPr sz="1600" baseline="0"/>
            </a:lvl8pPr>
            <a:lvl9pPr marL="720000" indent="0">
              <a:spcBef>
                <a:spcPts val="0"/>
              </a:spcBef>
              <a:spcAft>
                <a:spcPts val="600"/>
              </a:spcAft>
              <a:buClr>
                <a:schemeClr val="accent3"/>
              </a:buClr>
              <a:buFontTx/>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Slide Number Placeholder 5"/>
          <p:cNvSpPr>
            <a:spLocks noGrp="1"/>
          </p:cNvSpPr>
          <p:nvPr>
            <p:ph type="sldNum" sz="quarter" idx="12"/>
          </p:nvPr>
        </p:nvSpPr>
        <p:spPr/>
        <p:txBody>
          <a:bodyPr/>
          <a:lstStyle/>
          <a:p>
            <a:fld id="{8CFDFBC5-E421-498D-AE46-08D42A4B5A07}" type="slidenum">
              <a:rPr lang="en-GB" smtClean="0"/>
              <a:pPr/>
              <a:t>‹#›</a:t>
            </a:fld>
            <a:endParaRPr lang="en-GB" dirty="0"/>
          </a:p>
        </p:txBody>
      </p:sp>
      <p:sp>
        <p:nvSpPr>
          <p:cNvPr id="5" name="Content Placeholder 2"/>
          <p:cNvSpPr>
            <a:spLocks noGrp="1"/>
          </p:cNvSpPr>
          <p:nvPr>
            <p:ph idx="13"/>
          </p:nvPr>
        </p:nvSpPr>
        <p:spPr>
          <a:xfrm>
            <a:off x="4752813" y="1052736"/>
            <a:ext cx="3780000" cy="5001419"/>
          </a:xfrm>
        </p:spPr>
        <p:txBody>
          <a:bodyPr/>
          <a:lstStyle>
            <a:lvl1pPr marL="180000">
              <a:spcBef>
                <a:spcPts val="0"/>
              </a:spcBef>
              <a:spcAft>
                <a:spcPts val="1000"/>
              </a:spcAft>
              <a:defRPr sz="2000"/>
            </a:lvl1pPr>
            <a:lvl2pPr>
              <a:spcBef>
                <a:spcPts val="0"/>
              </a:spcBef>
              <a:spcAft>
                <a:spcPts val="800"/>
              </a:spcAft>
              <a:defRPr sz="1800"/>
            </a:lvl2pPr>
            <a:lvl3pPr>
              <a:spcBef>
                <a:spcPts val="0"/>
              </a:spcBef>
              <a:spcAft>
                <a:spcPts val="600"/>
              </a:spcAft>
              <a:defRPr lang="en-US" sz="1600" kern="1200" dirty="0" smtClean="0">
                <a:solidFill>
                  <a:schemeClr val="tx1"/>
                </a:solidFill>
                <a:latin typeface="+mn-lt"/>
                <a:ea typeface="+mn-ea"/>
                <a:cs typeface="+mn-cs"/>
              </a:defRPr>
            </a:lvl3pPr>
            <a:lvl4pPr marL="720000">
              <a:spcBef>
                <a:spcPts val="0"/>
              </a:spcBef>
              <a:spcAft>
                <a:spcPts val="600"/>
              </a:spcAft>
              <a:defRPr lang="en-US" sz="1600" kern="1200" dirty="0" smtClean="0">
                <a:solidFill>
                  <a:schemeClr val="tx1"/>
                </a:solidFill>
                <a:latin typeface="+mn-lt"/>
                <a:ea typeface="+mn-ea"/>
                <a:cs typeface="+mn-cs"/>
              </a:defRPr>
            </a:lvl4pPr>
            <a:lvl5pPr marL="720000" indent="0">
              <a:spcBef>
                <a:spcPts val="0"/>
              </a:spcBef>
              <a:spcAft>
                <a:spcPts val="600"/>
              </a:spcAft>
              <a:buClr>
                <a:schemeClr val="accent3"/>
              </a:buClr>
              <a:buFontTx/>
              <a:buNone/>
              <a:defRPr/>
            </a:lvl5pPr>
            <a:lvl6pPr marL="720000" indent="0">
              <a:spcBef>
                <a:spcPts val="0"/>
              </a:spcBef>
              <a:spcAft>
                <a:spcPts val="600"/>
              </a:spcAft>
              <a:buClr>
                <a:schemeClr val="accent3"/>
              </a:buClr>
              <a:defRPr lang="en-US" sz="1600" kern="1200" baseline="0" dirty="0" smtClean="0">
                <a:solidFill>
                  <a:schemeClr val="tx1"/>
                </a:solidFill>
                <a:latin typeface="+mn-lt"/>
                <a:ea typeface="+mn-ea"/>
                <a:cs typeface="+mn-cs"/>
              </a:defRPr>
            </a:lvl6pPr>
            <a:lvl7pPr marL="720000" indent="0">
              <a:spcBef>
                <a:spcPts val="0"/>
              </a:spcBef>
              <a:spcAft>
                <a:spcPts val="600"/>
              </a:spcAft>
              <a:buClr>
                <a:schemeClr val="accent3"/>
              </a:buClr>
              <a:buFontTx/>
              <a:buNone/>
              <a:defRPr lang="en-US" sz="1600" kern="1200" dirty="0" smtClean="0">
                <a:solidFill>
                  <a:schemeClr val="tx1"/>
                </a:solidFill>
                <a:latin typeface="+mn-lt"/>
                <a:ea typeface="+mn-ea"/>
                <a:cs typeface="+mn-cs"/>
              </a:defRPr>
            </a:lvl7pPr>
            <a:lvl8pPr marL="720000" indent="0">
              <a:spcBef>
                <a:spcPts val="0"/>
              </a:spcBef>
              <a:spcAft>
                <a:spcPts val="600"/>
              </a:spcAft>
              <a:buClr>
                <a:schemeClr val="accent3"/>
              </a:buClr>
              <a:buFontTx/>
              <a:buNone/>
              <a:defRPr lang="en-US" sz="1600" kern="1200" dirty="0" smtClean="0">
                <a:solidFill>
                  <a:schemeClr val="tx1"/>
                </a:solidFill>
                <a:latin typeface="+mn-lt"/>
                <a:ea typeface="+mn-ea"/>
                <a:cs typeface="+mn-cs"/>
              </a:defRPr>
            </a:lvl8pPr>
            <a:lvl9pPr marL="720000" indent="0">
              <a:spcBef>
                <a:spcPts val="0"/>
              </a:spcBef>
              <a:spcAft>
                <a:spcPts val="600"/>
              </a:spcAft>
              <a:buClr>
                <a:schemeClr val="accent3"/>
              </a:buClr>
              <a:buFontTx/>
              <a:buNone/>
              <a:defRPr lang="en-GB" sz="1600" kern="1200" dirty="0">
                <a:solidFill>
                  <a:schemeClr val="tx1"/>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60000"/>
            <a:ext cx="7128792" cy="490066"/>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11560" y="1052736"/>
            <a:ext cx="7921253" cy="500141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1ADFB-57B8-4048-8CEC-6DA13096C0CC}" type="datetimeFigureOut">
              <a:rPr lang="en-GB" smtClean="0"/>
              <a:pPr/>
              <a:t>27/09/2013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1979613" cy="365125"/>
          </a:xfrm>
          <a:prstGeom prst="rect">
            <a:avLst/>
          </a:prstGeom>
        </p:spPr>
        <p:txBody>
          <a:bodyPr vert="horz" lIns="0" tIns="0" rIns="0" bIns="0" rtlCol="0" anchor="ctr"/>
          <a:lstStyle>
            <a:lvl1pPr algn="r">
              <a:defRPr sz="1200">
                <a:solidFill>
                  <a:schemeClr val="tx1">
                    <a:tint val="75000"/>
                  </a:schemeClr>
                </a:solidFill>
              </a:defRPr>
            </a:lvl1pPr>
          </a:lstStyle>
          <a:p>
            <a:fld id="{8CFDFBC5-E421-498D-AE46-08D42A4B5A07}" type="slidenum">
              <a:rPr lang="en-GB" smtClean="0"/>
              <a:pPr/>
              <a:t>‹#›</a:t>
            </a:fld>
            <a:endParaRPr lang="en-GB" dirty="0"/>
          </a:p>
        </p:txBody>
      </p:sp>
      <p:pic>
        <p:nvPicPr>
          <p:cNvPr id="7" name="Picture 19" descr="HFW_Logo_ND_Blue"/>
          <p:cNvPicPr>
            <a:picLocks noChangeAspect="1" noChangeArrowheads="1"/>
          </p:cNvPicPr>
          <p:nvPr/>
        </p:nvPicPr>
        <p:blipFill>
          <a:blip r:embed="rId8" cstate="screen"/>
          <a:srcRect/>
          <a:stretch>
            <a:fillRect/>
          </a:stretch>
        </p:blipFill>
        <p:spPr bwMode="auto">
          <a:xfrm>
            <a:off x="8531225" y="333375"/>
            <a:ext cx="433388" cy="433388"/>
          </a:xfrm>
          <a:prstGeom prst="rect">
            <a:avLst/>
          </a:prstGeom>
          <a:noFill/>
          <a:ln w="9525">
            <a:noFill/>
            <a:miter lim="800000"/>
            <a:headEnd/>
            <a:tailEnd/>
          </a:ln>
        </p:spPr>
      </p:pic>
      <p:sp>
        <p:nvSpPr>
          <p:cNvPr id="8" name="Rectangle 5"/>
          <p:cNvSpPr>
            <a:spLocks noChangeArrowheads="1"/>
          </p:cNvSpPr>
          <p:nvPr/>
        </p:nvSpPr>
        <p:spPr bwMode="auto">
          <a:xfrm>
            <a:off x="0" y="854075"/>
            <a:ext cx="9144000" cy="53975"/>
          </a:xfrm>
          <a:prstGeom prst="rect">
            <a:avLst/>
          </a:prstGeom>
          <a:solidFill>
            <a:srgbClr val="0080BC"/>
          </a:solidFill>
          <a:ln w="9525">
            <a:noFill/>
            <a:miter lim="800000"/>
            <a:headEnd/>
            <a:tailEnd/>
          </a:ln>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1" r:id="rId3"/>
    <p:sldLayoutId id="2147483652" r:id="rId4"/>
    <p:sldLayoutId id="2147483658" r:id="rId5"/>
    <p:sldLayoutId id="2147483685" r:id="rId6"/>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spcBef>
          <a:spcPts val="0"/>
        </a:spcBef>
        <a:spcAft>
          <a:spcPts val="1000"/>
        </a:spcAft>
        <a:buClr>
          <a:srgbClr val="0080BC"/>
        </a:buClr>
        <a:buFont typeface="Wingdings" pitchFamily="2" charset="2"/>
        <a:buChar char="§"/>
        <a:defRPr lang="en-US" sz="2000" kern="1200" dirty="0" smtClean="0">
          <a:solidFill>
            <a:schemeClr val="tx1"/>
          </a:solidFill>
          <a:latin typeface="+mn-lt"/>
          <a:ea typeface="+mn-ea"/>
          <a:cs typeface="+mn-cs"/>
        </a:defRPr>
      </a:lvl1pPr>
      <a:lvl2pPr marL="360000" indent="-180975" algn="l" defTabSz="914400" rtl="0" eaLnBrk="1" latinLnBrk="0" hangingPunct="1">
        <a:spcBef>
          <a:spcPts val="0"/>
        </a:spcBef>
        <a:spcAft>
          <a:spcPts val="800"/>
        </a:spcAft>
        <a:buClr>
          <a:schemeClr val="accent1"/>
        </a:buClr>
        <a:buFont typeface="Wingdings" pitchFamily="2" charset="2"/>
        <a:buChar char="§"/>
        <a:defRPr lang="en-US" sz="1800" kern="1200" dirty="0" smtClean="0">
          <a:solidFill>
            <a:schemeClr val="tx1"/>
          </a:solidFill>
          <a:latin typeface="+mn-lt"/>
          <a:ea typeface="+mn-ea"/>
          <a:cs typeface="+mn-cs"/>
        </a:defRPr>
      </a:lvl2pPr>
      <a:lvl3pPr marL="538163" indent="-180000" algn="l" defTabSz="914400" rtl="0" eaLnBrk="1" latinLnBrk="0" hangingPunct="1">
        <a:spcBef>
          <a:spcPts val="0"/>
        </a:spcBef>
        <a:spcAft>
          <a:spcPts val="600"/>
        </a:spcAft>
        <a:buClr>
          <a:schemeClr val="accent1"/>
        </a:buClr>
        <a:buFont typeface="Wingdings" pitchFamily="2" charset="2"/>
        <a:buChar char="§"/>
        <a:defRPr lang="en-US" sz="1600" kern="1200" dirty="0" smtClean="0">
          <a:solidFill>
            <a:schemeClr val="tx1"/>
          </a:solidFill>
          <a:latin typeface="+mn-lt"/>
          <a:ea typeface="+mn-ea"/>
          <a:cs typeface="+mn-cs"/>
        </a:defRPr>
      </a:lvl3pPr>
      <a:lvl4pPr marL="720000" indent="-179388" algn="l" defTabSz="914400" rtl="0" eaLnBrk="1" latinLnBrk="0" hangingPunct="1">
        <a:spcBef>
          <a:spcPts val="0"/>
        </a:spcBef>
        <a:spcAft>
          <a:spcPts val="600"/>
        </a:spcAft>
        <a:buClr>
          <a:schemeClr val="accent1"/>
        </a:buClr>
        <a:buFont typeface="Verdana" pitchFamily="34" charset="0"/>
        <a:buChar char="-"/>
        <a:defRPr sz="1600" kern="1200">
          <a:solidFill>
            <a:schemeClr val="tx1"/>
          </a:solidFill>
          <a:latin typeface="+mn-lt"/>
          <a:ea typeface="+mn-ea"/>
          <a:cs typeface="+mn-cs"/>
        </a:defRPr>
      </a:lvl4pPr>
      <a:lvl5pPr marL="720000" indent="0" algn="l" defTabSz="914400" rtl="0" eaLnBrk="1" latinLnBrk="0" hangingPunct="1">
        <a:spcBef>
          <a:spcPts val="0"/>
        </a:spcBef>
        <a:spcAft>
          <a:spcPts val="600"/>
        </a:spcAft>
        <a:buClr>
          <a:schemeClr val="accent1"/>
        </a:buClr>
        <a:buFontTx/>
        <a:buNone/>
        <a:defRPr sz="1600" kern="1200">
          <a:solidFill>
            <a:schemeClr val="tx1"/>
          </a:solidFill>
          <a:latin typeface="+mn-lt"/>
          <a:ea typeface="+mn-ea"/>
          <a:cs typeface="+mn-cs"/>
        </a:defRPr>
      </a:lvl5pPr>
      <a:lvl6pPr marL="720000" indent="0" algn="l" defTabSz="914400" rtl="0" eaLnBrk="1" latinLnBrk="0" hangingPunct="1">
        <a:spcBef>
          <a:spcPts val="0"/>
        </a:spcBef>
        <a:spcAft>
          <a:spcPts val="600"/>
        </a:spcAft>
        <a:buClr>
          <a:schemeClr val="accent1"/>
        </a:buClr>
        <a:buFontTx/>
        <a:buNone/>
        <a:defRPr sz="1600" kern="1200">
          <a:solidFill>
            <a:schemeClr val="tx1"/>
          </a:solidFill>
          <a:latin typeface="+mn-lt"/>
          <a:ea typeface="+mn-ea"/>
          <a:cs typeface="+mn-cs"/>
        </a:defRPr>
      </a:lvl6pPr>
      <a:lvl7pPr marL="720000" indent="0" algn="l" defTabSz="914400" rtl="0" eaLnBrk="1" latinLnBrk="0" hangingPunct="1">
        <a:spcBef>
          <a:spcPts val="0"/>
        </a:spcBef>
        <a:spcAft>
          <a:spcPts val="600"/>
        </a:spcAft>
        <a:buFontTx/>
        <a:buNone/>
        <a:defRPr sz="1600" kern="1200">
          <a:solidFill>
            <a:schemeClr val="tx1"/>
          </a:solidFill>
          <a:latin typeface="+mn-lt"/>
          <a:ea typeface="+mn-ea"/>
          <a:cs typeface="+mn-cs"/>
        </a:defRPr>
      </a:lvl7pPr>
      <a:lvl8pPr marL="720000" indent="0" algn="l" defTabSz="914400" rtl="0" eaLnBrk="1" latinLnBrk="0" hangingPunct="1">
        <a:spcBef>
          <a:spcPts val="0"/>
        </a:spcBef>
        <a:spcAft>
          <a:spcPts val="600"/>
        </a:spcAft>
        <a:buClr>
          <a:schemeClr val="accent1"/>
        </a:buClr>
        <a:buFontTx/>
        <a:buNone/>
        <a:defRPr sz="1600" kern="1200">
          <a:solidFill>
            <a:schemeClr val="tx1"/>
          </a:solidFill>
          <a:latin typeface="+mn-lt"/>
          <a:ea typeface="+mn-ea"/>
          <a:cs typeface="+mn-cs"/>
        </a:defRPr>
      </a:lvl8pPr>
      <a:lvl9pPr marL="720000" indent="0" algn="l" defTabSz="914400" rtl="0" eaLnBrk="1" latinLnBrk="0" hangingPunct="1">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60000"/>
            <a:ext cx="7128792" cy="490066"/>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11560" y="1052736"/>
            <a:ext cx="7921253" cy="50014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1ADFB-57B8-4048-8CEC-6DA13096C0CC}" type="datetimeFigureOut">
              <a:rPr lang="en-GB" smtClean="0"/>
              <a:pPr/>
              <a:t>27/09/2013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1979613" cy="365125"/>
          </a:xfrm>
          <a:prstGeom prst="rect">
            <a:avLst/>
          </a:prstGeom>
        </p:spPr>
        <p:txBody>
          <a:bodyPr vert="horz" lIns="0" tIns="0" rIns="0" bIns="0" rtlCol="0" anchor="ctr"/>
          <a:lstStyle>
            <a:lvl1pPr algn="r">
              <a:defRPr sz="1200">
                <a:solidFill>
                  <a:schemeClr val="tx1">
                    <a:tint val="75000"/>
                  </a:schemeClr>
                </a:solidFill>
              </a:defRPr>
            </a:lvl1pPr>
          </a:lstStyle>
          <a:p>
            <a:fld id="{8CFDFBC5-E421-498D-AE46-08D42A4B5A07}" type="slidenum">
              <a:rPr lang="en-GB" smtClean="0"/>
              <a:pPr/>
              <a:t>‹#›</a:t>
            </a:fld>
            <a:endParaRPr lang="en-GB" dirty="0"/>
          </a:p>
        </p:txBody>
      </p:sp>
      <p:pic>
        <p:nvPicPr>
          <p:cNvPr id="7" name="Picture 19" descr="HFW_Logo_ND_Blue"/>
          <p:cNvPicPr>
            <a:picLocks noChangeAspect="1" noChangeArrowheads="1"/>
          </p:cNvPicPr>
          <p:nvPr/>
        </p:nvPicPr>
        <p:blipFill>
          <a:blip r:embed="rId7" cstate="screen"/>
          <a:srcRect/>
          <a:stretch>
            <a:fillRect/>
          </a:stretch>
        </p:blipFill>
        <p:spPr bwMode="auto">
          <a:xfrm>
            <a:off x="8531225" y="333375"/>
            <a:ext cx="433388" cy="433388"/>
          </a:xfrm>
          <a:prstGeom prst="rect">
            <a:avLst/>
          </a:prstGeom>
          <a:noFill/>
          <a:ln w="9525">
            <a:noFill/>
            <a:miter lim="800000"/>
            <a:headEnd/>
            <a:tailEnd/>
          </a:ln>
        </p:spPr>
      </p:pic>
      <p:sp>
        <p:nvSpPr>
          <p:cNvPr id="8" name="Rectangle 5"/>
          <p:cNvSpPr>
            <a:spLocks noChangeArrowheads="1"/>
          </p:cNvSpPr>
          <p:nvPr/>
        </p:nvSpPr>
        <p:spPr bwMode="auto">
          <a:xfrm>
            <a:off x="0" y="854075"/>
            <a:ext cx="9144000" cy="53975"/>
          </a:xfrm>
          <a:prstGeom prst="rect">
            <a:avLst/>
          </a:prstGeom>
          <a:solidFill>
            <a:schemeClr val="accent3"/>
          </a:solidFill>
          <a:ln w="9525">
            <a:noFill/>
            <a:miter lim="800000"/>
            <a:headEnd/>
            <a:tailEnd/>
          </a:ln>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0" indent="-180000" algn="l" defTabSz="914400" rtl="0" eaLnBrk="1" latinLnBrk="0" hangingPunct="1">
        <a:spcBef>
          <a:spcPts val="0"/>
        </a:spcBef>
        <a:spcAft>
          <a:spcPts val="1000"/>
        </a:spcAft>
        <a:buClr>
          <a:schemeClr val="accent3"/>
        </a:buClr>
        <a:buFont typeface="Wingdings" pitchFamily="2" charset="2"/>
        <a:buChar char="§"/>
        <a:defRPr lang="en-US" sz="2000" kern="1200" dirty="0" smtClean="0">
          <a:solidFill>
            <a:schemeClr val="tx1"/>
          </a:solidFill>
          <a:latin typeface="+mn-lt"/>
          <a:ea typeface="+mn-ea"/>
          <a:cs typeface="+mn-cs"/>
        </a:defRPr>
      </a:lvl1pPr>
      <a:lvl2pPr marL="360000" indent="-180975" algn="l" defTabSz="914400" rtl="0" eaLnBrk="1" latinLnBrk="0" hangingPunct="1">
        <a:spcBef>
          <a:spcPts val="0"/>
        </a:spcBef>
        <a:spcAft>
          <a:spcPts val="800"/>
        </a:spcAft>
        <a:buClr>
          <a:schemeClr val="accent3"/>
        </a:buClr>
        <a:buFont typeface="Wingdings" pitchFamily="2" charset="2"/>
        <a:buChar char="§"/>
        <a:defRPr lang="en-US" sz="1800" kern="1200" dirty="0" smtClean="0">
          <a:solidFill>
            <a:schemeClr val="tx1"/>
          </a:solidFill>
          <a:latin typeface="+mn-lt"/>
          <a:ea typeface="+mn-ea"/>
          <a:cs typeface="+mn-cs"/>
        </a:defRPr>
      </a:lvl2pPr>
      <a:lvl3pPr marL="540000" indent="-180000" algn="l" defTabSz="914400" rtl="0" eaLnBrk="1" latinLnBrk="0" hangingPunct="1">
        <a:spcBef>
          <a:spcPts val="0"/>
        </a:spcBef>
        <a:spcAft>
          <a:spcPts val="600"/>
        </a:spcAft>
        <a:buClr>
          <a:schemeClr val="accent3"/>
        </a:buClr>
        <a:buFont typeface="Wingdings" pitchFamily="2" charset="2"/>
        <a:buChar char="§"/>
        <a:defRPr lang="en-US" sz="1600" kern="1200" dirty="0" smtClean="0">
          <a:solidFill>
            <a:schemeClr val="tx1"/>
          </a:solidFill>
          <a:latin typeface="+mn-lt"/>
          <a:ea typeface="+mn-ea"/>
          <a:cs typeface="+mn-cs"/>
        </a:defRPr>
      </a:lvl3pPr>
      <a:lvl4pPr marL="720000" indent="-180000" algn="l" defTabSz="914400" rtl="0" eaLnBrk="1" latinLnBrk="0" hangingPunct="1">
        <a:spcBef>
          <a:spcPts val="0"/>
        </a:spcBef>
        <a:spcAft>
          <a:spcPts val="600"/>
        </a:spcAft>
        <a:buClr>
          <a:schemeClr val="accent3"/>
        </a:buClr>
        <a:buFont typeface="Verdana" pitchFamily="34" charset="0"/>
        <a:buChar char="-"/>
        <a:defRPr sz="1600" kern="1200">
          <a:solidFill>
            <a:schemeClr val="tx1"/>
          </a:solidFill>
          <a:latin typeface="+mn-lt"/>
          <a:ea typeface="+mn-ea"/>
          <a:cs typeface="+mn-cs"/>
        </a:defRPr>
      </a:lvl4pPr>
      <a:lvl5pPr marL="720000" indent="0" algn="l" defTabSz="914400" rtl="0" eaLnBrk="1" latinLnBrk="0" hangingPunct="1">
        <a:spcBef>
          <a:spcPts val="0"/>
        </a:spcBef>
        <a:spcAft>
          <a:spcPts val="600"/>
        </a:spcAft>
        <a:buClr>
          <a:schemeClr val="accent3"/>
        </a:buClr>
        <a:buFontTx/>
        <a:buNone/>
        <a:defRPr sz="1600" kern="1200">
          <a:solidFill>
            <a:schemeClr val="tx1"/>
          </a:solidFill>
          <a:latin typeface="+mn-lt"/>
          <a:ea typeface="+mn-ea"/>
          <a:cs typeface="+mn-cs"/>
        </a:defRPr>
      </a:lvl5pPr>
      <a:lvl6pPr marL="720000" indent="0" algn="l" defTabSz="914400" rtl="0" eaLnBrk="1" latinLnBrk="0" hangingPunct="1">
        <a:spcBef>
          <a:spcPts val="0"/>
        </a:spcBef>
        <a:spcAft>
          <a:spcPts val="600"/>
        </a:spcAft>
        <a:buClr>
          <a:schemeClr val="accent3"/>
        </a:buClr>
        <a:buFontTx/>
        <a:buNone/>
        <a:defRPr sz="1600" kern="1200">
          <a:solidFill>
            <a:schemeClr val="tx1"/>
          </a:solidFill>
          <a:latin typeface="+mn-lt"/>
          <a:ea typeface="+mn-ea"/>
          <a:cs typeface="+mn-cs"/>
        </a:defRPr>
      </a:lvl6pPr>
      <a:lvl7pPr marL="720000" indent="0" algn="l" defTabSz="914400" rtl="0" eaLnBrk="1" latinLnBrk="0" hangingPunct="1">
        <a:spcBef>
          <a:spcPts val="0"/>
        </a:spcBef>
        <a:spcAft>
          <a:spcPts val="600"/>
        </a:spcAft>
        <a:buClr>
          <a:schemeClr val="accent3"/>
        </a:buClr>
        <a:buFontTx/>
        <a:buNone/>
        <a:defRPr sz="1600" kern="1200">
          <a:solidFill>
            <a:schemeClr val="tx1"/>
          </a:solidFill>
          <a:latin typeface="+mn-lt"/>
          <a:ea typeface="+mn-ea"/>
          <a:cs typeface="+mn-cs"/>
        </a:defRPr>
      </a:lvl7pPr>
      <a:lvl8pPr marL="720000" indent="0" algn="l" defTabSz="914400" rtl="0" eaLnBrk="1" latinLnBrk="0" hangingPunct="1">
        <a:spcBef>
          <a:spcPts val="0"/>
        </a:spcBef>
        <a:spcAft>
          <a:spcPts val="600"/>
        </a:spcAft>
        <a:buClr>
          <a:schemeClr val="accent3"/>
        </a:buClr>
        <a:buFontTx/>
        <a:buNone/>
        <a:defRPr sz="1600" kern="1200">
          <a:solidFill>
            <a:schemeClr val="tx1"/>
          </a:solidFill>
          <a:latin typeface="+mn-lt"/>
          <a:ea typeface="+mn-ea"/>
          <a:cs typeface="+mn-cs"/>
        </a:defRPr>
      </a:lvl8pPr>
      <a:lvl9pPr marL="720000" indent="0" algn="l" defTabSz="914400" rtl="0" eaLnBrk="1" latinLnBrk="0" hangingPunct="1">
        <a:spcBef>
          <a:spcPts val="0"/>
        </a:spcBef>
        <a:spcAft>
          <a:spcPts val="600"/>
        </a:spcAft>
        <a:buClr>
          <a:schemeClr val="accent3"/>
        </a:buClr>
        <a:buFontTx/>
        <a:buNone/>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60000"/>
            <a:ext cx="7128792" cy="490066"/>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11560" y="1052736"/>
            <a:ext cx="7921253" cy="50014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1ADFB-57B8-4048-8CEC-6DA13096C0CC}" type="datetimeFigureOut">
              <a:rPr lang="en-GB" smtClean="0"/>
              <a:pPr/>
              <a:t>27/09/2013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1979613" cy="365125"/>
          </a:xfrm>
          <a:prstGeom prst="rect">
            <a:avLst/>
          </a:prstGeom>
        </p:spPr>
        <p:txBody>
          <a:bodyPr vert="horz" lIns="0" tIns="0" rIns="0" bIns="0" rtlCol="0" anchor="ctr"/>
          <a:lstStyle>
            <a:lvl1pPr algn="r">
              <a:defRPr sz="1200">
                <a:solidFill>
                  <a:schemeClr val="tx1">
                    <a:tint val="75000"/>
                  </a:schemeClr>
                </a:solidFill>
              </a:defRPr>
            </a:lvl1pPr>
          </a:lstStyle>
          <a:p>
            <a:fld id="{8CFDFBC5-E421-498D-AE46-08D42A4B5A07}" type="slidenum">
              <a:rPr lang="en-GB" smtClean="0"/>
              <a:pPr/>
              <a:t>‹#›</a:t>
            </a:fld>
            <a:endParaRPr lang="en-GB" dirty="0"/>
          </a:p>
        </p:txBody>
      </p:sp>
      <p:pic>
        <p:nvPicPr>
          <p:cNvPr id="7" name="Picture 19" descr="HFW_Logo_ND_Blue"/>
          <p:cNvPicPr>
            <a:picLocks noChangeAspect="1" noChangeArrowheads="1"/>
          </p:cNvPicPr>
          <p:nvPr/>
        </p:nvPicPr>
        <p:blipFill>
          <a:blip r:embed="rId7" cstate="screen"/>
          <a:srcRect/>
          <a:stretch>
            <a:fillRect/>
          </a:stretch>
        </p:blipFill>
        <p:spPr bwMode="auto">
          <a:xfrm>
            <a:off x="8531225" y="333375"/>
            <a:ext cx="433388" cy="433388"/>
          </a:xfrm>
          <a:prstGeom prst="rect">
            <a:avLst/>
          </a:prstGeom>
          <a:noFill/>
          <a:ln w="9525">
            <a:noFill/>
            <a:miter lim="800000"/>
            <a:headEnd/>
            <a:tailEnd/>
          </a:ln>
        </p:spPr>
      </p:pic>
      <p:sp>
        <p:nvSpPr>
          <p:cNvPr id="8" name="Rectangle 5"/>
          <p:cNvSpPr>
            <a:spLocks noChangeArrowheads="1"/>
          </p:cNvSpPr>
          <p:nvPr/>
        </p:nvSpPr>
        <p:spPr bwMode="auto">
          <a:xfrm>
            <a:off x="0" y="854075"/>
            <a:ext cx="9144000" cy="53975"/>
          </a:xfrm>
          <a:prstGeom prst="rect">
            <a:avLst/>
          </a:prstGeom>
          <a:solidFill>
            <a:schemeClr val="accent4"/>
          </a:solidFill>
          <a:ln w="9525">
            <a:noFill/>
            <a:miter lim="800000"/>
            <a:headEnd/>
            <a:tailEnd/>
          </a:ln>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spcBef>
          <a:spcPts val="0"/>
        </a:spcBef>
        <a:spcAft>
          <a:spcPts val="1000"/>
        </a:spcAft>
        <a:buClr>
          <a:schemeClr val="accent4"/>
        </a:buClr>
        <a:buFont typeface="Wingdings" pitchFamily="2" charset="2"/>
        <a:buChar char="§"/>
        <a:defRPr lang="en-US" sz="2000" kern="1200" dirty="0" smtClean="0">
          <a:solidFill>
            <a:schemeClr val="tx1"/>
          </a:solidFill>
          <a:latin typeface="+mn-lt"/>
          <a:ea typeface="+mn-ea"/>
          <a:cs typeface="+mn-cs"/>
        </a:defRPr>
      </a:lvl1pPr>
      <a:lvl2pPr marL="360000" indent="-180975" algn="l" defTabSz="914400" rtl="0" eaLnBrk="1" latinLnBrk="0" hangingPunct="1">
        <a:spcBef>
          <a:spcPts val="0"/>
        </a:spcBef>
        <a:spcAft>
          <a:spcPts val="800"/>
        </a:spcAft>
        <a:buClr>
          <a:schemeClr val="accent4"/>
        </a:buClr>
        <a:buFont typeface="Wingdings" pitchFamily="2" charset="2"/>
        <a:buChar char="§"/>
        <a:defRPr lang="en-US" sz="1800" kern="1200" dirty="0" smtClean="0">
          <a:solidFill>
            <a:schemeClr val="tx1"/>
          </a:solidFill>
          <a:latin typeface="+mn-lt"/>
          <a:ea typeface="+mn-ea"/>
          <a:cs typeface="+mn-cs"/>
        </a:defRPr>
      </a:lvl2pPr>
      <a:lvl3pPr marL="540000" indent="-180000" algn="l" defTabSz="914400" rtl="0" eaLnBrk="1" latinLnBrk="0" hangingPunct="1">
        <a:spcBef>
          <a:spcPts val="0"/>
        </a:spcBef>
        <a:spcAft>
          <a:spcPts val="600"/>
        </a:spcAft>
        <a:buClr>
          <a:schemeClr val="accent4"/>
        </a:buClr>
        <a:buFont typeface="Wingdings" pitchFamily="2" charset="2"/>
        <a:buChar char="§"/>
        <a:defRPr lang="en-US" sz="1600" kern="1200" dirty="0" smtClean="0">
          <a:solidFill>
            <a:schemeClr val="tx1"/>
          </a:solidFill>
          <a:latin typeface="+mn-lt"/>
          <a:ea typeface="+mn-ea"/>
          <a:cs typeface="+mn-cs"/>
        </a:defRPr>
      </a:lvl3pPr>
      <a:lvl4pPr marL="720000" indent="-180000" algn="l" defTabSz="914400" rtl="0" eaLnBrk="1" latinLnBrk="0" hangingPunct="1">
        <a:spcBef>
          <a:spcPts val="0"/>
        </a:spcBef>
        <a:spcAft>
          <a:spcPts val="600"/>
        </a:spcAft>
        <a:buClr>
          <a:schemeClr val="accent4"/>
        </a:buClr>
        <a:buFont typeface="Verdana" pitchFamily="34" charset="0"/>
        <a:buChar char="-"/>
        <a:defRPr sz="1600" kern="1200">
          <a:solidFill>
            <a:schemeClr val="tx1"/>
          </a:solidFill>
          <a:latin typeface="+mn-lt"/>
          <a:ea typeface="+mn-ea"/>
          <a:cs typeface="+mn-cs"/>
        </a:defRPr>
      </a:lvl4pPr>
      <a:lvl5pPr marL="720000" indent="0" algn="l" defTabSz="914400" rtl="0" eaLnBrk="1" latinLnBrk="0" hangingPunct="1">
        <a:spcBef>
          <a:spcPts val="0"/>
        </a:spcBef>
        <a:spcAft>
          <a:spcPts val="600"/>
        </a:spcAft>
        <a:buClr>
          <a:schemeClr val="accent4"/>
        </a:buClr>
        <a:buFontTx/>
        <a:buNone/>
        <a:defRPr sz="1600" kern="1200">
          <a:solidFill>
            <a:schemeClr val="tx1"/>
          </a:solidFill>
          <a:latin typeface="+mn-lt"/>
          <a:ea typeface="+mn-ea"/>
          <a:cs typeface="+mn-cs"/>
        </a:defRPr>
      </a:lvl5pPr>
      <a:lvl6pPr marL="720000" indent="0" algn="l" defTabSz="914400" rtl="0" eaLnBrk="1" latinLnBrk="0" hangingPunct="1">
        <a:spcBef>
          <a:spcPts val="0"/>
        </a:spcBef>
        <a:spcAft>
          <a:spcPts val="600"/>
        </a:spcAft>
        <a:buClr>
          <a:schemeClr val="accent4"/>
        </a:buClr>
        <a:buFontTx/>
        <a:buNone/>
        <a:defRPr sz="1600" kern="1200">
          <a:solidFill>
            <a:schemeClr val="tx1"/>
          </a:solidFill>
          <a:latin typeface="+mn-lt"/>
          <a:ea typeface="+mn-ea"/>
          <a:cs typeface="+mn-cs"/>
        </a:defRPr>
      </a:lvl6pPr>
      <a:lvl7pPr marL="720000" indent="0" algn="l" defTabSz="914400" rtl="0" eaLnBrk="1" latinLnBrk="0" hangingPunct="1">
        <a:spcBef>
          <a:spcPts val="0"/>
        </a:spcBef>
        <a:spcAft>
          <a:spcPts val="600"/>
        </a:spcAft>
        <a:buClr>
          <a:schemeClr val="accent4"/>
        </a:buClr>
        <a:buFontTx/>
        <a:buNone/>
        <a:defRPr sz="1600" kern="1200">
          <a:solidFill>
            <a:schemeClr val="tx1"/>
          </a:solidFill>
          <a:latin typeface="+mn-lt"/>
          <a:ea typeface="+mn-ea"/>
          <a:cs typeface="+mn-cs"/>
        </a:defRPr>
      </a:lvl7pPr>
      <a:lvl8pPr marL="720000" indent="0" algn="l" defTabSz="914400" rtl="0" eaLnBrk="1" latinLnBrk="0" hangingPunct="1">
        <a:spcBef>
          <a:spcPts val="0"/>
        </a:spcBef>
        <a:spcAft>
          <a:spcPts val="600"/>
        </a:spcAft>
        <a:buClr>
          <a:schemeClr val="accent4"/>
        </a:buClr>
        <a:buFontTx/>
        <a:buNone/>
        <a:defRPr sz="1600" kern="1200">
          <a:solidFill>
            <a:schemeClr val="tx1"/>
          </a:solidFill>
          <a:latin typeface="+mn-lt"/>
          <a:ea typeface="+mn-ea"/>
          <a:cs typeface="+mn-cs"/>
        </a:defRPr>
      </a:lvl8pPr>
      <a:lvl9pPr marL="720000" indent="0" algn="l" defTabSz="914400" rtl="0" eaLnBrk="1" latinLnBrk="0" hangingPunct="1">
        <a:spcBef>
          <a:spcPts val="0"/>
        </a:spcBef>
        <a:spcAft>
          <a:spcPts val="600"/>
        </a:spcAft>
        <a:buClr>
          <a:schemeClr val="accent4"/>
        </a:buClr>
        <a:buFontTx/>
        <a:buNone/>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E7F8E9-3E25-451C-8665-6A89559F5456}" type="datetimeFigureOut">
              <a:rPr lang="en-GB">
                <a:solidFill>
                  <a:prstClr val="black">
                    <a:tint val="75000"/>
                  </a:prstClr>
                </a:solidFill>
              </a:rPr>
              <a:pPr>
                <a:defRPr/>
              </a:pPr>
              <a:t>27/09/2013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D46531-0365-409F-A611-BD0ED2CDBBF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919415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nordicplan.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UToD58yHwTteYM&amp;tbnid=7C-dbu_SkpANAM:&amp;ved=0CAUQjRw&amp;url=http://www.bloomberg.com/news/2012-01-09/half-of-cargo-ship-sinking-off-n-z-coast.html&amp;ei=h2RAUoWJEdK44APgp4FQ&amp;bvm=bv.52434380,d.dmg&amp;psig=AFQjCNElQ0SD1Ddh214RkVE1ct891VDF1w&amp;ust=1380038075852926" TargetMode="External"/><Relationship Id="rId3" Type="http://schemas.openxmlformats.org/officeDocument/2006/relationships/image" Target="../media/image3.jpeg"/><Relationship Id="rId7" Type="http://schemas.openxmlformats.org/officeDocument/2006/relationships/hyperlink" Target="http://www.google.com/url?sa=i&amp;rct=j&amp;q=&amp;esrc=s&amp;frm=1&amp;source=images&amp;cd=&amp;cad=rja&amp;docid=gStHDlh1bvDxoM&amp;tbnid=iDGZTDBHn7C_iM:&amp;ved=0CAUQjRw&amp;url=http://oldephartte.blogspot.com/2013/02/14-february-blogs-im-following-ii.html&amp;ei=QWRAUtiTJY_G4AP49YGgDw&amp;bvm=bv.52434380,d.dmg&amp;psig=AFQjCNElQ0SD1Ddh214RkVE1ct891VDF1w&amp;ust=138003807585292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hyperlink" Target="http://www.google.com/url?sa=i&amp;rct=j&amp;q=&amp;esrc=s&amp;frm=1&amp;source=images&amp;cd=&amp;cad=rja&amp;docid=iTwnmUqqeBydEM&amp;tbnid=0EI-33Nv1vxKDM:&amp;ved=0CAUQjRw&amp;url=http://www.foxwoodapartments.com/blog/2012/07/old-ships-to-be-sunk-by-navy-in-u-s-waters/&amp;ei=vGRAUo3zLqjc4AOOsoHQAw&amp;bvm=bv.52434380,d.dmg&amp;psig=AFQjCNElQ0SD1Ddh214RkVE1ct891VDF1w&amp;ust=138003807585292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50.xml"/><Relationship Id="rId7"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hyperlink" Target="http://www.gastaldicongressi.it/" TargetMode="External"/><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hyperlink" Target="http://www.alsum.co/congreso2013/e/index.html"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GB" dirty="0" smtClean="0"/>
              <a:t>INTERNATIONAL MARINE CLAIMS CONFERENCE 2013</a:t>
            </a:r>
            <a:endParaRPr lang="en-GB" dirty="0"/>
          </a:p>
        </p:txBody>
      </p:sp>
      <p:sp>
        <p:nvSpPr>
          <p:cNvPr id="8" name="Subtitle 7"/>
          <p:cNvSpPr>
            <a:spLocks noGrp="1"/>
          </p:cNvSpPr>
          <p:nvPr>
            <p:ph type="subTitle" idx="1"/>
          </p:nvPr>
        </p:nvSpPr>
        <p:spPr>
          <a:xfrm>
            <a:off x="1411560" y="2564904"/>
            <a:ext cx="5946522" cy="1752600"/>
          </a:xfrm>
        </p:spPr>
        <p:txBody>
          <a:bodyPr/>
          <a:lstStyle/>
          <a:p>
            <a:r>
              <a:rPr lang="en-GB" dirty="0" smtClean="0"/>
              <a:t>Design </a:t>
            </a:r>
            <a:r>
              <a:rPr lang="en-GB" dirty="0" err="1" smtClean="0"/>
              <a:t>oR</a:t>
            </a:r>
            <a:r>
              <a:rPr lang="en-GB" dirty="0" smtClean="0"/>
              <a:t> Latent Defect– A Comparison of Coverage under English, German, Norwegian and US law</a:t>
            </a:r>
            <a:endParaRPr lang="en-GB" dirty="0"/>
          </a:p>
        </p:txBody>
      </p:sp>
      <p:sp>
        <p:nvSpPr>
          <p:cNvPr id="9" name="Text Placeholder 8"/>
          <p:cNvSpPr>
            <a:spLocks noGrp="1"/>
          </p:cNvSpPr>
          <p:nvPr>
            <p:ph type="body" sz="quarter" idx="13"/>
          </p:nvPr>
        </p:nvSpPr>
        <p:spPr>
          <a:xfrm>
            <a:off x="1331640" y="3356992"/>
            <a:ext cx="7560840" cy="2376264"/>
          </a:xfrm>
        </p:spPr>
        <p:txBody>
          <a:bodyPr/>
          <a:lstStyle/>
          <a:p>
            <a:pPr>
              <a:buNone/>
            </a:pPr>
            <a:endParaRPr lang="nb-NO" dirty="0" smtClean="0"/>
          </a:p>
          <a:p>
            <a:pPr>
              <a:buNone/>
            </a:pPr>
            <a:r>
              <a:rPr lang="nb-NO" dirty="0" smtClean="0"/>
              <a:t>Andreas Meidell, Partner, Thommessen</a:t>
            </a:r>
          </a:p>
          <a:p>
            <a:pPr>
              <a:buNone/>
            </a:pPr>
            <a:r>
              <a:rPr lang="de-DE" dirty="0" smtClean="0"/>
              <a:t>Dieter Schwampe, Managing Partner, Dabelstein &amp; Passehl</a:t>
            </a:r>
            <a:endParaRPr lang="en-GB" dirty="0" smtClean="0"/>
          </a:p>
          <a:p>
            <a:pPr>
              <a:buNone/>
            </a:pPr>
            <a:r>
              <a:rPr lang="en-GB" dirty="0" smtClean="0"/>
              <a:t>Alex Kemp, Associate, Holman Fenwick Willan</a:t>
            </a:r>
          </a:p>
          <a:p>
            <a:pPr>
              <a:buNone/>
            </a:pPr>
            <a:r>
              <a:rPr lang="nb-NO" dirty="0" smtClean="0"/>
              <a:t>Joe Grasso, Wiggin and Dana</a:t>
            </a:r>
          </a:p>
          <a:p>
            <a:pPr>
              <a:buNone/>
            </a:pPr>
            <a:r>
              <a:rPr lang="nb-NO" dirty="0" smtClean="0"/>
              <a:t>John Poulson, </a:t>
            </a:r>
            <a:r>
              <a:rPr lang="en-GB" dirty="0" smtClean="0"/>
              <a:t>Atlantic Marine Associates Inc.</a:t>
            </a:r>
            <a:endParaRPr lang="nb-NO" dirty="0" smtClean="0"/>
          </a:p>
          <a:p>
            <a:pPr>
              <a:buNone/>
            </a:pPr>
            <a:endParaRPr lang="nb-NO" dirty="0" smtClean="0"/>
          </a:p>
        </p:txBody>
      </p:sp>
      <p:pic>
        <p:nvPicPr>
          <p:cNvPr id="5" name="Content Placeholder 3" descr="Thommessen.jpg"/>
          <p:cNvPicPr>
            <a:picLocks noChangeAspect="1"/>
          </p:cNvPicPr>
          <p:nvPr/>
        </p:nvPicPr>
        <p:blipFill>
          <a:blip r:embed="rId4" cstate="print"/>
          <a:srcRect l="6299" t="14593" r="6247" b="12440"/>
          <a:stretch>
            <a:fillRect/>
          </a:stretch>
        </p:blipFill>
        <p:spPr>
          <a:xfrm>
            <a:off x="3707904" y="6309320"/>
            <a:ext cx="1396955" cy="249456"/>
          </a:xfrm>
          <a:prstGeom prst="rect">
            <a:avLst/>
          </a:prstGeom>
        </p:spPr>
      </p:pic>
      <p:pic>
        <p:nvPicPr>
          <p:cNvPr id="6" name="Picture 5" descr="Dabelstein.jpg"/>
          <p:cNvPicPr>
            <a:picLocks noChangeAspect="1"/>
          </p:cNvPicPr>
          <p:nvPr/>
        </p:nvPicPr>
        <p:blipFill>
          <a:blip r:embed="rId5" cstate="print"/>
          <a:srcRect l="2878" r="2163"/>
          <a:stretch>
            <a:fillRect/>
          </a:stretch>
        </p:blipFill>
        <p:spPr>
          <a:xfrm>
            <a:off x="5364088" y="6237312"/>
            <a:ext cx="1512167" cy="318126"/>
          </a:xfrm>
          <a:prstGeom prst="rect">
            <a:avLst/>
          </a:prstGeom>
        </p:spPr>
      </p:pic>
      <p:pic>
        <p:nvPicPr>
          <p:cNvPr id="10" name="Picture 2"/>
          <p:cNvPicPr>
            <a:picLocks noChangeAspect="1" noChangeArrowheads="1"/>
          </p:cNvPicPr>
          <p:nvPr/>
        </p:nvPicPr>
        <p:blipFill>
          <a:blip r:embed="rId6" cstate="print"/>
          <a:srcRect/>
          <a:stretch>
            <a:fillRect/>
          </a:stretch>
        </p:blipFill>
        <p:spPr bwMode="auto">
          <a:xfrm>
            <a:off x="1619672" y="6381328"/>
            <a:ext cx="1944216" cy="116087"/>
          </a:xfrm>
          <a:prstGeom prst="rect">
            <a:avLst/>
          </a:prstGeom>
          <a:noFill/>
          <a:ln w="9525">
            <a:noFill/>
            <a:miter lim="800000"/>
            <a:headEnd/>
            <a:tailEnd/>
          </a:ln>
          <a:effectLst/>
        </p:spPr>
      </p:pic>
      <p:pic>
        <p:nvPicPr>
          <p:cNvPr id="11" name="Picture 10" descr="ama_logo"/>
          <p:cNvPicPr>
            <a:picLocks noChangeAspect="1" noChangeArrowheads="1"/>
          </p:cNvPicPr>
          <p:nvPr/>
        </p:nvPicPr>
        <p:blipFill>
          <a:blip r:embed="rId7" cstate="print"/>
          <a:srcRect/>
          <a:stretch>
            <a:fillRect/>
          </a:stretch>
        </p:blipFill>
        <p:spPr bwMode="auto">
          <a:xfrm>
            <a:off x="251520" y="6309320"/>
            <a:ext cx="1152128" cy="302879"/>
          </a:xfrm>
          <a:prstGeom prst="rect">
            <a:avLst/>
          </a:prstGeom>
          <a:noFill/>
          <a:ln w="9525">
            <a:noFill/>
            <a:miter lim="800000"/>
            <a:headEnd/>
            <a:tailEnd/>
          </a:ln>
        </p:spPr>
      </p:pic>
      <p:pic>
        <p:nvPicPr>
          <p:cNvPr id="12" name="Picture 1" descr="hfw_logo_Blue_RGB"/>
          <p:cNvPicPr>
            <a:picLocks noChangeAspect="1" noChangeArrowheads="1"/>
          </p:cNvPicPr>
          <p:nvPr/>
        </p:nvPicPr>
        <p:blipFill>
          <a:blip r:embed="rId8" cstate="print"/>
          <a:srcRect/>
          <a:stretch>
            <a:fillRect/>
          </a:stretch>
        </p:blipFill>
        <p:spPr bwMode="auto">
          <a:xfrm>
            <a:off x="7092280" y="6165304"/>
            <a:ext cx="1802135" cy="38900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5233214"/>
          </a:xfrm>
          <a:prstGeom prst="rect">
            <a:avLst/>
          </a:prstGeom>
          <a:ln>
            <a:noFill/>
          </a:ln>
        </p:spPr>
        <p:txBody>
          <a:bodyPr/>
          <a:lstStyle/>
          <a:p>
            <a:pPr marL="180000" lvl="0" indent="-180000">
              <a:spcAft>
                <a:spcPts val="1000"/>
              </a:spcAft>
              <a:buClr>
                <a:srgbClr val="0080BC"/>
              </a:buClr>
              <a:buFont typeface="Wingdings" pitchFamily="2" charset="2"/>
              <a:buChar char="§"/>
              <a:defRPr/>
            </a:pPr>
            <a:r>
              <a:rPr lang="en-GB" b="1" dirty="0" smtClean="0"/>
              <a:t>English Perspective</a:t>
            </a:r>
          </a:p>
          <a:p>
            <a:pPr marL="637200" lvl="1" indent="-180000" fontAlgn="base">
              <a:spcBef>
                <a:spcPct val="0"/>
              </a:spcBef>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Institute Additional Perils Clause, which fills the lacuna in ITC for an additional premium. </a:t>
            </a:r>
          </a:p>
          <a:p>
            <a:pPr marL="637200" lvl="1" indent="-180000" fontAlgn="base">
              <a:spcBef>
                <a:spcPct val="0"/>
              </a:spcBef>
              <a:spcAft>
                <a:spcPts val="1000"/>
              </a:spcAft>
              <a:buClr>
                <a:srgbClr val="0080BC"/>
              </a:buClr>
              <a:defRPr/>
            </a:pPr>
            <a:r>
              <a:rPr lang="en-GB" i="1" dirty="0" smtClean="0">
                <a:latin typeface="Arial" pitchFamily="34" charset="0"/>
                <a:ea typeface="Times New Roman" pitchFamily="18" charset="0"/>
                <a:cs typeface="Arial" pitchFamily="34" charset="0"/>
              </a:rPr>
              <a:t>	1.1 the cost of repairing or replacing</a:t>
            </a:r>
          </a:p>
          <a:p>
            <a:pPr marL="637200" lvl="1" indent="-180000" fontAlgn="base">
              <a:spcBef>
                <a:spcPct val="0"/>
              </a:spcBef>
              <a:spcAft>
                <a:spcPts val="1000"/>
              </a:spcAft>
              <a:buClr>
                <a:srgbClr val="0080BC"/>
              </a:buClr>
              <a:defRPr/>
            </a:pPr>
            <a:r>
              <a:rPr lang="en-GB" i="1" dirty="0" smtClean="0">
                <a:latin typeface="Arial" pitchFamily="34" charset="0"/>
                <a:ea typeface="Times New Roman" pitchFamily="18" charset="0"/>
                <a:cs typeface="Arial" pitchFamily="34" charset="0"/>
              </a:rPr>
              <a:t>		1.1.1 any boiler which bursts or shaft which breaks</a:t>
            </a:r>
          </a:p>
          <a:p>
            <a:pPr marL="637200" lvl="1" indent="-180000" fontAlgn="base">
              <a:spcBef>
                <a:spcPct val="0"/>
              </a:spcBef>
              <a:spcAft>
                <a:spcPts val="1000"/>
              </a:spcAft>
              <a:buClr>
                <a:srgbClr val="0080BC"/>
              </a:buClr>
              <a:defRPr/>
            </a:pPr>
            <a:r>
              <a:rPr lang="en-GB" i="1" dirty="0" smtClean="0">
                <a:latin typeface="Arial" pitchFamily="34" charset="0"/>
                <a:ea typeface="Times New Roman" pitchFamily="18" charset="0"/>
                <a:cs typeface="Arial" pitchFamily="34" charset="0"/>
              </a:rPr>
              <a:t>		1.1.2 any defective part which has caused loss of or damage to the 	vessel covered by Clause 6.2.1 of the Institute Time Clauses-Hulls 	1/11/95.</a:t>
            </a:r>
          </a:p>
          <a:p>
            <a:pPr marL="637200" lvl="1" indent="-180000" fontAlgn="base">
              <a:spcBef>
                <a:spcPct val="0"/>
              </a:spcBef>
              <a:spcAft>
                <a:spcPts val="1000"/>
              </a:spcAft>
              <a:buClr>
                <a:srgbClr val="0080BC"/>
              </a:buClr>
              <a:defRPr/>
            </a:pPr>
            <a:r>
              <a:rPr lang="en-GB" i="1" dirty="0" smtClean="0">
                <a:latin typeface="Arial" pitchFamily="34" charset="0"/>
                <a:ea typeface="Times New Roman" pitchFamily="18" charset="0"/>
                <a:cs typeface="Arial" pitchFamily="34" charset="0"/>
              </a:rPr>
              <a:t>	1.2 loss of or damage to the vessel caused by any accident or by negligence, incompetence or error of judgement of any person whatsoever.</a:t>
            </a:r>
          </a:p>
          <a:p>
            <a:pPr marL="637200" lvl="1" indent="-180000" fontAlgn="base">
              <a:spcBef>
                <a:spcPct val="0"/>
              </a:spcBef>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Still does not extend to wear and tear or defective parts/errors in design  which do not cause loss or damage to the vessel. Underwriters still unable to rely upon implied warranty of </a:t>
            </a:r>
            <a:r>
              <a:rPr lang="en-GB" dirty="0" err="1" smtClean="0">
                <a:latin typeface="Arial" pitchFamily="34" charset="0"/>
                <a:ea typeface="Times New Roman" pitchFamily="18" charset="0"/>
                <a:cs typeface="Arial" pitchFamily="34" charset="0"/>
              </a:rPr>
              <a:t>unseaworthiness</a:t>
            </a:r>
            <a:r>
              <a:rPr lang="en-GB" dirty="0" smtClean="0">
                <a:latin typeface="Arial" pitchFamily="34" charset="0"/>
                <a:ea typeface="Times New Roman" pitchFamily="18" charset="0"/>
                <a:cs typeface="Arial" pitchFamily="34" charset="0"/>
              </a:rPr>
              <a:t> or inherent vice defences</a:t>
            </a:r>
          </a:p>
          <a:p>
            <a:pPr lvl="0" algn="ctr" eaLnBrk="0" fontAlgn="base" hangingPunct="0">
              <a:spcBef>
                <a:spcPct val="0"/>
              </a:spcBef>
              <a:spcAft>
                <a:spcPct val="0"/>
              </a:spcAft>
            </a:pPr>
            <a:endParaRPr lang="en-GB" sz="6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lang="en-GB" sz="8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5233214"/>
          </a:xfrm>
          <a:prstGeom prst="rect">
            <a:avLst/>
          </a:prstGeom>
          <a:ln>
            <a:noFill/>
          </a:ln>
        </p:spPr>
        <p:txBody>
          <a:bodyPr/>
          <a:lstStyle/>
          <a:p>
            <a:pPr marL="180000" lvl="0" indent="-180000">
              <a:spcAft>
                <a:spcPts val="1000"/>
              </a:spcAft>
              <a:buClr>
                <a:srgbClr val="0080BC"/>
              </a:buClr>
              <a:buFont typeface="Wingdings" pitchFamily="2" charset="2"/>
              <a:buChar char="§"/>
              <a:defRPr/>
            </a:pPr>
            <a:r>
              <a:rPr lang="en-GB" b="1" dirty="0" smtClean="0"/>
              <a:t>English Perspective</a:t>
            </a:r>
          </a:p>
          <a:p>
            <a:pPr marL="637200" lvl="1" indent="-180000" fontAlgn="base">
              <a:spcBef>
                <a:spcPct val="0"/>
              </a:spcBef>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Allows recovery of cost of replacement/recovery of defective part/shaft/boiler</a:t>
            </a:r>
          </a:p>
          <a:p>
            <a:pPr marL="637200" lvl="1" indent="-180000" fontAlgn="base">
              <a:spcBef>
                <a:spcPct val="0"/>
              </a:spcBef>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If a defective part, Additional Perils wording designed to cover cost of replacing the part with the latent defect regardless of whether or not the part itself has suffered damage. It must however, still have caused damage to the H&amp;M. </a:t>
            </a:r>
          </a:p>
          <a:p>
            <a:pPr marL="637200" lvl="1" indent="-180000" fontAlgn="base">
              <a:spcBef>
                <a:spcPct val="0"/>
              </a:spcBef>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Perhaps not as wide an extension as thought?</a:t>
            </a:r>
          </a:p>
          <a:p>
            <a:pPr marL="637200" lvl="1" indent="-180000" fontAlgn="base">
              <a:spcBef>
                <a:spcPct val="0"/>
              </a:spcBef>
              <a:spcAft>
                <a:spcPts val="1000"/>
              </a:spcAft>
              <a:buClr>
                <a:srgbClr val="0080BC"/>
              </a:buClr>
              <a:buFont typeface="Wingdings" pitchFamily="2" charset="2"/>
              <a:buChar char="§"/>
              <a:defRPr/>
            </a:pPr>
            <a:endParaRPr lang="en-GB"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endParaRPr lang="en-GB" sz="6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lang="en-GB" sz="8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a:ln>
            <a:noFill/>
          </a:ln>
        </p:spPr>
        <p:txBody>
          <a:bodyPr/>
          <a:lstStyle/>
          <a:p>
            <a:pPr marL="180000" indent="-180000">
              <a:spcAft>
                <a:spcPts val="1000"/>
              </a:spcAft>
              <a:buClr>
                <a:srgbClr val="0080BC"/>
              </a:buClr>
              <a:buFont typeface="Wingdings" pitchFamily="2" charset="2"/>
              <a:buChar char="§"/>
              <a:defRPr/>
            </a:pPr>
            <a:r>
              <a:rPr lang="en-GB" b="1" dirty="0" smtClean="0"/>
              <a:t>English Perspective - Scenario</a:t>
            </a:r>
          </a:p>
          <a:p>
            <a:pPr lvl="1" indent="-180000">
              <a:spcAft>
                <a:spcPts val="1000"/>
              </a:spcAft>
              <a:buClr>
                <a:srgbClr val="0080BC"/>
              </a:buClr>
              <a:buFont typeface="Wingdings" pitchFamily="2" charset="2"/>
              <a:buChar char="§"/>
              <a:defRPr/>
            </a:pPr>
            <a:r>
              <a:rPr lang="en-US" dirty="0" smtClean="0">
                <a:latin typeface="Arial" pitchFamily="34" charset="0"/>
                <a:cs typeface="Arial" pitchFamily="34" charset="0"/>
              </a:rPr>
              <a:t>Require expert input on true cause(s) of damage to shaft</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Damage by repairers is covered under ITC 6.2.4</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Damage by heavy weather may be covered under ITC                     6.1.1 (weather must be unforeseen and not wear and tear/ordinary operation at sea)</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Damage </a:t>
            </a:r>
            <a:r>
              <a:rPr lang="en-GB" u="sng" dirty="0" smtClean="0">
                <a:latin typeface="Arial" pitchFamily="34" charset="0"/>
                <a:cs typeface="Arial" pitchFamily="34" charset="0"/>
              </a:rPr>
              <a:t>caused by </a:t>
            </a:r>
            <a:r>
              <a:rPr lang="en-GB" dirty="0" smtClean="0">
                <a:latin typeface="Arial" pitchFamily="34" charset="0"/>
                <a:cs typeface="Arial" pitchFamily="34" charset="0"/>
              </a:rPr>
              <a:t>latent defect covered by ITC 6.2.2</a:t>
            </a:r>
          </a:p>
          <a:p>
            <a:pPr marL="1551600" lvl="3" indent="-180000">
              <a:spcAft>
                <a:spcPts val="1000"/>
              </a:spcAft>
              <a:buClr>
                <a:srgbClr val="0080BC"/>
              </a:buClr>
              <a:buFont typeface="Wingdings" pitchFamily="2" charset="2"/>
              <a:buChar char="§"/>
              <a:defRPr/>
            </a:pPr>
            <a:r>
              <a:rPr lang="en-GB" dirty="0" smtClean="0">
                <a:latin typeface="Arial" pitchFamily="34" charset="0"/>
                <a:cs typeface="Arial" pitchFamily="34" charset="0"/>
              </a:rPr>
              <a:t>Replacement part/recovery covered by Additional Perils (still needs to have caused loss to Vessel)</a:t>
            </a:r>
          </a:p>
          <a:p>
            <a:pPr marL="1551600" lvl="3" indent="-180000">
              <a:spcAft>
                <a:spcPts val="1000"/>
              </a:spcAft>
              <a:buClr>
                <a:srgbClr val="0080BC"/>
              </a:buClr>
              <a:buFont typeface="Wingdings" pitchFamily="2" charset="2"/>
              <a:buChar char="§"/>
              <a:defRPr/>
            </a:pPr>
            <a:r>
              <a:rPr lang="en-GB" dirty="0" smtClean="0">
                <a:latin typeface="Arial" pitchFamily="34" charset="0"/>
                <a:cs typeface="Arial" pitchFamily="34" charset="0"/>
              </a:rPr>
              <a:t>Replacement part/recovery may be covered if latent defect extends to part being inherently damaged.</a:t>
            </a:r>
          </a:p>
          <a:p>
            <a:pPr marL="1551600" lvl="3"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Generally will include defective design</a:t>
            </a:r>
            <a:endParaRPr lang="en-GB"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lang="en-GB"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a:ln>
            <a:noFill/>
          </a:ln>
        </p:spPr>
        <p:txBody>
          <a:bodyPr/>
          <a:lstStyle/>
          <a:p>
            <a:pPr marL="180000" indent="-180000">
              <a:spcAft>
                <a:spcPts val="1000"/>
              </a:spcAft>
              <a:buClr>
                <a:srgbClr val="0080BC"/>
              </a:buClr>
              <a:buFont typeface="Wingdings" pitchFamily="2" charset="2"/>
              <a:buChar char="§"/>
              <a:defRPr/>
            </a:pPr>
            <a:r>
              <a:rPr lang="en-GB" b="1" dirty="0" smtClean="0"/>
              <a:t>English Perspective – Scenario</a:t>
            </a:r>
          </a:p>
          <a:p>
            <a:pPr lvl="1" indent="-180000">
              <a:spcAft>
                <a:spcPts val="1000"/>
              </a:spcAft>
              <a:buClr>
                <a:srgbClr val="0080BC"/>
              </a:buClr>
              <a:buFont typeface="Wingdings" pitchFamily="2" charset="2"/>
              <a:buChar char="§"/>
              <a:defRPr/>
            </a:pPr>
            <a:r>
              <a:rPr lang="en-US" dirty="0" smtClean="0">
                <a:latin typeface="Arial" pitchFamily="34" charset="0"/>
                <a:cs typeface="Arial" pitchFamily="34" charset="0"/>
              </a:rPr>
              <a:t>General position is that Assured has to prove that the loss in question was proximately caused by the operation of an insured peril.</a:t>
            </a:r>
          </a:p>
          <a:p>
            <a:pPr lvl="1" indent="-180000">
              <a:spcAft>
                <a:spcPts val="1000"/>
              </a:spcAft>
              <a:buClr>
                <a:srgbClr val="0080BC"/>
              </a:buClr>
              <a:buFont typeface="Wingdings" pitchFamily="2" charset="2"/>
              <a:buChar char="§"/>
              <a:defRPr/>
            </a:pPr>
            <a:r>
              <a:rPr lang="en-US" dirty="0" smtClean="0">
                <a:latin typeface="Arial" pitchFamily="34" charset="0"/>
                <a:cs typeface="Arial" pitchFamily="34" charset="0"/>
              </a:rPr>
              <a:t>With latent defect the policy in force when the </a:t>
            </a:r>
            <a:r>
              <a:rPr lang="en-US" i="1" u="sng" dirty="0" smtClean="0">
                <a:latin typeface="Arial" pitchFamily="34" charset="0"/>
                <a:cs typeface="Arial" pitchFamily="34" charset="0"/>
              </a:rPr>
              <a:t>damage caused by an insured peril was sustained </a:t>
            </a:r>
            <a:r>
              <a:rPr lang="en-US" dirty="0" smtClean="0">
                <a:latin typeface="Arial" pitchFamily="34" charset="0"/>
                <a:cs typeface="Arial" pitchFamily="34" charset="0"/>
              </a:rPr>
              <a:t>will respond. </a:t>
            </a:r>
          </a:p>
          <a:p>
            <a:pPr lvl="1" indent="-180000">
              <a:spcAft>
                <a:spcPts val="1000"/>
              </a:spcAft>
              <a:buClr>
                <a:srgbClr val="0080BC"/>
              </a:buClr>
              <a:buFont typeface="Wingdings" pitchFamily="2" charset="2"/>
              <a:buChar char="§"/>
              <a:defRPr/>
            </a:pPr>
            <a:r>
              <a:rPr lang="en-US" dirty="0" smtClean="0">
                <a:latin typeface="Arial" pitchFamily="34" charset="0"/>
                <a:cs typeface="Arial" pitchFamily="34" charset="0"/>
              </a:rPr>
              <a:t>Identifying which policy will respond will depend upon expert analysis of the cause of the loss in question and when it was sustained. The policy in force when any breakage or failure occurred would also respond to any consequential loss. </a:t>
            </a:r>
          </a:p>
          <a:p>
            <a:pPr lvl="1" indent="-180000">
              <a:spcAft>
                <a:spcPts val="1000"/>
              </a:spcAft>
              <a:buClr>
                <a:srgbClr val="0080BC"/>
              </a:buClr>
              <a:buFont typeface="Wingdings" pitchFamily="2" charset="2"/>
              <a:buChar char="§"/>
              <a:defRPr/>
            </a:pPr>
            <a:r>
              <a:rPr lang="en-US" dirty="0" smtClean="0">
                <a:latin typeface="Arial" pitchFamily="34" charset="0"/>
                <a:cs typeface="Arial" pitchFamily="34" charset="0"/>
              </a:rPr>
              <a:t>If latent defect:</a:t>
            </a:r>
          </a:p>
          <a:p>
            <a:pPr lvl="2" indent="-180000">
              <a:spcAft>
                <a:spcPts val="1000"/>
              </a:spcAft>
              <a:buClr>
                <a:srgbClr val="0080BC"/>
              </a:buClr>
              <a:buFont typeface="Wingdings" pitchFamily="2" charset="2"/>
              <a:buChar char="§"/>
              <a:defRPr/>
            </a:pPr>
            <a:r>
              <a:rPr lang="en-US" dirty="0" smtClean="0">
                <a:latin typeface="Arial" pitchFamily="34" charset="0"/>
                <a:cs typeface="Arial" pitchFamily="34" charset="0"/>
              </a:rPr>
              <a:t>Does not matter if latent defect existed before commencement of policy when damage sustained. The latent defect itself is not the “damage” suffered and mere discovery does not give rise to a claim.</a:t>
            </a:r>
          </a:p>
          <a:p>
            <a:pPr lvl="2" indent="-180000">
              <a:spcAft>
                <a:spcPts val="1000"/>
              </a:spcAft>
              <a:buClr>
                <a:srgbClr val="0080BC"/>
              </a:buClr>
              <a:buFont typeface="Wingdings" pitchFamily="2" charset="2"/>
              <a:buChar char="§"/>
              <a:defRPr/>
            </a:pPr>
            <a:r>
              <a:rPr lang="en-US" dirty="0" smtClean="0">
                <a:latin typeface="Arial" pitchFamily="34" charset="0"/>
                <a:cs typeface="Arial" pitchFamily="34" charset="0"/>
              </a:rPr>
              <a:t>When deterioration in a part amounts to damage caused by latent defect the policy in force when the part should have been condemned will respond to bear cost of replacement. </a:t>
            </a:r>
          </a:p>
          <a:p>
            <a:endParaRPr lang="en-GB" dirty="0" smtClean="0"/>
          </a:p>
          <a:p>
            <a:pPr marL="637200" lvl="1" indent="-180000">
              <a:spcAft>
                <a:spcPts val="1000"/>
              </a:spcAft>
              <a:buClr>
                <a:srgbClr val="0080BC"/>
              </a:buClr>
              <a:buFont typeface="Wingdings" pitchFamily="2" charset="2"/>
              <a:buChar char="§"/>
              <a:defRPr/>
            </a:pPr>
            <a:endParaRPr lang="en-GB"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No statutory marine insurance law, only German Civil Code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lang="en-GB" dirty="0" smtClean="0">
              <a:latin typeface="Arial" pitchFamily="34" charset="0"/>
              <a:cs typeface="Arial" pitchFamily="34" charset="0"/>
            </a:endParaRP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Market conditions:</a:t>
            </a:r>
          </a:p>
          <a:p>
            <a:pPr marL="361950" lvl="1" indent="-180975">
              <a:spcAft>
                <a:spcPts val="1000"/>
              </a:spcAft>
              <a:buClr>
                <a:srgbClr val="0080BC"/>
              </a:buClr>
              <a:buFont typeface="Wingdings" pitchFamily="2" charset="2"/>
              <a:buChar char="§"/>
              <a:defRPr/>
            </a:pPr>
            <a:r>
              <a:rPr lang="en-GB" dirty="0" smtClean="0">
                <a:latin typeface="Arial" pitchFamily="34" charset="0"/>
                <a:cs typeface="Arial" pitchFamily="34" charset="0"/>
              </a:rPr>
              <a:t>ADS 1919 and DTV Hull Clauses 1978/1992</a:t>
            </a:r>
          </a:p>
          <a:p>
            <a:pPr marL="360363"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DTV-ADS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All risk cover, § 28 ADS, cl. 27 DTV-ADS 2009</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Limited to risk materializing during the cover period:</a:t>
            </a:r>
          </a:p>
          <a:p>
            <a:pPr marL="179388" indent="1588">
              <a:spcAft>
                <a:spcPts val="1000"/>
              </a:spcAft>
              <a:buClr>
                <a:srgbClr val="0080BC"/>
              </a:buClr>
              <a:defRPr/>
            </a:pPr>
            <a:r>
              <a:rPr lang="en-US" i="1" dirty="0" smtClean="0"/>
              <a:t>Unless otherwise agreed, the Insurer covers all risks to which the vessel is exposed </a:t>
            </a:r>
            <a:r>
              <a:rPr lang="en-US" i="1" dirty="0" smtClean="0">
                <a:solidFill>
                  <a:srgbClr val="FF0000"/>
                </a:solidFill>
              </a:rPr>
              <a:t>during the duration of the insurance</a:t>
            </a:r>
            <a:r>
              <a:rPr lang="en-US" i="1" dirty="0" smtClean="0"/>
              <a:t>.</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General rule: Peril </a:t>
            </a:r>
            <a:r>
              <a:rPr lang="en-GB" u="sng" dirty="0" smtClean="0">
                <a:latin typeface="Arial" pitchFamily="34" charset="0"/>
                <a:cs typeface="Arial" pitchFamily="34" charset="0"/>
              </a:rPr>
              <a:t>must</a:t>
            </a:r>
            <a:r>
              <a:rPr lang="en-GB" dirty="0" smtClean="0">
                <a:latin typeface="Arial" pitchFamily="34" charset="0"/>
                <a:cs typeface="Arial" pitchFamily="34" charset="0"/>
              </a:rPr>
              <a:t> hit during cover period, damage </a:t>
            </a:r>
            <a:r>
              <a:rPr lang="en-GB" u="sng" dirty="0" smtClean="0">
                <a:latin typeface="Arial" pitchFamily="34" charset="0"/>
                <a:cs typeface="Arial" pitchFamily="34" charset="0"/>
              </a:rPr>
              <a:t>may</a:t>
            </a:r>
            <a:r>
              <a:rPr lang="en-GB" dirty="0" smtClean="0">
                <a:latin typeface="Arial" pitchFamily="34" charset="0"/>
                <a:cs typeface="Arial" pitchFamily="34" charset="0"/>
              </a:rPr>
              <a:t> occur later</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lang="en-GB" dirty="0" smtClean="0">
              <a:latin typeface="Arial" pitchFamily="34" charset="0"/>
              <a:cs typeface="Arial" pitchFamily="34" charset="0"/>
            </a:endParaRPr>
          </a:p>
          <a:p>
            <a:pPr marL="361950"/>
            <a:endParaRPr lang="en-US" i="1" dirty="0" smtClean="0">
              <a:latin typeface="Arial" pitchFamily="34" charset="0"/>
              <a:cs typeface="Arial" pitchFamily="34" charset="0"/>
            </a:endParaRPr>
          </a:p>
          <a:p>
            <a:endParaRPr lang="en-GB"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Consequence: all risks covered unless excluded</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Burden of proof:</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Insured:  	- Causation of the damage during the policy period</a:t>
            </a:r>
          </a:p>
          <a:p>
            <a:pPr marL="637200" lvl="1" indent="-180000">
              <a:spcAft>
                <a:spcPts val="1000"/>
              </a:spcAft>
              <a:buClr>
                <a:srgbClr val="0080BC"/>
              </a:buClr>
              <a:defRPr/>
            </a:pPr>
            <a:r>
              <a:rPr lang="en-GB" dirty="0" smtClean="0">
                <a:latin typeface="Arial" pitchFamily="34" charset="0"/>
                <a:cs typeface="Arial" pitchFamily="34" charset="0"/>
              </a:rPr>
              <a:t>			- Generally no proof of a particular peril required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Insurer:	- Causation by excluded peril</a:t>
            </a:r>
          </a:p>
          <a:p>
            <a:pPr marL="637200" lvl="1" indent="-180000">
              <a:spcAft>
                <a:spcPts val="1000"/>
              </a:spcAft>
              <a:buClr>
                <a:srgbClr val="0080BC"/>
              </a:buClr>
              <a:defRPr/>
            </a:pPr>
            <a:r>
              <a:rPr lang="en-GB" dirty="0" smtClean="0">
                <a:latin typeface="Arial" pitchFamily="34" charset="0"/>
                <a:cs typeface="Arial" pitchFamily="34" charset="0"/>
              </a:rPr>
              <a:t>			- Causation by breach of obligation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Part of the all risks: Unseaworthiness, latent defects, wear and tear</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Excluded:</a:t>
            </a:r>
          </a:p>
          <a:p>
            <a:pPr marL="637200" lvl="1" indent="-180000">
              <a:spcAft>
                <a:spcPts val="1000"/>
              </a:spcAft>
              <a:buClr>
                <a:srgbClr val="0080BC"/>
              </a:buClr>
              <a:buFont typeface="Wingdings" pitchFamily="2" charset="2"/>
              <a:buChar char="§"/>
              <a:defRPr/>
            </a:pPr>
            <a:r>
              <a:rPr lang="en-GB" dirty="0" err="1" smtClean="0">
                <a:latin typeface="Arial" pitchFamily="34" charset="0"/>
                <a:cs typeface="Arial" pitchFamily="34" charset="0"/>
              </a:rPr>
              <a:t>Unseaworthiness</a:t>
            </a:r>
            <a:r>
              <a:rPr lang="en-GB" dirty="0" smtClean="0">
                <a:latin typeface="Arial" pitchFamily="34" charset="0"/>
                <a:cs typeface="Arial" pitchFamily="34" charset="0"/>
              </a:rPr>
              <a:t>: 	cl. 23 DTV Hull Clauses, Cl. 33 DTV-ADS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Wear and Tear: 	cl. 27 DTV Hull Clauses,. Cl. 55 DTV-ADS</a:t>
            </a:r>
          </a:p>
          <a:p>
            <a:pPr marL="0" lvl="1">
              <a:spcAft>
                <a:spcPts val="1000"/>
              </a:spcAft>
              <a:buClr>
                <a:srgbClr val="0080BC"/>
              </a:buClr>
              <a:buFont typeface="Wingdings" pitchFamily="2" charset="2"/>
              <a:buChar char="§"/>
              <a:defRPr/>
            </a:pPr>
            <a:r>
              <a:rPr lang="en-GB" dirty="0" smtClean="0">
                <a:latin typeface="Arial" pitchFamily="34" charset="0"/>
                <a:cs typeface="Arial" pitchFamily="34" charset="0"/>
              </a:rPr>
              <a:t> Covered: Latent defect </a:t>
            </a:r>
          </a:p>
          <a:p>
            <a:pPr marL="457200" lvl="2">
              <a:spcAft>
                <a:spcPts val="1000"/>
              </a:spcAft>
              <a:buClr>
                <a:srgbClr val="0080BC"/>
              </a:buClr>
              <a:buFont typeface="Wingdings" pitchFamily="2" charset="2"/>
              <a:buChar char="§"/>
              <a:defRPr/>
            </a:pPr>
            <a:r>
              <a:rPr lang="en-GB" dirty="0" smtClean="0">
                <a:latin typeface="Arial" pitchFamily="34" charset="0"/>
                <a:cs typeface="Arial" pitchFamily="34" charset="0"/>
              </a:rPr>
              <a:t> under § 28 ADS, cl. 27 DTV-ADS if occurring during policy period</a:t>
            </a:r>
          </a:p>
          <a:p>
            <a:pPr marL="628650" lvl="2" indent="-180975">
              <a:spcAft>
                <a:spcPts val="1000"/>
              </a:spcAft>
              <a:buClr>
                <a:srgbClr val="0080BC"/>
              </a:buClr>
              <a:buFont typeface="Wingdings" pitchFamily="2" charset="2"/>
              <a:buChar char="§"/>
              <a:defRPr/>
            </a:pPr>
            <a:r>
              <a:rPr lang="en-GB" dirty="0" smtClean="0">
                <a:latin typeface="Arial" pitchFamily="34" charset="0"/>
                <a:cs typeface="Arial" pitchFamily="34" charset="0"/>
              </a:rPr>
              <a:t>under cl. 20 DTV-Hull and cl. 59 DTV-ADS if occurring prior to policy period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Cover acc. to cl. 20 DTV-Hull, cl. 59 DTV-ADS for damage caused by:</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Error in construction</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Latent defects due to faulty material</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Latent defects due to bad workmanship</a:t>
            </a:r>
          </a:p>
          <a:p>
            <a:pPr marL="179388"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Latent vs. patent:</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A defect is latent as long as it cannot be detected by the ordinary care of prudent </a:t>
            </a:r>
            <a:r>
              <a:rPr lang="en-GB" dirty="0" err="1" smtClean="0">
                <a:latin typeface="Arial" pitchFamily="34" charset="0"/>
                <a:cs typeface="Arial" pitchFamily="34" charset="0"/>
              </a:rPr>
              <a:t>shipowner</a:t>
            </a:r>
            <a:r>
              <a:rPr lang="en-GB" dirty="0" smtClean="0">
                <a:latin typeface="Arial" pitchFamily="34" charset="0"/>
                <a:cs typeface="Arial" pitchFamily="34" charset="0"/>
              </a:rPr>
              <a:t> and his qualified crew during operation, maintenance and repairs</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Objective standard, i.e. irrelevant whether the actual owner and crew become aware of the latent defect</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Standards may change with developing practices</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No cover for any other latent defect like:</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Defect caused in previous cover periods</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 e.g. crew negligence</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 e.g. unnoticed grounding</a:t>
            </a:r>
          </a:p>
          <a:p>
            <a:pPr marL="1094400" lvl="2" indent="-180000">
              <a:spcAft>
                <a:spcPts val="1000"/>
              </a:spcAft>
              <a:buClr>
                <a:srgbClr val="0080BC"/>
              </a:buClr>
              <a:defRPr/>
            </a:pPr>
            <a:r>
              <a:rPr lang="en-GB" dirty="0" smtClean="0">
                <a:latin typeface="Arial" pitchFamily="34" charset="0"/>
                <a:cs typeface="Arial" pitchFamily="34" charset="0"/>
              </a:rPr>
              <a:t>→ previous policy period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Latent defect by wear and tear </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Generally no cover, cl. 27.1 DTV-Hull, 55.1 DTV-ADS</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But: partial cover possible if insured peril contributes to damage,  cl. 27.2 DTV-Hull, 55.2 DTV-ADS</a:t>
            </a:r>
          </a:p>
          <a:p>
            <a:pPr marL="637200" lvl="1" indent="-180000">
              <a:spcAft>
                <a:spcPts val="1000"/>
              </a:spcAft>
              <a:buClr>
                <a:srgbClr val="0080BC"/>
              </a:buClr>
              <a:buFont typeface="Wingdings" pitchFamily="2" charset="2"/>
              <a:buChar char="§"/>
              <a:defRPr/>
            </a:pPr>
            <a:endParaRPr lang="en-GB" dirty="0" smtClean="0">
              <a:latin typeface="Arial" pitchFamily="34" charset="0"/>
              <a:cs typeface="Arial" pitchFamily="34" charset="0"/>
            </a:endParaRP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11" name="Rectangle 10"/>
          <p:cNvSpPr/>
          <p:nvPr/>
        </p:nvSpPr>
        <p:spPr>
          <a:xfrm>
            <a:off x="642910" y="1142984"/>
            <a:ext cx="7776864" cy="4867999"/>
          </a:xfrm>
          <a:prstGeom prst="rect">
            <a:avLst/>
          </a:prstGeom>
        </p:spPr>
        <p:txBody>
          <a:bodyPr wrap="square">
            <a:spAutoFit/>
          </a:bodyPr>
          <a:lstStyle/>
          <a:p>
            <a:pPr marR="0" lvl="0" indent="-180000">
              <a:spcAft>
                <a:spcPts val="1000"/>
              </a:spcAft>
              <a:buClr>
                <a:srgbClr val="0080BC"/>
              </a:buClr>
              <a:buFont typeface="Wingdings" pitchFamily="2" charset="2"/>
              <a:buChar char="§"/>
              <a:defRPr/>
            </a:pPr>
            <a:r>
              <a:rPr lang="en-US" b="1" dirty="0" smtClean="0"/>
              <a:t>FACTS</a:t>
            </a:r>
          </a:p>
          <a:p>
            <a:pPr marL="342900" marR="0" lvl="0" indent="-180000">
              <a:spcAft>
                <a:spcPts val="1000"/>
              </a:spcAft>
              <a:buClr>
                <a:srgbClr val="0080BC"/>
              </a:buClr>
              <a:buFont typeface="Wingdings" pitchFamily="2" charset="2"/>
              <a:buChar char="§"/>
              <a:defRPr/>
            </a:pPr>
            <a:r>
              <a:rPr lang="en-US" dirty="0" smtClean="0"/>
              <a:t>25 </a:t>
            </a:r>
            <a:r>
              <a:rPr lang="en-US" dirty="0"/>
              <a:t>year-old RoRo vessel</a:t>
            </a:r>
            <a:endParaRPr lang="en-GB" dirty="0"/>
          </a:p>
          <a:p>
            <a:pPr marL="342900" marR="0" lvl="0" indent="-180000">
              <a:spcAft>
                <a:spcPts val="1000"/>
              </a:spcAft>
              <a:buClr>
                <a:srgbClr val="0080BC"/>
              </a:buClr>
              <a:buFont typeface="Wingdings" pitchFamily="2" charset="2"/>
              <a:buChar char="§"/>
              <a:defRPr/>
            </a:pPr>
            <a:r>
              <a:rPr lang="en-US" dirty="0"/>
              <a:t>Unusual but not unique shafting arrangement – all parts original</a:t>
            </a:r>
            <a:endParaRPr lang="en-GB" dirty="0"/>
          </a:p>
          <a:p>
            <a:pPr marL="342900" marR="0" lvl="0" indent="-180000">
              <a:spcAft>
                <a:spcPts val="1000"/>
              </a:spcAft>
              <a:buClr>
                <a:srgbClr val="0080BC"/>
              </a:buClr>
              <a:buFont typeface="Wingdings" pitchFamily="2" charset="2"/>
              <a:buChar char="§"/>
              <a:defRPr/>
            </a:pPr>
            <a:r>
              <a:rPr lang="en-US" dirty="0" smtClean="0"/>
              <a:t>Maintenance and refit </a:t>
            </a:r>
            <a:r>
              <a:rPr lang="en-US" dirty="0"/>
              <a:t>performed on vessel in far east yard in 2007</a:t>
            </a:r>
            <a:endParaRPr lang="en-GB" dirty="0"/>
          </a:p>
          <a:p>
            <a:pPr marL="342900" marR="0" lvl="0" indent="-180000">
              <a:spcAft>
                <a:spcPts val="1000"/>
              </a:spcAft>
              <a:buClr>
                <a:srgbClr val="0080BC"/>
              </a:buClr>
              <a:buFont typeface="Wingdings" pitchFamily="2" charset="2"/>
              <a:buChar char="§"/>
              <a:defRPr/>
            </a:pPr>
            <a:r>
              <a:rPr lang="en-US" dirty="0"/>
              <a:t>During special survey in 2012, several fractures discovered on two of the components of the shafting arrangement</a:t>
            </a:r>
            <a:endParaRPr lang="en-GB" dirty="0"/>
          </a:p>
          <a:p>
            <a:pPr marL="342900" marR="0" lvl="0" indent="-180000">
              <a:spcAft>
                <a:spcPts val="1000"/>
              </a:spcAft>
              <a:buClr>
                <a:srgbClr val="0080BC"/>
              </a:buClr>
              <a:buFont typeface="Wingdings" pitchFamily="2" charset="2"/>
              <a:buChar char="§"/>
              <a:defRPr/>
            </a:pPr>
            <a:r>
              <a:rPr lang="en-US" dirty="0" smtClean="0"/>
              <a:t>Repairs </a:t>
            </a:r>
            <a:r>
              <a:rPr lang="en-US" dirty="0"/>
              <a:t>attempted, but one fracture found by class to be beyond allowable </a:t>
            </a:r>
            <a:r>
              <a:rPr lang="en-US" dirty="0" smtClean="0"/>
              <a:t>depth</a:t>
            </a:r>
          </a:p>
          <a:p>
            <a:pPr marL="342900" marR="0" lvl="0" indent="-180000">
              <a:spcAft>
                <a:spcPts val="1000"/>
              </a:spcAft>
              <a:buClr>
                <a:srgbClr val="0080BC"/>
              </a:buClr>
              <a:buFont typeface="Wingdings" pitchFamily="2" charset="2"/>
              <a:buChar char="§"/>
              <a:defRPr/>
            </a:pPr>
            <a:r>
              <a:rPr lang="en-US" dirty="0" smtClean="0"/>
              <a:t>Vessel </a:t>
            </a:r>
            <a:r>
              <a:rPr lang="en-US" dirty="0"/>
              <a:t>had encountered heavy weather, causing some hull buckling, 18 months earlier</a:t>
            </a:r>
            <a:endParaRPr lang="en-GB" dirty="0"/>
          </a:p>
          <a:p>
            <a:pPr marL="342900" marR="0" lvl="0" indent="-180000">
              <a:spcAft>
                <a:spcPts val="1000"/>
              </a:spcAft>
              <a:buClr>
                <a:srgbClr val="0080BC"/>
              </a:buClr>
              <a:buFont typeface="Wingdings" pitchFamily="2" charset="2"/>
              <a:buChar char="§"/>
              <a:defRPr/>
            </a:pPr>
            <a:r>
              <a:rPr lang="en-US" dirty="0"/>
              <a:t>“Nuisance fractures” commonly found on these type shafting arrangements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Speciality: breaking of shafts, cl. 20.2, 59.1.3 DTV-ADS</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for damage caused by breaking of shafts, i.e. consequential damage resulting from the breaking of the shaft</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even if shafts break as a consequence of wear and tear</a:t>
            </a:r>
          </a:p>
          <a:p>
            <a:pPr marL="1793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But: cover may be prejudiced by:</a:t>
            </a:r>
          </a:p>
          <a:p>
            <a:pPr marL="636588" lvl="3" indent="-179388">
              <a:spcAft>
                <a:spcPts val="1000"/>
              </a:spcAft>
              <a:buClr>
                <a:srgbClr val="0080BC"/>
              </a:buClr>
              <a:buFont typeface="Wingdings" pitchFamily="2" charset="2"/>
              <a:buChar char="§"/>
              <a:defRPr/>
            </a:pPr>
            <a:r>
              <a:rPr lang="en-GB" dirty="0" smtClean="0">
                <a:latin typeface="Arial" pitchFamily="34" charset="0"/>
                <a:cs typeface="Arial" pitchFamily="34" charset="0"/>
              </a:rPr>
              <a:t>Exclusion for </a:t>
            </a:r>
            <a:r>
              <a:rPr lang="en-GB" dirty="0" err="1" smtClean="0">
                <a:latin typeface="Arial" pitchFamily="34" charset="0"/>
                <a:cs typeface="Arial" pitchFamily="34" charset="0"/>
              </a:rPr>
              <a:t>Unseaworthiness</a:t>
            </a:r>
            <a:r>
              <a:rPr lang="en-GB" dirty="0" smtClean="0">
                <a:latin typeface="Arial" pitchFamily="34" charset="0"/>
                <a:cs typeface="Arial" pitchFamily="34" charset="0"/>
              </a:rPr>
              <a:t>, cl. 23 DTV-Hull, cl. 33 DTV-ADS</a:t>
            </a:r>
          </a:p>
          <a:p>
            <a:pPr marL="636588" lvl="3" indent="-179388">
              <a:spcAft>
                <a:spcPts val="1000"/>
              </a:spcAft>
              <a:buClr>
                <a:srgbClr val="0080BC"/>
              </a:buClr>
              <a:buFont typeface="Wingdings" pitchFamily="2" charset="2"/>
              <a:buChar char="§"/>
              <a:defRPr/>
            </a:pPr>
            <a:r>
              <a:rPr lang="en-GB" dirty="0" smtClean="0">
                <a:latin typeface="Arial" pitchFamily="34" charset="0"/>
                <a:cs typeface="Arial" pitchFamily="34" charset="0"/>
              </a:rPr>
              <a:t>Exclusion for negligent causation of insured event,</a:t>
            </a:r>
          </a:p>
          <a:p>
            <a:pPr marL="1093788" lvl="4" indent="-179388">
              <a:spcAft>
                <a:spcPts val="1000"/>
              </a:spcAft>
              <a:buClr>
                <a:srgbClr val="0080BC"/>
              </a:buClr>
              <a:buFont typeface="Wingdings" pitchFamily="2" charset="2"/>
              <a:buChar char="§"/>
              <a:defRPr/>
            </a:pPr>
            <a:r>
              <a:rPr lang="en-GB" dirty="0" smtClean="0">
                <a:latin typeface="Arial" pitchFamily="34" charset="0"/>
                <a:cs typeface="Arial" pitchFamily="34" charset="0"/>
              </a:rPr>
              <a:t>§ 33 ADS: ordinary negligence prejudices cover</a:t>
            </a:r>
          </a:p>
          <a:p>
            <a:pPr marL="1093788" lvl="4"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cl. 33, 34 DTV-ADS: only gross negligence prejudices cover</a:t>
            </a:r>
          </a:p>
          <a:p>
            <a:pPr marL="636588" lvl="3" indent="-179388">
              <a:spcAft>
                <a:spcPts val="1000"/>
              </a:spcAft>
              <a:buClr>
                <a:srgbClr val="0080BC"/>
              </a:buClr>
              <a:buFont typeface="Wingdings" pitchFamily="2" charset="2"/>
              <a:buChar char="§"/>
              <a:defRPr/>
            </a:pPr>
            <a:endParaRPr lang="en-GB"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lang="en-GB" dirty="0" smtClean="0">
              <a:latin typeface="Arial" pitchFamily="34" charset="0"/>
              <a:cs typeface="Arial" pitchFamily="34" charset="0"/>
            </a:endParaRP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tabLst/>
              <a:defRPr/>
            </a:pPr>
            <a:r>
              <a:rPr lang="en-GB" dirty="0" smtClean="0">
                <a:latin typeface="Arial" pitchFamily="34" charset="0"/>
                <a:cs typeface="Arial" pitchFamily="34" charset="0"/>
              </a:rPr>
              <a:t>Extent of cover:</a:t>
            </a:r>
          </a:p>
          <a:p>
            <a:pPr marL="179388" lvl="2" indent="-179388">
              <a:spcAft>
                <a:spcPts val="1000"/>
              </a:spcAft>
              <a:buClr>
                <a:srgbClr val="0080BC"/>
              </a:buClr>
              <a:buFont typeface="Wingdings" pitchFamily="2" charset="2"/>
              <a:buChar char="§"/>
              <a:defRPr/>
            </a:pPr>
            <a:r>
              <a:rPr lang="en-GB" dirty="0" err="1" smtClean="0">
                <a:latin typeface="Arial" pitchFamily="34" charset="0"/>
                <a:cs typeface="Arial" pitchFamily="34" charset="0"/>
              </a:rPr>
              <a:t>DTV</a:t>
            </a:r>
            <a:r>
              <a:rPr lang="en-GB" dirty="0" smtClean="0">
                <a:latin typeface="Arial" pitchFamily="34" charset="0"/>
                <a:cs typeface="Arial" pitchFamily="34" charset="0"/>
              </a:rPr>
              <a:t> Hull plus Marine Print 2002/2:</a:t>
            </a:r>
          </a:p>
          <a:p>
            <a:pPr marL="636588" lvl="3"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limited consequential damage caused by latent defect</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limited to consequential damage to machinery</a:t>
            </a:r>
          </a:p>
          <a:p>
            <a:pPr marL="179388" lvl="2" indent="-179388">
              <a:spcAft>
                <a:spcPts val="1000"/>
              </a:spcAft>
              <a:buClr>
                <a:srgbClr val="0080BC"/>
              </a:buClr>
              <a:buFont typeface="Wingdings" pitchFamily="2" charset="2"/>
              <a:buChar char="§"/>
              <a:defRPr/>
            </a:pPr>
            <a:r>
              <a:rPr lang="en-GB" dirty="0" err="1" smtClean="0">
                <a:latin typeface="Arial" pitchFamily="34" charset="0"/>
                <a:cs typeface="Arial" pitchFamily="34" charset="0"/>
              </a:rPr>
              <a:t>DTV</a:t>
            </a:r>
            <a:r>
              <a:rPr lang="en-GB" dirty="0" smtClean="0">
                <a:latin typeface="Arial" pitchFamily="34" charset="0"/>
                <a:cs typeface="Arial" pitchFamily="34" charset="0"/>
              </a:rPr>
              <a:t>-ADS:</a:t>
            </a:r>
          </a:p>
          <a:p>
            <a:pPr marL="636588" lvl="3"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extended to the latently defective part, if specially classed</a:t>
            </a:r>
          </a:p>
          <a:p>
            <a:pPr marL="636588" lvl="3"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extended to consequential damage also to the hull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79388" lvl="1"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Remember the general rule: 	Peril </a:t>
            </a:r>
            <a:r>
              <a:rPr lang="en-GB" u="sng" dirty="0" smtClean="0">
                <a:latin typeface="Arial" pitchFamily="34" charset="0"/>
                <a:cs typeface="Arial" pitchFamily="34" charset="0"/>
              </a:rPr>
              <a:t>must hit during </a:t>
            </a:r>
            <a:r>
              <a:rPr lang="en-GB" dirty="0" smtClean="0">
                <a:latin typeface="Arial" pitchFamily="34" charset="0"/>
                <a:cs typeface="Arial" pitchFamily="34" charset="0"/>
              </a:rPr>
              <a:t>cover period, 	damage </a:t>
            </a:r>
            <a:r>
              <a:rPr lang="en-GB" u="sng" dirty="0" smtClean="0">
                <a:latin typeface="Arial" pitchFamily="34" charset="0"/>
                <a:cs typeface="Arial" pitchFamily="34" charset="0"/>
              </a:rPr>
              <a:t>may occur later</a:t>
            </a:r>
            <a:endParaRPr lang="en-GB" dirty="0" smtClean="0">
              <a:latin typeface="Arial" pitchFamily="34" charset="0"/>
              <a:cs typeface="Arial" pitchFamily="34" charset="0"/>
            </a:endParaRPr>
          </a:p>
          <a:p>
            <a:pPr marL="179388" lvl="1"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General rule does not apply here: Peril </a:t>
            </a:r>
            <a:r>
              <a:rPr lang="en-GB" u="sng" dirty="0" smtClean="0">
                <a:latin typeface="Arial" pitchFamily="34" charset="0"/>
                <a:cs typeface="Arial" pitchFamily="34" charset="0"/>
              </a:rPr>
              <a:t>may hit prior </a:t>
            </a:r>
            <a:r>
              <a:rPr lang="en-GB" dirty="0" smtClean="0">
                <a:latin typeface="Arial" pitchFamily="34" charset="0"/>
                <a:cs typeface="Arial" pitchFamily="34" charset="0"/>
              </a:rPr>
              <a:t>to cover period, 	damage </a:t>
            </a:r>
            <a:r>
              <a:rPr lang="en-GB" u="sng" dirty="0" smtClean="0">
                <a:latin typeface="Arial" pitchFamily="34" charset="0"/>
                <a:cs typeface="Arial" pitchFamily="34" charset="0"/>
              </a:rPr>
              <a:t>must occur during </a:t>
            </a:r>
            <a:r>
              <a:rPr lang="en-GB" dirty="0" smtClean="0">
                <a:latin typeface="Arial" pitchFamily="34" charset="0"/>
                <a:cs typeface="Arial" pitchFamily="34" charset="0"/>
              </a:rPr>
              <a:t>cover period</a:t>
            </a:r>
          </a:p>
          <a:p>
            <a:pPr marL="179388"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Which policy answers?</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All policies refer to the same peril</a:t>
            </a:r>
          </a:p>
          <a:p>
            <a:pPr marL="636588" lvl="2" indent="-179388">
              <a:spcAft>
                <a:spcPts val="1000"/>
              </a:spcAft>
              <a:buClr>
                <a:srgbClr val="0080BC"/>
              </a:buClr>
              <a:buFont typeface="Wingdings" pitchFamily="2" charset="2"/>
              <a:buChar char="§"/>
              <a:defRPr/>
            </a:pPr>
            <a:r>
              <a:rPr lang="en-GB" dirty="0" smtClean="0">
                <a:latin typeface="Arial" pitchFamily="34" charset="0"/>
                <a:cs typeface="Arial" pitchFamily="34" charset="0"/>
              </a:rPr>
              <a:t>All policies cover damage occurred during its cover period</a:t>
            </a:r>
          </a:p>
          <a:p>
            <a:pPr marL="636588" lvl="2" indent="-179388">
              <a:spcAft>
                <a:spcPts val="1000"/>
              </a:spcAft>
              <a:buClr>
                <a:srgbClr val="0080BC"/>
              </a:buClr>
              <a:defRPr/>
            </a:pPr>
            <a:r>
              <a:rPr lang="en-GB" dirty="0" smtClean="0">
                <a:latin typeface="Arial" pitchFamily="34" charset="0"/>
                <a:cs typeface="Arial" pitchFamily="34" charset="0"/>
              </a:rPr>
              <a:t>→ Partial cover under all policies during which damage occurred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79388" lvl="1"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Practical problems:</a:t>
            </a:r>
          </a:p>
          <a:p>
            <a:pPr marL="636588" lvl="2"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All policies are separate contracts. Insured has burden of proof under each and every policy.</a:t>
            </a:r>
          </a:p>
          <a:p>
            <a:pPr marL="636588" lvl="2"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Technical experts required to determine what part of damage occurred during which policy period</a:t>
            </a:r>
          </a:p>
          <a:p>
            <a:pPr marL="636588" lvl="2"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Necessary repair costs as decisive parameter</a:t>
            </a:r>
          </a:p>
          <a:p>
            <a:pPr marL="1093788" lvl="3"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“You can’t kill a dead cat”</a:t>
            </a:r>
          </a:p>
          <a:p>
            <a:pPr marL="1093788" lvl="3" indent="-179388">
              <a:spcAft>
                <a:spcPts val="1000"/>
              </a:spcAft>
              <a:buClr>
                <a:srgbClr val="0080BC"/>
              </a:buClr>
              <a:buFont typeface="Wingdings" pitchFamily="2" charset="2"/>
              <a:buChar char="§"/>
              <a:tabLst>
                <a:tab pos="3495675" algn="l"/>
              </a:tabLst>
              <a:defRPr/>
            </a:pPr>
            <a:r>
              <a:rPr lang="en-GB" dirty="0" smtClean="0">
                <a:latin typeface="Arial" pitchFamily="34" charset="0"/>
                <a:cs typeface="Arial" pitchFamily="34" charset="0"/>
              </a:rPr>
              <a:t>Dismantling costs usually allocated to policy covering initial damage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Solving our practical case: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Cover for latently defective shaft (design/material/workmanship)?</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ADS/DTV-Hull: no – only cover for consequential damage</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DTV-ADS: if shaft specially classed yes – otherwise no</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Policy: all policies for their respective damage occurred, the policy during which the shaft became unfit for repair bearing the balance to the replacement costs</a:t>
            </a:r>
          </a:p>
          <a:p>
            <a:pPr marL="637200" lvl="1" indent="-180000">
              <a:spcAft>
                <a:spcPts val="1000"/>
              </a:spcAft>
              <a:buClr>
                <a:srgbClr val="0080BC"/>
              </a:buClr>
              <a:buFont typeface="Wingdings" pitchFamily="2" charset="2"/>
              <a:buChar char="§"/>
              <a:defRPr/>
            </a:pPr>
            <a:endParaRPr lang="en-GB" sz="1050" dirty="0" smtClean="0">
              <a:latin typeface="Arial" pitchFamily="34" charset="0"/>
              <a:cs typeface="Arial" pitchFamily="34" charset="0"/>
            </a:endParaRPr>
          </a:p>
          <a:p>
            <a:pPr marL="179388"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for shaft damaged by work done in 2007 or heavy weather in 2010?</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ADS/DTV-Hull: yes – respective policy year</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DTV-ADS: yes – respective policy year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cs typeface="Arial" pitchFamily="34" charset="0"/>
              </a:rPr>
              <a:t>German 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dirty="0" smtClean="0">
                <a:latin typeface="Arial" pitchFamily="34" charset="0"/>
                <a:cs typeface="Arial" pitchFamily="34" charset="0"/>
              </a:rPr>
              <a:t>Solving our practical case:</a:t>
            </a:r>
          </a:p>
          <a:p>
            <a:pPr marL="179388"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Cover for consequential damage?</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ADS/DTV-Hull: yes, but only consequential damage to machinery</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DTV-ADS: yes, including consequential damage to the hull</a:t>
            </a:r>
          </a:p>
          <a:p>
            <a:pPr marL="1094400" lvl="2" indent="-180000">
              <a:spcAft>
                <a:spcPts val="1000"/>
              </a:spcAft>
              <a:buClr>
                <a:srgbClr val="0080BC"/>
              </a:buClr>
              <a:buFont typeface="Wingdings" pitchFamily="2" charset="2"/>
              <a:buChar char="§"/>
              <a:defRPr/>
            </a:pPr>
            <a:r>
              <a:rPr lang="en-GB" dirty="0" smtClean="0">
                <a:latin typeface="Arial" pitchFamily="34" charset="0"/>
                <a:cs typeface="Arial" pitchFamily="34" charset="0"/>
              </a:rPr>
              <a:t>Policies: of those years when consequential damage occurred</a:t>
            </a:r>
          </a:p>
          <a:p>
            <a:pPr marL="179388" lvl="1" indent="-179388">
              <a:spcAft>
                <a:spcPts val="1000"/>
              </a:spcAft>
              <a:buClr>
                <a:srgbClr val="0080BC"/>
              </a:buClr>
              <a:buFont typeface="Wingdings" pitchFamily="2" charset="2"/>
              <a:buChar char="§"/>
              <a:defRPr/>
            </a:pPr>
            <a:r>
              <a:rPr lang="en-GB" dirty="0" smtClean="0">
                <a:latin typeface="Arial" pitchFamily="34" charset="0"/>
                <a:cs typeface="Arial" pitchFamily="34" charset="0"/>
              </a:rPr>
              <a:t>Costs of removal and replacement of the part allowed as part of the claim?</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ADS/DTV-Hull: no</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Under DTV-ADS: yes, if the part is specially classed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96855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t>Norwegian</a:t>
            </a:r>
            <a:r>
              <a:rPr lang="en-GB" dirty="0" smtClean="0"/>
              <a:t> </a:t>
            </a:r>
            <a:r>
              <a:rPr lang="en-GB" b="1" dirty="0" smtClean="0"/>
              <a:t>Perspective</a:t>
            </a:r>
          </a:p>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kumimoji="0" lang="en-GB" sz="1800" i="0" u="none" strike="noStrike" kern="1200" cap="none" spc="0" normalizeH="0" baseline="0" dirty="0" smtClean="0">
                <a:ln>
                  <a:noFill/>
                </a:ln>
                <a:solidFill>
                  <a:schemeClr val="tx1"/>
                </a:solidFill>
                <a:effectLst/>
                <a:uLnTx/>
                <a:uFillTx/>
                <a:latin typeface="Arial" pitchFamily="34" charset="0"/>
                <a:cs typeface="Arial" pitchFamily="34" charset="0"/>
              </a:rPr>
              <a:t>The Nordic Marine Insurance Plan 2013</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Based on the Norwegian Marine Insurance Plan 1996 version 2010</a:t>
            </a:r>
          </a:p>
          <a:p>
            <a:pPr marL="637200" lvl="1" indent="-180000">
              <a:spcAft>
                <a:spcPts val="1000"/>
              </a:spcAft>
              <a:buClr>
                <a:srgbClr val="0080BC"/>
              </a:buClr>
              <a:buFont typeface="Wingdings" pitchFamily="2" charset="2"/>
              <a:buChar char="§"/>
              <a:defRPr/>
            </a:pPr>
            <a:r>
              <a:rPr kumimoji="0" lang="en-GB" i="0" u="none" strike="noStrike" kern="1200" cap="none" spc="0" normalizeH="0" baseline="0" dirty="0" smtClean="0">
                <a:ln>
                  <a:noFill/>
                </a:ln>
                <a:solidFill>
                  <a:schemeClr val="tx1"/>
                </a:solidFill>
                <a:effectLst/>
                <a:uLnTx/>
                <a:uFillTx/>
                <a:latin typeface="Arial" pitchFamily="34" charset="0"/>
                <a:cs typeface="Arial" pitchFamily="34" charset="0"/>
              </a:rPr>
              <a:t>It’s all there!</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hlinkClick r:id="rId7"/>
              </a:rPr>
              <a:t>www.nordicplan.org</a:t>
            </a:r>
            <a:endParaRPr lang="en-GB" dirty="0" smtClean="0">
              <a:latin typeface="Arial" pitchFamily="34" charset="0"/>
              <a:cs typeface="Arial" pitchFamily="34" charset="0"/>
            </a:endParaRPr>
          </a:p>
          <a:p>
            <a:pPr marL="180000" indent="-180000">
              <a:spcAft>
                <a:spcPts val="1000"/>
              </a:spcAft>
              <a:buClr>
                <a:srgbClr val="0080BC"/>
              </a:buClr>
              <a:buFont typeface="Wingdings" pitchFamily="2" charset="2"/>
              <a:buChar char="§"/>
              <a:defRPr/>
            </a:pPr>
            <a:r>
              <a:rPr kumimoji="0" lang="en-GB" i="0" u="none" strike="noStrike" kern="1200" cap="none" spc="0" normalizeH="0" baseline="0" dirty="0" smtClean="0">
                <a:ln>
                  <a:noFill/>
                </a:ln>
                <a:solidFill>
                  <a:schemeClr val="tx1"/>
                </a:solidFill>
                <a:effectLst/>
                <a:uLnTx/>
                <a:uFillTx/>
                <a:latin typeface="Arial" pitchFamily="34" charset="0"/>
                <a:cs typeface="Arial" pitchFamily="34" charset="0"/>
              </a:rPr>
              <a:t>The</a:t>
            </a:r>
            <a:r>
              <a:rPr kumimoji="0" lang="en-GB" i="0" u="none" strike="noStrike" kern="1200" cap="none" spc="0" normalizeH="0" dirty="0" smtClean="0">
                <a:ln>
                  <a:noFill/>
                </a:ln>
                <a:solidFill>
                  <a:schemeClr val="tx1"/>
                </a:solidFill>
                <a:effectLst/>
                <a:uLnTx/>
                <a:uFillTx/>
                <a:latin typeface="Arial" pitchFamily="34" charset="0"/>
                <a:cs typeface="Arial" pitchFamily="34" charset="0"/>
              </a:rPr>
              <a:t> facts of this matter raise three specific legal issues, all covered by the Nordic Plan: </a:t>
            </a:r>
          </a:p>
          <a:p>
            <a:pPr marL="637200" lvl="1" indent="-180000">
              <a:spcAft>
                <a:spcPts val="1000"/>
              </a:spcAft>
              <a:buClr>
                <a:srgbClr val="0080BC"/>
              </a:buClr>
              <a:buFont typeface="Wingdings" pitchFamily="2" charset="2"/>
              <a:buChar char="§"/>
              <a:defRPr/>
            </a:pPr>
            <a:r>
              <a:rPr lang="en-GB" baseline="0" dirty="0" smtClean="0">
                <a:latin typeface="Arial" pitchFamily="34" charset="0"/>
                <a:cs typeface="Arial" pitchFamily="34" charset="0"/>
              </a:rPr>
              <a:t>Cover:</a:t>
            </a:r>
            <a:r>
              <a:rPr lang="en-GB" dirty="0" smtClean="0">
                <a:latin typeface="Arial" pitchFamily="34" charset="0"/>
                <a:cs typeface="Arial" pitchFamily="34" charset="0"/>
              </a:rPr>
              <a:t> Clauses 2-8, 10-3, 12-3 and 12-4</a:t>
            </a:r>
          </a:p>
          <a:p>
            <a:pPr marL="637200" lvl="1" indent="-180000">
              <a:spcAft>
                <a:spcPts val="1000"/>
              </a:spcAft>
              <a:buClr>
                <a:srgbClr val="0080BC"/>
              </a:buClr>
              <a:buFont typeface="Wingdings" pitchFamily="2" charset="2"/>
              <a:buChar char="§"/>
              <a:defRPr/>
            </a:pPr>
            <a:r>
              <a:rPr kumimoji="0" lang="en-GB" i="0" u="none" strike="noStrike" kern="1200" cap="none" spc="0" normalizeH="0" baseline="0" dirty="0" smtClean="0">
                <a:ln>
                  <a:noFill/>
                </a:ln>
                <a:solidFill>
                  <a:schemeClr val="tx1"/>
                </a:solidFill>
                <a:effectLst/>
                <a:uLnTx/>
                <a:uFillTx/>
                <a:latin typeface="Arial" pitchFamily="34" charset="0"/>
                <a:cs typeface="Arial" pitchFamily="34" charset="0"/>
              </a:rPr>
              <a:t>Burden</a:t>
            </a:r>
            <a:r>
              <a:rPr kumimoji="0" lang="en-GB" i="0" u="none" strike="noStrike" kern="1200" cap="none" spc="0" normalizeH="0" dirty="0" smtClean="0">
                <a:ln>
                  <a:noFill/>
                </a:ln>
                <a:solidFill>
                  <a:schemeClr val="tx1"/>
                </a:solidFill>
                <a:effectLst/>
                <a:uLnTx/>
                <a:uFillTx/>
                <a:latin typeface="Arial" pitchFamily="34" charset="0"/>
                <a:cs typeface="Arial" pitchFamily="34" charset="0"/>
              </a:rPr>
              <a:t> of proof: Clause 2-12</a:t>
            </a:r>
          </a:p>
          <a:p>
            <a:pPr marL="637200" lvl="1" indent="-180000">
              <a:spcAft>
                <a:spcPts val="1000"/>
              </a:spcAft>
              <a:buClr>
                <a:srgbClr val="0080BC"/>
              </a:buClr>
              <a:buFont typeface="Wingdings" pitchFamily="2" charset="2"/>
              <a:buChar char="§"/>
              <a:defRPr/>
            </a:pPr>
            <a:r>
              <a:rPr lang="en-GB" baseline="0" dirty="0" smtClean="0">
                <a:latin typeface="Arial" pitchFamily="34" charset="0"/>
                <a:cs typeface="Arial" pitchFamily="34" charset="0"/>
              </a:rPr>
              <a:t>Causation</a:t>
            </a:r>
            <a:r>
              <a:rPr lang="en-GB" dirty="0" smtClean="0">
                <a:latin typeface="Arial" pitchFamily="34" charset="0"/>
                <a:cs typeface="Arial" pitchFamily="34" charset="0"/>
              </a:rPr>
              <a:t> and incidents of loss: Clauses 2-11 and 2-13</a:t>
            </a:r>
            <a:endParaRPr kumimoji="0" lang="en-GB" i="0" u="none" strike="noStrike" kern="1200" cap="none" spc="0" normalizeH="0" baseline="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pPr lvl="0"/>
            <a:r>
              <a:rPr lang="en-GB" sz="1800" b="1" dirty="0" smtClean="0"/>
              <a:t>Norwegian Perspective</a:t>
            </a:r>
          </a:p>
          <a:p>
            <a:r>
              <a:rPr lang="en-US" sz="1800" dirty="0" smtClean="0">
                <a:latin typeface="Arial" pitchFamily="34" charset="0"/>
                <a:cs typeface="Arial" pitchFamily="34" charset="0"/>
              </a:rPr>
              <a:t>The main rule on cover is in Clause 2-8: ”</a:t>
            </a:r>
            <a:r>
              <a:rPr lang="en-US" sz="1800" i="1" dirty="0" smtClean="0">
                <a:latin typeface="Arial" pitchFamily="34" charset="0"/>
                <a:cs typeface="Arial" pitchFamily="34" charset="0"/>
              </a:rPr>
              <a:t>An insurance against marine perils covers all perils to which the interest may be exposed …</a:t>
            </a:r>
            <a:r>
              <a:rPr lang="en-US" sz="1800" dirty="0" smtClean="0">
                <a:latin typeface="Arial" pitchFamily="34" charset="0"/>
                <a:cs typeface="Arial" pitchFamily="34" charset="0"/>
              </a:rPr>
              <a:t>”</a:t>
            </a:r>
          </a:p>
          <a:p>
            <a:r>
              <a:rPr lang="en-US" sz="1800" dirty="0" smtClean="0">
                <a:latin typeface="Arial" pitchFamily="34" charset="0"/>
                <a:cs typeface="Arial" pitchFamily="34" charset="0"/>
              </a:rPr>
              <a:t>Losses due to ordinary use is excluded: Clause 10-3</a:t>
            </a:r>
          </a:p>
          <a:p>
            <a:pPr lvl="1"/>
            <a:r>
              <a:rPr lang="en-US" dirty="0" smtClean="0">
                <a:latin typeface="Arial" pitchFamily="34" charset="0"/>
                <a:cs typeface="Arial" pitchFamily="34" charset="0"/>
              </a:rPr>
              <a:t>“</a:t>
            </a:r>
            <a:r>
              <a:rPr lang="en-US" i="1" dirty="0" smtClean="0">
                <a:latin typeface="Arial" pitchFamily="34" charset="0"/>
                <a:cs typeface="Arial" pitchFamily="34" charset="0"/>
              </a:rPr>
              <a:t>The insurer is not liable for loss that is a normal consequence of the use of the ship and its equipment</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According to the commentaries to this clause, losses due to heavy weather has in practice not been excluded</a:t>
            </a:r>
          </a:p>
          <a:p>
            <a:pPr lvl="1">
              <a:buNone/>
            </a:pPr>
            <a:endParaRPr lang="en-US" dirty="0" smtClean="0"/>
          </a:p>
          <a:p>
            <a:endParaRPr lang="en-US" dirty="0" smtClean="0"/>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r>
              <a:rPr lang="en-GB" sz="1800" b="1" dirty="0" smtClean="0"/>
              <a:t>Norwegian</a:t>
            </a:r>
            <a:r>
              <a:rPr lang="en-GB" sz="1800" dirty="0" smtClean="0"/>
              <a:t> </a:t>
            </a:r>
            <a:r>
              <a:rPr lang="en-GB" sz="1800" b="1" dirty="0" smtClean="0"/>
              <a:t>Perspective</a:t>
            </a:r>
          </a:p>
          <a:p>
            <a:r>
              <a:rPr lang="en-US" sz="1800" dirty="0" smtClean="0">
                <a:latin typeface="Arial" pitchFamily="34" charset="0"/>
                <a:cs typeface="Arial" pitchFamily="34" charset="0"/>
              </a:rPr>
              <a:t>Losses caused by wear and tear, corrosion, rot, inadequate maintenance and the like are not covered: Clause 12-3</a:t>
            </a:r>
          </a:p>
          <a:p>
            <a:pPr lvl="1"/>
            <a:r>
              <a:rPr lang="en-US" dirty="0" smtClean="0">
                <a:latin typeface="Arial" pitchFamily="34" charset="0"/>
                <a:cs typeface="Arial" pitchFamily="34" charset="0"/>
              </a:rPr>
              <a:t>Fractures in structures will normally not be deemed wear and tear under this clause</a:t>
            </a:r>
          </a:p>
          <a:p>
            <a:pPr lvl="1"/>
            <a:r>
              <a:rPr lang="en-US" dirty="0" smtClean="0">
                <a:latin typeface="Arial" pitchFamily="34" charset="0"/>
                <a:cs typeface="Arial" pitchFamily="34" charset="0"/>
              </a:rPr>
              <a:t>Inadequate maintenance does not seem to be a cause in this matter </a:t>
            </a:r>
          </a:p>
          <a:p>
            <a:pPr lvl="1"/>
            <a:r>
              <a:rPr lang="en-US" dirty="0" smtClean="0">
                <a:latin typeface="Arial" pitchFamily="34" charset="0"/>
                <a:cs typeface="Arial" pitchFamily="34" charset="0"/>
              </a:rPr>
              <a:t>This clause does not exclude cover for latent defects (as long as such defects have not been known about so that they should have been properly maintained)</a:t>
            </a: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r>
              <a:rPr lang="en-GB" sz="1800" b="1" dirty="0" smtClean="0"/>
              <a:t>Norwegian</a:t>
            </a:r>
            <a:r>
              <a:rPr lang="en-GB" sz="1800" dirty="0" smtClean="0"/>
              <a:t> </a:t>
            </a:r>
            <a:r>
              <a:rPr lang="en-GB" sz="1800" b="1" dirty="0" smtClean="0"/>
              <a:t>Perspective</a:t>
            </a:r>
          </a:p>
          <a:p>
            <a:r>
              <a:rPr lang="en-US" sz="1800" dirty="0" smtClean="0">
                <a:latin typeface="Arial" pitchFamily="34" charset="0"/>
                <a:cs typeface="Arial" pitchFamily="34" charset="0"/>
              </a:rPr>
              <a:t>Exclusion for errors in design or faulty material: Clause 12-4</a:t>
            </a:r>
          </a:p>
          <a:p>
            <a:pPr lvl="1"/>
            <a:r>
              <a:rPr lang="en-US" dirty="0" smtClean="0">
                <a:latin typeface="Arial" pitchFamily="34" charset="0"/>
                <a:cs typeface="Arial" pitchFamily="34" charset="0"/>
              </a:rPr>
              <a:t>Clause 12-14 reads: “</a:t>
            </a:r>
            <a:r>
              <a:rPr lang="en-US" i="1" dirty="0" smtClean="0">
                <a:latin typeface="Arial" pitchFamily="34" charset="0"/>
                <a:cs typeface="Arial" pitchFamily="34" charset="0"/>
              </a:rPr>
              <a:t>If the damage is the result of error in design or faulty material, the insurer is not liable for the cost of renewing or repairing the part or parts of the hull, machinery or equipment which were not in proper condition, unless the part or parts in question had been approved by the classification society</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Note that “faulty workmanship” is not excluded by this clause, thus covered according to the general ruling Clause 2-8 (“all risk”)</a:t>
            </a:r>
          </a:p>
          <a:p>
            <a:pPr lvl="1"/>
            <a:r>
              <a:rPr lang="en-US" dirty="0" smtClean="0">
                <a:latin typeface="Arial" pitchFamily="34" charset="0"/>
                <a:cs typeface="Arial" pitchFamily="34" charset="0"/>
              </a:rPr>
              <a:t>Latent defects would typically be “error in design” or “faulty material”</a:t>
            </a:r>
          </a:p>
          <a:p>
            <a:pPr lvl="1"/>
            <a:r>
              <a:rPr lang="en-US" dirty="0" smtClean="0">
                <a:latin typeface="Arial" pitchFamily="34" charset="0"/>
                <a:cs typeface="Arial" pitchFamily="34" charset="0"/>
              </a:rPr>
              <a:t>Consequential damages to other parts will always be covered, the exclusion only applies to the particular part in question that has an inherent latent defect</a:t>
            </a:r>
          </a:p>
          <a:p>
            <a:pPr lvl="1"/>
            <a:r>
              <a:rPr lang="en-US" dirty="0" smtClean="0">
                <a:latin typeface="Arial" pitchFamily="34" charset="0"/>
                <a:cs typeface="Arial" pitchFamily="34" charset="0"/>
              </a:rPr>
              <a:t>If the parts on the shaft in question were approved by the classification society, then also the renewing of such parts would be covered according to Clause 12-4</a:t>
            </a: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pic>
        <p:nvPicPr>
          <p:cNvPr id="8" name="Picture 7" descr="P721094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3010" y="1110043"/>
            <a:ext cx="6397979" cy="4637913"/>
          </a:xfrm>
          <a:prstGeom prst="rect">
            <a:avLst/>
          </a:prstGeom>
          <a:noFill/>
          <a:ln>
            <a:noFill/>
          </a:ln>
        </p:spPr>
      </p:pic>
      <p:pic>
        <p:nvPicPr>
          <p:cNvPr id="9" name="Picture 8" descr="P721094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1232" y="4077072"/>
            <a:ext cx="1803440" cy="2550192"/>
          </a:xfrm>
          <a:prstGeom prst="rect">
            <a:avLst/>
          </a:prstGeom>
          <a:noFill/>
          <a:ln>
            <a:noFill/>
          </a:ln>
        </p:spPr>
      </p:pic>
      <p:cxnSp>
        <p:nvCxnSpPr>
          <p:cNvPr id="10" name="Straight Connector 9"/>
          <p:cNvCxnSpPr>
            <a:cxnSpLocks noChangeShapeType="1"/>
          </p:cNvCxnSpPr>
          <p:nvPr/>
        </p:nvCxnSpPr>
        <p:spPr bwMode="auto">
          <a:xfrm flipV="1">
            <a:off x="3080792" y="5580672"/>
            <a:ext cx="1761070" cy="524439"/>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26751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r>
              <a:rPr lang="en-GB" sz="1800" b="1" dirty="0" smtClean="0"/>
              <a:t>Norwegian</a:t>
            </a:r>
            <a:r>
              <a:rPr lang="en-GB" sz="1800" dirty="0" smtClean="0"/>
              <a:t> </a:t>
            </a:r>
            <a:r>
              <a:rPr lang="en-GB" sz="1800" b="1" dirty="0" smtClean="0"/>
              <a:t>Perspective</a:t>
            </a:r>
          </a:p>
          <a:p>
            <a:r>
              <a:rPr lang="en-US" sz="1800" dirty="0" smtClean="0">
                <a:latin typeface="Arial" pitchFamily="34" charset="0"/>
                <a:cs typeface="Arial" pitchFamily="34" charset="0"/>
              </a:rPr>
              <a:t>Burden of proof: Clause 2-12</a:t>
            </a:r>
          </a:p>
          <a:p>
            <a:pPr lvl="1"/>
            <a:r>
              <a:rPr lang="en-US" dirty="0" smtClean="0">
                <a:latin typeface="Arial" pitchFamily="34" charset="0"/>
                <a:cs typeface="Arial" pitchFamily="34" charset="0"/>
              </a:rPr>
              <a:t>The insured has the burden of proving that he has suffered a loss of the kind covered by the insurance, thus that the loss has not been caused by ordinary use of the ship cf. Clause 10-3</a:t>
            </a:r>
          </a:p>
          <a:p>
            <a:pPr lvl="1"/>
            <a:r>
              <a:rPr lang="en-US" dirty="0" smtClean="0">
                <a:latin typeface="Arial" pitchFamily="34" charset="0"/>
                <a:cs typeface="Arial" pitchFamily="34" charset="0"/>
              </a:rPr>
              <a:t>The insurer has the burden of proving that the loss was caused by a peril that is not covered by the insurance, cf. Clause 12-3 and 12-4</a:t>
            </a:r>
          </a:p>
          <a:p>
            <a:pPr lvl="1"/>
            <a:r>
              <a:rPr lang="en-US" dirty="0" smtClean="0">
                <a:latin typeface="Arial" pitchFamily="34" charset="0"/>
                <a:cs typeface="Arial" pitchFamily="34" charset="0"/>
              </a:rPr>
              <a:t>In our matter it will be for the insurers to prove that the fractures were caused by wear and tear or by a latent defect not coverable under Clause 12-4</a:t>
            </a:r>
            <a:endParaRPr lang="en-US" dirty="0">
              <a:latin typeface="Arial" pitchFamily="34" charset="0"/>
              <a:cs typeface="Arial" pitchFamily="34" charset="0"/>
            </a:endParaRP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330128"/>
          </a:xfrm>
        </p:spPr>
        <p:txBody>
          <a:bodyPr/>
          <a:lstStyle/>
          <a:p>
            <a:r>
              <a:rPr lang="en-GB" sz="1800" b="1" dirty="0" smtClean="0"/>
              <a:t>Norwegian</a:t>
            </a:r>
            <a:r>
              <a:rPr lang="en-GB" sz="1800" dirty="0" smtClean="0"/>
              <a:t> </a:t>
            </a:r>
            <a:r>
              <a:rPr lang="en-GB" sz="1800" b="1" dirty="0" smtClean="0"/>
              <a:t>Perspective</a:t>
            </a:r>
            <a:endParaRPr lang="en-US" sz="1800" dirty="0" smtClean="0"/>
          </a:p>
          <a:p>
            <a:r>
              <a:rPr lang="en-US" sz="1800" dirty="0" smtClean="0">
                <a:latin typeface="Arial" pitchFamily="34" charset="0"/>
                <a:cs typeface="Arial" pitchFamily="34" charset="0"/>
              </a:rPr>
              <a:t>Causation and incidents of loss</a:t>
            </a:r>
          </a:p>
          <a:p>
            <a:pPr lvl="1"/>
            <a:r>
              <a:rPr lang="en-US" dirty="0" smtClean="0">
                <a:latin typeface="Arial" pitchFamily="34" charset="0"/>
                <a:cs typeface="Arial" pitchFamily="34" charset="0"/>
              </a:rPr>
              <a:t>The main rule in Clause 2-11 (1): “The insurer is liable for loss incurred when the interest insured is struck by an insured peril during the insurance period”</a:t>
            </a:r>
          </a:p>
          <a:p>
            <a:pPr lvl="1"/>
            <a:r>
              <a:rPr lang="en-US" dirty="0" smtClean="0">
                <a:latin typeface="Arial" pitchFamily="34" charset="0"/>
                <a:cs typeface="Arial" pitchFamily="34" charset="0"/>
              </a:rPr>
              <a:t>A latent defect is as such not a damage under the Nordic Plan, but the commentaries states that a small fracture or crack, even if it is not visible to the human eye, may constitute “damage”</a:t>
            </a:r>
          </a:p>
          <a:p>
            <a:pPr lvl="1"/>
            <a:r>
              <a:rPr lang="en-US" dirty="0" smtClean="0">
                <a:latin typeface="Arial" pitchFamily="34" charset="0"/>
                <a:cs typeface="Arial" pitchFamily="34" charset="0"/>
              </a:rPr>
              <a:t>Clause 2-11 (2): A latent defect that results in a fracture (damage), is deemed to be a marine peril that strikes the ship at the time when the fracture (damage) starts to develop</a:t>
            </a: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330128"/>
          </a:xfrm>
        </p:spPr>
        <p:txBody>
          <a:bodyPr/>
          <a:lstStyle/>
          <a:p>
            <a:r>
              <a:rPr lang="en-GB" sz="1800" b="1" dirty="0" smtClean="0"/>
              <a:t>Norwegian</a:t>
            </a:r>
            <a:r>
              <a:rPr lang="en-GB" sz="1800" dirty="0" smtClean="0"/>
              <a:t> </a:t>
            </a:r>
            <a:r>
              <a:rPr lang="en-GB" sz="1800" b="1" dirty="0" smtClean="0"/>
              <a:t>Perspective</a:t>
            </a:r>
            <a:endParaRPr lang="en-US" sz="1800" dirty="0" smtClean="0"/>
          </a:p>
          <a:p>
            <a:r>
              <a:rPr lang="en-US" sz="1800" dirty="0" smtClean="0">
                <a:latin typeface="Arial" pitchFamily="34" charset="0"/>
                <a:cs typeface="Arial" pitchFamily="34" charset="0"/>
              </a:rPr>
              <a:t>Causation and incidents of loss</a:t>
            </a:r>
          </a:p>
          <a:p>
            <a:pPr lvl="1"/>
            <a:r>
              <a:rPr lang="en-US" dirty="0" smtClean="0">
                <a:latin typeface="Arial" pitchFamily="34" charset="0"/>
                <a:cs typeface="Arial" pitchFamily="34" charset="0"/>
              </a:rPr>
              <a:t>Thus an unknown fracture may constitute damage, and the peril has stricken the ship at that time, even if it is unknown</a:t>
            </a:r>
          </a:p>
          <a:p>
            <a:pPr lvl="1"/>
            <a:r>
              <a:rPr lang="en-US" dirty="0" smtClean="0">
                <a:latin typeface="Arial" pitchFamily="34" charset="0"/>
                <a:cs typeface="Arial" pitchFamily="34" charset="0"/>
              </a:rPr>
              <a:t>Clause 2-11 (3): For consequential damages however the original fracture (damage) shall be deemed to be a marine peril that strikes the ship at the time the damage to the </a:t>
            </a:r>
            <a:r>
              <a:rPr lang="en-US" u="sng" dirty="0" smtClean="0">
                <a:latin typeface="Arial" pitchFamily="34" charset="0"/>
                <a:cs typeface="Arial" pitchFamily="34" charset="0"/>
              </a:rPr>
              <a:t>other </a:t>
            </a:r>
            <a:r>
              <a:rPr lang="en-US" dirty="0" smtClean="0">
                <a:latin typeface="Arial" pitchFamily="34" charset="0"/>
                <a:cs typeface="Arial" pitchFamily="34" charset="0"/>
              </a:rPr>
              <a:t>parts starts to develop</a:t>
            </a:r>
          </a:p>
          <a:p>
            <a:pPr lvl="1"/>
            <a:r>
              <a:rPr lang="en-US" dirty="0" smtClean="0">
                <a:latin typeface="Arial" pitchFamily="34" charset="0"/>
                <a:cs typeface="Arial" pitchFamily="34" charset="0"/>
              </a:rPr>
              <a:t>Thus, the policy year that responds to the damaged shaft in our case will be the one applicable in the year when the fracture started to develop (even if it was unknown)</a:t>
            </a:r>
          </a:p>
          <a:p>
            <a:pPr lvl="1"/>
            <a:r>
              <a:rPr lang="en-US" dirty="0" smtClean="0">
                <a:latin typeface="Arial" pitchFamily="34" charset="0"/>
                <a:cs typeface="Arial" pitchFamily="34" charset="0"/>
              </a:rPr>
              <a:t>CEFOR Clause on application of the Plan Clause 2-11</a:t>
            </a:r>
            <a:endParaRPr lang="en-US" dirty="0">
              <a:latin typeface="Arial" pitchFamily="34" charset="0"/>
              <a:cs typeface="Arial" pitchFamily="34" charset="0"/>
            </a:endParaRP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r>
              <a:rPr lang="en-GB" sz="1800" b="1" dirty="0" smtClean="0"/>
              <a:t>Norwegian</a:t>
            </a:r>
            <a:r>
              <a:rPr lang="en-GB" sz="1800" dirty="0" smtClean="0"/>
              <a:t> </a:t>
            </a:r>
            <a:r>
              <a:rPr lang="en-GB" sz="1800" b="1" dirty="0" smtClean="0"/>
              <a:t>Perspective</a:t>
            </a:r>
            <a:endParaRPr lang="en-US" sz="1800" dirty="0" smtClean="0"/>
          </a:p>
          <a:p>
            <a:r>
              <a:rPr lang="en-US" sz="1800" dirty="0" smtClean="0">
                <a:latin typeface="Arial" pitchFamily="34" charset="0"/>
                <a:cs typeface="Arial" pitchFamily="34" charset="0"/>
              </a:rPr>
              <a:t>Combination of perils: Clause 2-13</a:t>
            </a:r>
          </a:p>
          <a:p>
            <a:pPr lvl="1"/>
            <a:r>
              <a:rPr lang="en-US" dirty="0" smtClean="0">
                <a:latin typeface="Arial" pitchFamily="34" charset="0"/>
                <a:cs typeface="Arial" pitchFamily="34" charset="0"/>
              </a:rPr>
              <a:t>This is a unique solution according to the Nordic Plan whereby the loss should be apportioned over the individual perils according to the influence of each of them</a:t>
            </a:r>
          </a:p>
          <a:p>
            <a:pPr lvl="1"/>
            <a:r>
              <a:rPr lang="en-US" dirty="0" smtClean="0">
                <a:latin typeface="Arial" pitchFamily="34" charset="0"/>
                <a:cs typeface="Arial" pitchFamily="34" charset="0"/>
              </a:rPr>
              <a:t>If all perils are covered, this will not cause any problem in our case</a:t>
            </a:r>
          </a:p>
          <a:p>
            <a:pPr lvl="1"/>
            <a:r>
              <a:rPr lang="en-US" dirty="0" smtClean="0">
                <a:latin typeface="Arial" pitchFamily="34" charset="0"/>
                <a:cs typeface="Arial" pitchFamily="34" charset="0"/>
              </a:rPr>
              <a:t>If “wear and tear” has had influence, this may by the application of Clause 2-13 result in some reduction in cover</a:t>
            </a: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539552" y="1196752"/>
            <a:ext cx="7920000" cy="5000400"/>
          </a:xfrm>
        </p:spPr>
        <p:txBody>
          <a:bodyPr/>
          <a:lstStyle/>
          <a:p>
            <a:r>
              <a:rPr lang="en-GB" sz="1800" b="1" dirty="0" smtClean="0"/>
              <a:t>Norwegian</a:t>
            </a:r>
            <a:r>
              <a:rPr lang="en-GB" sz="1800" dirty="0" smtClean="0"/>
              <a:t> </a:t>
            </a:r>
            <a:r>
              <a:rPr lang="en-GB" sz="1800" b="1" dirty="0" smtClean="0"/>
              <a:t>Perspective</a:t>
            </a:r>
            <a:endParaRPr lang="en-US" sz="1800" dirty="0" smtClean="0"/>
          </a:p>
          <a:p>
            <a:r>
              <a:rPr lang="en-US" sz="1800" dirty="0" smtClean="0">
                <a:latin typeface="Arial" pitchFamily="34" charset="0"/>
                <a:cs typeface="Arial" pitchFamily="34" charset="0"/>
              </a:rPr>
              <a:t>Solutions to our matter with fractures in shaft components</a:t>
            </a:r>
          </a:p>
          <a:p>
            <a:pPr lvl="1"/>
            <a:r>
              <a:rPr lang="en-US" dirty="0" smtClean="0">
                <a:latin typeface="Arial" pitchFamily="34" charset="0"/>
                <a:cs typeface="Arial" pitchFamily="34" charset="0"/>
              </a:rPr>
              <a:t>Latent defect, heavy weather, faulty workmanship and defect in design all covered (assuming the shaft components were class approved)</a:t>
            </a:r>
          </a:p>
          <a:p>
            <a:pPr lvl="1"/>
            <a:r>
              <a:rPr lang="en-US" dirty="0" smtClean="0">
                <a:latin typeface="Arial" pitchFamily="34" charset="0"/>
                <a:cs typeface="Arial" pitchFamily="34" charset="0"/>
              </a:rPr>
              <a:t>Burden of proof will be on insurers</a:t>
            </a:r>
          </a:p>
          <a:p>
            <a:pPr lvl="1"/>
            <a:r>
              <a:rPr lang="en-US" dirty="0" smtClean="0">
                <a:latin typeface="Arial" pitchFamily="34" charset="0"/>
                <a:cs typeface="Arial" pitchFamily="34" charset="0"/>
              </a:rPr>
              <a:t>Peril strike the shaft components when the fractures started to develop</a:t>
            </a:r>
            <a:endParaRPr lang="en-US" dirty="0">
              <a:latin typeface="Arial" pitchFamily="34" charset="0"/>
              <a:cs typeface="Arial" pitchFamily="34" charset="0"/>
            </a:endParaRPr>
          </a:p>
        </p:txBody>
      </p:sp>
      <p:pic>
        <p:nvPicPr>
          <p:cNvPr id="4"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7"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35</a:t>
            </a:fld>
            <a:endParaRPr lang="en-US" dirty="0">
              <a:solidFill>
                <a:srgbClr val="000000"/>
              </a:solidFill>
            </a:endParaRPr>
          </a:p>
        </p:txBody>
      </p:sp>
      <p:sp>
        <p:nvSpPr>
          <p:cNvPr id="3" name="Content Placeholder 2"/>
          <p:cNvSpPr>
            <a:spLocks noGrp="1"/>
          </p:cNvSpPr>
          <p:nvPr>
            <p:ph sz="quarter" idx="13"/>
          </p:nvPr>
        </p:nvSpPr>
        <p:spPr>
          <a:xfrm>
            <a:off x="571472" y="1142984"/>
            <a:ext cx="7920000" cy="5000400"/>
          </a:xfrm>
        </p:spPr>
        <p:txBody>
          <a:bodyPr/>
          <a:lstStyle/>
          <a:p>
            <a:pPr marL="0" indent="0">
              <a:defRPr/>
            </a:pPr>
            <a:r>
              <a:rPr lang="en-US" sz="1800" b="1" dirty="0" smtClean="0">
                <a:cs typeface="Arial" pitchFamily="34" charset="0"/>
              </a:rPr>
              <a:t> U.S. Perspective</a:t>
            </a:r>
          </a:p>
          <a:p>
            <a:pPr marL="180000" lvl="1" indent="0">
              <a:defRPr/>
            </a:pPr>
            <a:r>
              <a:rPr lang="en-US" dirty="0" smtClean="0">
                <a:cs typeface="Arial" pitchFamily="34" charset="0"/>
              </a:rPr>
              <a:t> Policy Wording</a:t>
            </a:r>
          </a:p>
          <a:p>
            <a:pPr marL="358163" lvl="2" indent="0">
              <a:defRPr/>
            </a:pPr>
            <a:r>
              <a:rPr lang="en-US" sz="1800" dirty="0" smtClean="0">
                <a:cs typeface="Arial" pitchFamily="34" charset="0"/>
              </a:rPr>
              <a:t>Coverage</a:t>
            </a:r>
            <a:endParaRPr lang="en-US" sz="1800" dirty="0">
              <a:cs typeface="Arial" pitchFamily="34" charset="0"/>
            </a:endParaRPr>
          </a:p>
          <a:p>
            <a:pPr marL="358163" lvl="2" indent="0">
              <a:defRPr/>
            </a:pPr>
            <a:r>
              <a:rPr lang="en-US" sz="1800" dirty="0" smtClean="0">
                <a:cs typeface="Arial" pitchFamily="34" charset="0"/>
              </a:rPr>
              <a:t>Exclusions</a:t>
            </a:r>
            <a:endParaRPr lang="en-US" sz="1800" dirty="0">
              <a:cs typeface="Arial" pitchFamily="34" charset="0"/>
            </a:endParaRPr>
          </a:p>
          <a:p>
            <a:pPr marL="358163" lvl="2" indent="0">
              <a:defRPr/>
            </a:pPr>
            <a:r>
              <a:rPr lang="en-US" sz="1800" dirty="0" smtClean="0">
                <a:cs typeface="Arial" pitchFamily="34" charset="0"/>
              </a:rPr>
              <a:t>Definitions</a:t>
            </a:r>
          </a:p>
          <a:p>
            <a:pPr marL="180000" lvl="1" indent="0">
              <a:defRPr/>
            </a:pPr>
            <a:r>
              <a:rPr lang="en-US" dirty="0" smtClean="0">
                <a:cs typeface="Arial" pitchFamily="34" charset="0"/>
              </a:rPr>
              <a:t> Applicable Law</a:t>
            </a:r>
          </a:p>
          <a:p>
            <a:pPr marL="180000" lvl="1" indent="0">
              <a:defRPr/>
            </a:pPr>
            <a:r>
              <a:rPr lang="en-US" dirty="0" smtClean="0">
                <a:cs typeface="Arial" pitchFamily="34" charset="0"/>
              </a:rPr>
              <a:t> Expert Evidence</a:t>
            </a:r>
            <a:endParaRPr lang="en-US" dirty="0">
              <a:cs typeface="Arial" pitchFamily="34" charset="0"/>
            </a:endParaRPr>
          </a:p>
        </p:txBody>
      </p:sp>
      <p:pic>
        <p:nvPicPr>
          <p:cNvPr id="10"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11" name="Picture 10"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12"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13" name="Picture 12"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2" name="AutoShape 2" descr="data:image/jpeg;base64,/9j/4AAQSkZJRgABAQAAAQABAAD/2wCEAAkGBxQTEhUUExQWFhUXGBwYFxgYGBsfGxcYFxccGhcaHxwYICggGBolHBcYITEiJSkrLi4uGh8zODMsNygtLisBCgoKDg0OGhAQGiwkICQsLCwsLCwsLCwsLCwsLCwsLCwsLCwsLCwsLCwvLCwsLCwsLCwsLCwsLCwsLCwsLCwsLP/AABEIAK8BIQMBIgACEQEDEQH/xAAcAAABBQEBAQAAAAAAAAAAAAACAAEDBAUGBwj/xABCEAABAgMEBwYEBQQBAgcBAAABAhEAAyEEEjFBBVFhcYGRoQYTIrHB8DJS0eEHQmJy8RQjkqKCwtIWM0NUk7LiFf/EABkBAAMBAQEAAAAAAAAAAAAAAAABAgMEBf/EACURAAICAgEEAgIDAAAAAAAAAAABAhEDEiEEEzFRQWEigXGRof/aAAwDAQACEQMRAD8A5R3pAKl1ybZ5ZxNdzPnAkDN+cdpiAmXnCMs+zCuA4E8zDJRXFuP2hgEx284XPz84YEHAwykuwYcIAJisnPygCs7eUCU74ZCtsAEomHZD8HgWGuHKRdds2ejbt8ADleww97ZWI0ywXarVPvjABW33xgAlve/5h2cYwJl7YY1z409iGA92HAhkq1wr/v2YBDkVgbkITTlDCZsgAJiczCI38YV86jwMAVwAGV+2hwqASvWN1IEL2DrABITufZ94TwN4e/vAqA2cIYB3hDgvApIBehbI4ecNt8m9YQEgUNcM41xH7xhAbIYBlW7rCv7ojURCvQCJBMrl0hqwDwg8MA39/wAw97dEZVDgwAOVCE8DWHS8ABXoUDXby+0PABCEDdw+sGmXq6Uhxsu8Gh0g/diYzKoHu9Zh0qbMHjDKB29W41h7h2czDAdUsZ05wxSBmTxp5Qxl7BygVgZAdfQQAEQxp76QcuWolnLmgiLVgffCJlGnuj7YAFcIcUf28X5MtJBTMcrUxQQ4ZKfjSatmKAZGL9n0BMn3ZiQS7FQCfhLG8S2Th6640bdoCzSzLFptIC0eIy5QUuaahiEyyVCpY1zaOXPKTVQdM3xKKdyXBk6N0eSpeoCm1J+LiEua5iM21WVSF3TQueLFsjHdJtih4bNZQgC8L9oIJNBdUJMqiq/MoHHXDzpd9QXaSJq0JFAkeEH5ZaXZJUDi+GUOGRpfkEoJvg4STYJiioJQpRT8V0YNjjFd9hPL0jsu1Olp8m4iUEolqTQiitoFPCAGwjjAnfxw6iN4yvkykqAv1z2uBBlnw6fUQZmAZjrCVaBhXdriiaFdo+XvZDFtRgVKfAAe98Dwfh9YYiQgbPXrA3RqG+kCwNKQ+4chAARUBCC9nk3mYADZCUBAAQ2kbhCKtobaYFMMX9sfWAAn3cITGElR9t6Qw9+yYYBPv5wlH3riI0c5w/ek0eAQSxy4QssjAiZr86w5Ya4AEVbIdxqMJ6QnfDzhgMFjN+cC8G7w3hgAZ/dfWHCoYpTDBO+AQXHpChrnt4aAZNMWTRuvpdgUg6q7z94f+oANANlTX3vhlTFFmCQOMZjBVJf8vX0iRNmGQpwbpAKnqFCw45nJ8YdM6n5esAx1ythgQDtbjDGdX7fd4SmxJPAGACaVLKlAAXiSwDVJOEdRo7szPXKurCZSXcOQT0oOYjj5c8JWFoe8kgimBBcF6RryO0M0TErmTVquqBIJUxGYYUw2RMk34Ki0dquQspRJXOXcSyUpSq4lV1OBCGKqB8a5vBWOwIlhSJcsIAHhLBlE1NEm8Q5q5BJffFiVKSkBUoJCVG8Wo4VUqpnV4ObLBJSahYZiHDDHc75mOVs3REEAhCVE3vidN5IJTsScK4El9sTKJIcMC+eoGuBzD7ukQpBugMEsWCcRdB2MA4pseDQrxEMcAau2qhNMsB6wkx0UO0dhTOklwTd8abpYkgZFjiHyOMcNPlBUi9cZKV0KXJZQSDeKncv3eDAPgHj0xqRyf9FKQmbLSFAMtPhckOanGjXgeWEV3HENEzkFIAwJ464cA+29YSwXYgEihLYtQ7sIBc3KnJ+GMdadqzlap0HyHEekDLU71B97YcK2cg3QwykjWrc9IYgl7Orn1ggrbyECkben2gVLGvmCIYEpPt/pCO6Kt9GzlBXRrB4wASpmPgeDQzfpiNSPYfzhJIHzcYAJADkPL0hAHXXcTCvJP8iG7xPsQAOX1vrYQ5382hlkauXsQwmDUeRgAc7G35QLK2coYL1v1EMFjdz9RDESCHPL3viJ/b/eCv7xxMABB3bq8EpajiS2+BVM2197YYzBsMACKtb8zlhnCL5QJWdQ8/WGVMOY6H0hgSXT7MKK7n9X+MKEAZnJBoron6lomlqCsF12v6ARojRksprQ7n6N65RdsHZpK/8A1CB+3DfWgiAswBKJPxgDd9QTBhLGtdpYeZ8o7GR2Uswoqaq9rCQAeJJaK03sql2RNSo5AmvKrwrDZHJqWArAnUQH9IdEwE1Kj74NHQDsnaSrBwPlavM9GiVfZmYaXpiNbgekOx2jnVoA/Kvl/PlF3Qs0FRl0ClpITeQFMsEKSACCHICk/wDKNVXZmalDglZFPgAU3El+MDojs3OUtKwooKVAgLCQXFcA8S3wUvJ0vZ6aVyVSpjKUglCsCFJOGFCMRqpGnMDpYFjgCGccwRzEYwmJkWlKGCQrwGoqfyH9VSRxjRtNsQhypSUgYklhHI2dSRLMVQ7BkHPT0ij317xXlpCC5YA3wBgXBU25jSMa19qEkkSAqYQ4AwSo4anI8QqDGLNt84ghUxMpJfwy8WrmavtxzjOUqZtjxuVpHcWvSUuV8agkayRtp7GccrpySVpNolKTdXQJU7k3SHu0OCQd/TJsNqQbxQgqIoJii+G01aIbfamJEycx+K4GASbpTq1RLma9ivkzwSQ92t5iL3H3WCSkfKeh6l4U2Y0ygdxRquNYfYMKw6Z1cKftjuwO4I87PGpsfussOHk0Cmzlz8fOJP6gGgvDy6wSTtPAH7RsYgdyf1b8YHu1D8xL7D6CJlzsPDhr18cIA2hXy+XqDAAKEDNtuIglpTgW972gTOUcQ3EfSL9i7WAAS51mlLS7MkMeVQTuaMcuXt1xZ0YMCy3zRRShGse+JiZEoN9x9I66z9klWkhSJCrLLNSZpdR3SgSR/wAlJ3Q1u/D60IrLMuaNngVyV4f9omHV4pfIZOmnB+/4OQOwA7meBJ2e+UWbdZFyVlExNxQxSoct42wJkTAm81Dhj5xvvH2YashQdtNRDekCpOo9Vehhr20V14ecMmZrI4PFEji9ldPE+sLu8fvDBWLvzEC+1XnDAIJ9+w0MpPtvpDsN+3CFdao9IAGTL3++MP3QzblCW/y8fYhgW/KORgASZYGD7gW9YRSP1DfDiAJ5e9kAD92nb0+kPD3tp5n6QoAOjTLQofCraS4HmQYmTY5YGO1nbyyivMWk4XsXoS3+weLcgy8yobwD54RlsQX7ySli9MCkk9XLxVEkkuhW4uMv3V5CFLUgV70PtSaanbGLUy1IV+ZO1ioA8IWw9UyRKZwI/uKOpiC/IxIZ08YzE/8ALGm8Qpdpl3QA4bDxfZ4mNpSXDpI1lag9NVINh0VBpGa7BaP80f8AVG7oS0T8CErGFbqhXFwkivCMoypL/CnYLwNeLRr6GkoThIKM710pc7zSJbRUTD7adlrReXaEzzcKgQhIV4QAavXUOuMcUizuUsibaFmqbwVXaCqgzzj16dNtGEpcsHacOoeLtnmnwibM8ZYOFCh3MI55Y035OzH1Liqo8Lm2eYpYExJRcdwHcAE0yGvXhEsiyI8TJKlBWK6gsXUbo8KXbEDBWyO77Qdm7QZkxSJSpgvKIq5OYNWD7MYt9kuzMzulKnsm8fhDggDAHKMe226OruQUbbPLbSFiYQZpSMfCBkGG6kVhKci6gqJFSS7HOp9I7rtvoqXInJKEE3xWlHrmzao4yfJVdQoruIdSRUPQ1zyZs4Gq4FunyIPS89GViaB6jWzKEbC7QkY4bv8A8xjTsMXGsHz305RasslZAPhL7Pv6R1dO+Dl6lcpllS5RyrvI8g0RKCBl/uPqIRChik03wK5gxYjf946TlsZcg4hIbeT1eNHRHZ+faH7qSWzUWSnmfiO4GK+jtJyJah3sp1CoVRQ/x/mOr0f2klqIKFjUygQFPgGLPuEcmbqJRtRR3YekUls5fojHYOaUhSZiX1EkPrYpB8oKy2BVncmyqQTQrQO9ST+5DrbaQBHeWaUpSHmpSnYlRw2nLcDGJpPSE+d4LCk3XZU5YZAGHgJDq/cHGrWOGPXZLqSTX2avp43cbT+jmrV2zTIpLUpShkk+EHbepyBivK7WWq1pIBuscJYIpiHVjsyGyNux9gJF4rtK1TVnFiQl3x+ZR3ltkbE3QiEJ/t3EpAwYJYbxGeWWKTuKo3xbNVkf7PNLWpSFAlLYglaLwrmxZzjGzYrRaJKDMs2kEKlA+KXNl3UAn8oSpyNbBWGDtD6c05KQFIH90jEMLtP1YK4PGBowLn9/3ctISUOyfnlMpAZyQVJUsPQV2RSx7oWSKhzZNadMmbVVmkKL0UmWqSx1sFEKGGIinaQyj4EjcP4itP0p4bl0hSSQXyKTUUxMPZ55mE3iHbIbY6ulnNTp+Dkz404WvgdN7UOUElR/MPfKJBJBq/OnrDKlAmpT73iPUPPAUoa/KGC06+EEuUgVLdPpEaUoIx6gDrAAyZgGDgbYLvA2IPP6tD9ynI9RA9y+GG+ABd4Mhz+0MZhOXnDGU2LQwlQAG6vlPWFAf0+zp94UAGz3pNXI4QkgkvePL20V0gjFzsaJEl8iRGNEFiXeH5lAQVw6397YgKQkPRtw9YNKyzhjw+8IZKhLb9xHpF6z21SQxSFbw7eUZqVl6twLRKZwDVfjhxhUBsI0pSstJ4fQxMrSSW+E7ku3X0jCNpr9TBC2nUOBiXEdnQHThu/D1IPvjFuT2kIAeWw4fSOUTpIg0HOLcnSGxPHDrE6js7LR/aJAN5lcAA/EPF2waQloCrgu95MVMU6ndSmcsBR2jj7JakM6lDbQHrSNGzdoAmia/WFRakwO3NvnKKJSUkIUakihIqAWBbnlHnGkLOEB55JIm0SAAg4EnXUHbWPQtNaRM26FEJTmHUFE7SAeAGuOeHZ1K7xlpmqcv8QLU1rA9mM5wb5N4ZEuGcxbZyLyggkAsWwBu74lkTjdZ0htSh7Ma3aHQaZcvvZqJiQGYkAgKJYA3CTVzqwEc/YpYUNXQnUa5RWDh0yszTimjRK1DDDkIAhaqBjuMRd0wotQ4feLSNKTJYAFxR1XWLYYgxvlm4xtGOHHGcqbLNgsgJEqeAbwJl5KDEXgCK7YWkNColoUUqVdJqHw1Za/ODmTLTMCVoQAX+AAqmEJqo4OBVuMJGm0lxNSQ9DmK4hxHCpbLnyd88er/G6I5ekVhBl94opIAYKLK1OnCuEa2he1U2WlKUzHZhcXXClHqKZAxw0u0kTbqUlbkgMHURrAFXi9aLFNQBMVLWlJY3lJN0l2HxBqnI41jDs26YpTaVxPTl9rlEMJaQoj4npyYHrHMaT0quYAZ0wqKcsqUJup82jlTblpBZRGwdQNXCOm7Ldlp0+UVlaEpV4gAq8ogjPG7RsSTGU8OitsqGXZ1Rh6UWLwUTdDNXEmrbI1+w+i5xmMSmVJLFXeKKSsA0CWqFUGLRqo0jI0cohaELXwUvgoUTupGN2g7VKmh5EsSQzkipL66MOAfbG0HSR06ebfwS9sOw06V3tpM+VNSsmYU0RMFagIAuqA1hsMIyLGU90CBVqtico6fTWmXs0icUP30q6tywvoF1T512A4RyCbWiWkJlJOslZo7ZDVTMndG0+Gmv5OXHCU04kt4Emhfd9QYBbZk++AaLNllKW6wC6U3xgzPmXF2uDRCqelQCw6XxZ2cag7MR66o7cXUKbqjlz9I8Su7GvNVJHEn0gDNOpJ5etYITUfNX9ST9IMpOLpjoOQrLmFsB9OUSC1nY+FD6GHuF63TxH0hGSnNKuEAAqtNTk+Ip6QyJ74BPAt51gxZQcDzB9TCXYhs3QwF3p1KhQ39Js984UAGo5GPT2IBdualeWHUxAmmLvtD/xAGacgrgB/3RlQiyFKLeIcREySDVRTxDesZwtEx8CNVIITlbOOJgoRp3UMGauoV84OXJDU559Yoy5yjk0GoagDv+kFDLncpDvXgPtAiSnG6efsRWlqWPzcAzRYlS5ino90OTR29mE0CF4Tr97oJMrU/L+IZRrWj7aeeMDNR+o8DEjoMADE8P4iRKhlgN/2iqhIb6t6RLJtiUFgArWDhConwXO9IAUzB2erPjmYeXbV/MRuJDcoZGkJS/jQxyqW5RNIsiVVTeAfFNQ/pABalS1TfDfQUnEEnHa8Xp2gEJlKmFkoQgqUxKqJBKiPCTlgI1dD6WTLASpC1kUKgPEeIaNw6SkkH+yvxAhijEHEOaNElpL2eN6UtKryBKV4FAuFsq6MbyQ3h25YYVc7NKSljddeF48+HCOv7W6Ak3Za7JJWkuRMQlKmFKEBiBng0cfabQlAN5QGLDbs6RxZnJuj3OjWNQ3osaO0umVNIWha78tQTcJABJCheKSCEkgCj7oq6Wld6AqWhKFkC8VFy+aQU0UnEMQqmoxhWlU8rK0pUlKUgAH84xFMyxBzxiSz6VBI7wEHaGdtXGM9HF2jVTxzbv5/o6HsbpObZStJloBJBJbEGhZWIahZ2rhHcyNP2dctYmgpKkssXbwUCcBQg1H5hHkVq0+yw15qpZ2Fc2aisA++NaxaWQseEs9GNMssjVjSInCV7HNLVPWPKNrS1isc9KjKQqVOQ71SETUlrpUgAgEFwyCkRzuhdIESxU0dFCx2QFqmC8CrIHHCvo7RWE7JACXxuip44xo3tBX5DHhbf0T6YVfu1CSNeLHYPVopypjAJTrxU2JOo0HusSSrOVqAwH5iATdGstEklcpMxSGKkPdK8G/XmWxJRmzQoqlR0axh5N7QlnNqsc+SpfilTBNSSXZ0kKBchgwJxjn7JcvFBBVMJKUB2dTAjIjXR65Rq6HtEyUoTFmUJIBR4SCq6qhcAC8wDlq01xLJ0UnGz3CRdulbtPSlgkXTS7RiogVGdYtmSn5pluyXwLklIMtqrUXVeqFOPzEMKM2OuMRN++tJRdYYMfmofFxbY8aytMy7OVFSUrWcbhwL4XWuoD1oddIw/wCuVOKpi6XjQAG6kCnpGnT45b2Z9X1EO3S8lguMQ3IeRhw4y6mK4mp1pfefVMP3L/Y/Vo9Q8cmM0ZpI3mkJKknADkPOkVgkj5ve0QwO1XQ+sFgWlAHIc29PWGuj5Vc38orlatZ4v6QInKwCupgsC7dT8qv9oUVO+V7CoUMCdRbIcSB0EMJpFSU7soSphZike95gUrSRUMdh+sZk2Sd6Nu8VHRokRMYUcne3HAxXEkmoUOUMuTM+b3ygGWETTm7cX/8ArEwnpGR4xnBK8cTvboGgV2k4KJ6/WADVFtIwYdfZie0aRWsAOSBQ5BqMboIfiHwjnhPRk/vhFvR9mnTbxky1rusFEAm7e+F2wdjE8AaAknHxNs+2EQKtStUdDofsupcuYuZPVKmy0qUqWpBYMCwJ2tk7Rk2ObKUxmJAfhzBMK0DiVha3yMTSyDl75xtyptlWhihIUM74fqY1LF2TTMSFMpjUFIvA7iHgsFGzk0+6RsaHtd1wSGOLg+f2jpD+H6moVCIbN2ZSk+JQJGRvCuqkLyPWizZAyQUrSUnUxbgKiLM3Sndh3XsYYc3MOjs/JUD/AG1S15FMwkf7AxSmaPtKGS5UN15ugiaAh/8AFVolq8DtqIp19GjWkWOyWxN61WeSmYrFQlkE7lAknKHPZ6atIN4bmI8zGhYOzVweKYsbAElPJi0S0jSLaM3SnYUGQtNnUF3lFQTMwdmABAoBT6xxnarsYJVnmTJqVouXQEit4i6Sq8TSqiBj+bj6XM0KsVRPLfsrzBSRvBgxYZxSUTVGdKOKVi9Tf8b8TEOCZtHLJcI+crahMsJBQbxQGKviuqe6aZsYq2ebLBHhVj8w/wC2kev9tvw8E5Xe2YLvEB5RGAAYXVcMCXjy/SPZ+ZKVdXLmSyPmSfWFoiu9L2SWqfLUkMlKWxKZiVE81G9lWIrJapCaqStR1FTDkB6xXXodX8gjzEGdDzNQ5iJ7Uao0XVZE7v8AxGrN0+goKAgJQQRdA2ZnW7mjRAntCkIKFIvgviycdwMZytFTRW6Yq2uwTEhygj30hdmHob6zN7NQ6fAR3cuXLQnUxU/+WPGKq9JrUCCsschRPJLCMcnXjrhJMWoJfBjPLOXlm1IlX2SKOWfUM+kbdmsAQAlKid51+UZfZxF4E6iw+LPGowy5xu1wHRTn/YR041xZzSZCbEdYb37wiBcgD8x4ENyBi7cVv2Et5Uhu7vUUgc3jUiijeTrfgPtDFSclEbwfQmLhsKccN+EVlWYZKTzgsqgDLV845+zDJlqzI5kxL/TLBokdKxIiTrSl9x/6YAoqttTCi427/wCNUKHYUVQgHAQ5lAa+BpEqZ2Pgb3nDX82H+30iCAEbupPkINSCcCYLw7tgH1aIVLBo56FuuMABd2c67GBiRFjBxSriCIjTLSnMg9PWL1m0gzgk7C2HBqwAXdE6CkTkkd/3SwWAUlwdWBBfnGlYNB2+y3zZZiClXxKlrSbzawvFnzFIwZc4Elze3D6iOj0TpxEuXdIN7IkJ84lotMnl6E0rPN1c6dcUPE69eIa8A1Y0ZH4WSwkXlkK2EeqTGKvTXicLQBqZm4pNY27B2mQB4piMNZJ5ROo9/olX+HNmSHM2aDsuDzEWtGqlWF+7mTVvktN8DaAgjnGNbe3iQbqJS1NmwD8KmKsntVaJle7QEnIgqVyoeUJlpHp+i9MpmJBJNc7hSDwVWNO6lQqAeRjk9GrkLSgTAEkV8Tgvqx41do6mTKSKpavWJHaGOjpfyJ4U8oH+gT+Vxx+sTqJZxWHRUaoLDVFQ2EEuSaYF4lEsCjvviOdMA/Phs9TGcNIoUWC3GtIcHiKQ6sh0jWCd3OCKT9xFeSiWagA7YspAGUKgTEEnX0gjZQfiAO8A+kN3ycK9YlCtRiWWmUZ2gZCvikyq4+ADyilO7HWMn/yQH+VxG7ehA7RCHZy078PLIoN40/tI9UmKkz8KdHqe8maSc+9V6MI7GdaAnEgRXVpEDHnWCmJyXyeY9rvwwsstANnlnEuKlQGu8TVm6x55a+wprcJfLZsIavBo+iJlulqFSDwMZVskSFVuh8qP5RVGbnzwzxXQ2g5kqWpMwpSyiQ35n3sxpGxYOz5mZMNbkPwEeoo0TIUXUgdfq8TWbs/Z0G9LF3iW5GLUmhbJmHL7GWS4kG8lTC9VeObOqnCILV2Gkiqe8WDkFfDwul+JMddbJBVhjrp/MRIWZaa+QECbIbdnmtt7JTEqvSiVBKnuTCEkgYhwAC/DdADRF5STMs9zJSBeZicQoUwJzdxHoNtnFTXD/kD6KiWWhk+Ie+sVbBTOUkdgbMVkptKglQokoql8PFQHVhGtK/Duzpl+JSsDUkUOtyBFnSMhcwM4STgTg+Rrn7YxyPa2221ISiYtRBSyiklKDkwYkFxrAzpC5NYzT8mz/wCA5X/uE/5p+kKPOf8AgOn0hQVL2VsjFlTv012GkGqWTik9frCRPT+o7vtDrnFqJLfqfyeNDAQkDNIHEwJAFAlJ94iBTUOwHvbDd8oUY9CIBCuB6jl9InCRkTxr0Y+cRC2ZEHfhCuv8P3gANST8/wDqPpAkqyWPKG7wjIjfWJJdfyF+kAAS5CsVKpFuzsTRQfWwrvaEJKjiB1hKs6th2GAdHR6JtDJuqA2sQ3I1EatknFjdU+x8PpHFglIGA3H6mLFntdaMDj8Qf6wgPRNHKCSCZZJfWPSOnl28JFGGzBo8klaZu1HMH7RaR2qm4BQ3FJhUCdHf2ztUhJZRB2JJ9HgLJp0LLjwpycP1LR58nShUp1pJfP3hBo0jMS91wNt71h6icmelTrWCkhSgQf0hvOMix9yhRCFDc5A2gO46xx6tJrPxXWhlzu8HgooVYkMecGpLmz0uRbZSKUT5c4uWbSCjgkKTrSsYZODUR5InSM+WfCptgIPR4sJ7VzkspSeKVEPvY+kS4lqaPXlqJFB1hwMlPHnNi/EtA+NCxxB/mJ5/4k18KQRtofWJaLTTPRpctszxhrVZ7yfCAVZOSOoePND+Ji6gS0bHdurRXtH4izicEp2Jw64xNMeyR0OmBapZqCoEuAlV66OQJgrEVjELHA4PHPWHtcqYf7k1KE7Ug+sdLYtJSiA1oSr9xSOjxRzzWz4L8oF3D8osXHxjPXa0n4De/aXiNVtmv4Utv+0Ia4NpEpsRTpBTriQ5PI4xmWW1rSfEk1zqRx1dYvTJhUzISR+4dPvAaKmQK0vLFAFGMy3W1UygQqNpNnGJQOYhpMpJwCk6nKW84fAtWZNk0bMOAjSRY1p+JSRwJixLtJvXSl9bKH1iOaolXwq3FoLY1jSKcwTVOCbOEj8xKgRwI9Yybf3iASmfIX+ly/C8/nHXSLKl3bmfpEMzRktRJUlFdQD82gsrQ4X+rV8kv/GV9YUdj/8AwZGvqIUPZE9uR8/skDPh/LxAqQlVQeEWlKQnEsN3WghlWxJwflSNAZUMhvzAevWGCC9CnmYnCtY9fM0iQAAYJAyp9oBUFLAI8TE7K+UJSEvQkHjAKSGcpTv/AIEMhZAcXQN0AFxCjv2uIcz9Q8m6GKarWoZDy99IiRbF7OX3gCy/3qsxTd94KXOPyndUiM5VqAYu+4N6tEaZpXu3t5CsILNaZML1Db9fvXAKUMSRyH1jLKC+b5VH0iWWkirDeT9IYFyTahkH3Buoh1zTgARuBiv3zZq4XfWITaAQ39w71CAVF/vSPiVzEIaVUMVPwjPQp8IdUk5jkYYqNEzhMD94x1FhyfGIAspwX1jOmIAyI4w6ZT5whUaKrdM+cf5B+sOLeshsQd0USgCEpQGvn/MMNTW/qgpLKSigoSlju8PrEtj0cheEwSyTQKBKeJyHOMTvw2B30MMm0gZkRLQ1Z06+z1qlljJKw3xy0qII1vhFG0SgCygQRiCCD6R0eg/xFUAiVMDywLpIQl2Zqglm3CMbT2m5c0kyVKS9FIUAxYYgIQAN23GIpm340ZK6ZKHB/IxF/UkZvEJWvItu+9YFSlDH0g5I1j6NjR6lzCyEudSceUd1oq3WiWkXmTqSoFzsoKcY8xstpUhQUglJGYjrdG9s56EuVpLUYpdR3ECnOGyNaZ2U3tVMRSZLLD5VJpwWIvaN7QonBkyzqJUtCBsxOMY2hLENIYTFIDXiLzkVbAyxmDmY3Edk5FnQVLmKKc2FS5pE8FxjL9GpZ5stdApBJyCr3IgViC0f2yAywP2084jsyLCEXkJK3LEl7wO9WHCLarUk+AOkkYY05tCKcSM6SSCA1OIMW0W5DUJ5mvKKUuyzWfwTBqLpPOofhGXpdJQAqYm6klnBBY+cFE8rk6VFpQMGB5w0yfewIbiDyxjm5NjWUhaFFsXfKDmzlhLLqOEFFKftGvfGscpn/dCjA71GpP8Ah94UFD7iP//Z">
            <a:hlinkClick r:id="rId7"/>
          </p:cNvPr>
          <p:cNvSpPr>
            <a:spLocks noChangeAspect="1" noChangeArrowheads="1"/>
          </p:cNvSpPr>
          <p:nvPr/>
        </p:nvSpPr>
        <p:spPr bwMode="auto">
          <a:xfrm>
            <a:off x="155575" y="-1104900"/>
            <a:ext cx="3810000" cy="230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www.bloomberg.com/image/ifCOfZWVl3.U.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0129" y="1200150"/>
            <a:ext cx="4965684" cy="31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18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BBAAA0-CD4B-4F93-80C6-B3BBF96175D7}" type="slidenum">
              <a:rPr lang="en-US" smtClean="0">
                <a:solidFill>
                  <a:srgbClr val="000000"/>
                </a:solidFill>
              </a:rPr>
              <a:pPr>
                <a:defRPr/>
              </a:pPr>
              <a:t>36</a:t>
            </a:fld>
            <a:endParaRPr lang="en-US" dirty="0">
              <a:solidFill>
                <a:srgbClr val="000000"/>
              </a:solidFill>
            </a:endParaRPr>
          </a:p>
        </p:txBody>
      </p:sp>
      <p:sp>
        <p:nvSpPr>
          <p:cNvPr id="5123" name="Content Placeholder 2"/>
          <p:cNvSpPr>
            <a:spLocks noGrp="1"/>
          </p:cNvSpPr>
          <p:nvPr>
            <p:ph sz="quarter" idx="13"/>
          </p:nvPr>
        </p:nvSpPr>
        <p:spPr>
          <a:xfrm>
            <a:off x="571472" y="1142984"/>
            <a:ext cx="7920000" cy="5256584"/>
          </a:xfrm>
        </p:spPr>
        <p:txBody>
          <a:bodyPr/>
          <a:lstStyle/>
          <a:p>
            <a:pPr marL="0" indent="0">
              <a:defRPr/>
            </a:pPr>
            <a:r>
              <a:rPr lang="en-US" sz="1800" b="1" dirty="0" smtClean="0">
                <a:cs typeface="Arial" pitchFamily="34" charset="0"/>
              </a:rPr>
              <a:t> U.S</a:t>
            </a:r>
            <a:r>
              <a:rPr lang="en-US" sz="1800" b="1" dirty="0">
                <a:cs typeface="Arial" pitchFamily="34" charset="0"/>
              </a:rPr>
              <a:t>. Perspective</a:t>
            </a:r>
            <a:endParaRPr lang="en-US" sz="1800" b="1" dirty="0" smtClean="0">
              <a:cs typeface="Arial" pitchFamily="34" charset="0"/>
            </a:endParaRPr>
          </a:p>
          <a:p>
            <a:pPr marL="0" indent="0">
              <a:defRPr/>
            </a:pPr>
            <a:r>
              <a:rPr lang="en-US" sz="1800" dirty="0" smtClean="0">
                <a:cs typeface="Arial" pitchFamily="34" charset="0"/>
              </a:rPr>
              <a:t> American Institute Hull Clauses (1977; 2009) – Additional Perils (</a:t>
            </a:r>
            <a:r>
              <a:rPr lang="en-US" sz="1800" dirty="0" err="1" smtClean="0">
                <a:cs typeface="Arial" pitchFamily="34" charset="0"/>
              </a:rPr>
              <a:t>Inchmaree</a:t>
            </a:r>
            <a:r>
              <a:rPr lang="en-US" sz="1800" dirty="0" smtClean="0">
                <a:cs typeface="Arial" pitchFamily="34" charset="0"/>
              </a:rPr>
              <a:t>) Clause</a:t>
            </a:r>
          </a:p>
          <a:p>
            <a:pPr>
              <a:buNone/>
              <a:defRPr/>
            </a:pPr>
            <a:r>
              <a:rPr lang="en-US" sz="1800" dirty="0" smtClean="0">
                <a:cs typeface="Arial" pitchFamily="34" charset="0"/>
              </a:rPr>
              <a:t>	</a:t>
            </a:r>
            <a:r>
              <a:rPr lang="en-US" sz="1800" i="1" dirty="0" smtClean="0">
                <a:cs typeface="Arial" pitchFamily="34" charset="0"/>
              </a:rPr>
              <a:t>“Subject to the conditions of this Policy, this insurance also covers loss of or damage to the Vessel directly caused by the following…</a:t>
            </a:r>
          </a:p>
          <a:p>
            <a:pPr>
              <a:buNone/>
              <a:defRPr/>
            </a:pPr>
            <a:r>
              <a:rPr lang="en-US" sz="1800" i="1" dirty="0" smtClean="0">
                <a:cs typeface="Arial" pitchFamily="34" charset="0"/>
              </a:rPr>
              <a:t>		Breakdown of motor generators or other electrical 	machinery and electrical connections thereto, bursting 	of 	boilers, breakage of shafts or any latent defect in the 	machinery or hull (excluding the cost and expense of 	replacing or repairing the defective part)…”</a:t>
            </a: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4012802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37</a:t>
            </a:fld>
            <a:endParaRPr lang="en-US" dirty="0">
              <a:solidFill>
                <a:srgbClr val="000000"/>
              </a:solidFill>
            </a:endParaRPr>
          </a:p>
        </p:txBody>
      </p:sp>
      <p:sp>
        <p:nvSpPr>
          <p:cNvPr id="3" name="Content Placeholder 2"/>
          <p:cNvSpPr>
            <a:spLocks noGrp="1"/>
          </p:cNvSpPr>
          <p:nvPr>
            <p:ph sz="quarter" idx="13"/>
          </p:nvPr>
        </p:nvSpPr>
        <p:spPr>
          <a:xfrm>
            <a:off x="571472" y="1142984"/>
            <a:ext cx="7920000" cy="5000400"/>
          </a:xfrm>
        </p:spPr>
        <p:txBody>
          <a:bodyPr/>
          <a:lstStyle/>
          <a:p>
            <a:pPr marL="0" indent="0">
              <a:defRPr/>
            </a:pPr>
            <a:r>
              <a:rPr lang="en-US" sz="1800" b="1" dirty="0" smtClean="0">
                <a:cs typeface="Arial" pitchFamily="34" charset="0"/>
              </a:rPr>
              <a:t> U.S</a:t>
            </a:r>
            <a:r>
              <a:rPr lang="en-US" sz="1800" b="1" dirty="0">
                <a:cs typeface="Arial" pitchFamily="34" charset="0"/>
              </a:rPr>
              <a:t>. </a:t>
            </a:r>
            <a:r>
              <a:rPr lang="en-US" sz="1800" b="1" dirty="0" smtClean="0">
                <a:cs typeface="Arial" pitchFamily="34" charset="0"/>
              </a:rPr>
              <a:t>Perspective</a:t>
            </a:r>
          </a:p>
          <a:p>
            <a:pPr marL="0" indent="0">
              <a:defRPr/>
            </a:pPr>
            <a:r>
              <a:rPr lang="en-US" sz="1800" dirty="0" smtClean="0">
                <a:cs typeface="Arial" pitchFamily="34" charset="0"/>
              </a:rPr>
              <a:t> </a:t>
            </a:r>
            <a:r>
              <a:rPr lang="en-US" sz="1800" dirty="0" err="1" smtClean="0">
                <a:cs typeface="Arial" pitchFamily="34" charset="0"/>
              </a:rPr>
              <a:t>Inchmaree</a:t>
            </a:r>
            <a:r>
              <a:rPr lang="en-US" sz="1800" dirty="0" smtClean="0">
                <a:cs typeface="Arial" pitchFamily="34" charset="0"/>
              </a:rPr>
              <a:t> Clause (cont.)</a:t>
            </a:r>
          </a:p>
          <a:p>
            <a:pPr>
              <a:defRPr/>
            </a:pPr>
            <a:r>
              <a:rPr lang="en-US" sz="1800" dirty="0" smtClean="0">
                <a:cs typeface="Arial" pitchFamily="34" charset="0"/>
              </a:rPr>
              <a:t>“</a:t>
            </a:r>
            <a:r>
              <a:rPr lang="en-US" sz="1800" i="1" dirty="0" smtClean="0">
                <a:cs typeface="Arial" pitchFamily="34" charset="0"/>
              </a:rPr>
              <a:t>Provided such loss or damage has not resulted from want of due diligence by the Assured, the Owners or Managers of the Vessel, or any of them. Masters, Officers, Crew or Pilots are not to be considered </a:t>
            </a:r>
            <a:r>
              <a:rPr lang="en-US" sz="1800" i="1" dirty="0">
                <a:cs typeface="Arial" pitchFamily="34" charset="0"/>
              </a:rPr>
              <a:t>O</a:t>
            </a:r>
            <a:r>
              <a:rPr lang="en-US" sz="1800" i="1" dirty="0" smtClean="0">
                <a:cs typeface="Arial" pitchFamily="34" charset="0"/>
              </a:rPr>
              <a:t>wners within the meaning of this clause should they hold shares in the Vessel.”</a:t>
            </a:r>
            <a:endParaRPr lang="en-US" sz="1800" i="1" dirty="0">
              <a:cs typeface="Arial" pitchFamily="34" charset="0"/>
            </a:endParaRP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2829168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38</a:t>
            </a:fld>
            <a:endParaRPr lang="en-US" dirty="0">
              <a:solidFill>
                <a:srgbClr val="000000"/>
              </a:solidFill>
            </a:endParaRPr>
          </a:p>
        </p:txBody>
      </p:sp>
      <p:sp>
        <p:nvSpPr>
          <p:cNvPr id="3" name="Content Placeholder 2"/>
          <p:cNvSpPr>
            <a:spLocks noGrp="1"/>
          </p:cNvSpPr>
          <p:nvPr>
            <p:ph sz="quarter" idx="13"/>
          </p:nvPr>
        </p:nvSpPr>
        <p:spPr>
          <a:xfrm>
            <a:off x="571472" y="1142984"/>
            <a:ext cx="7920000" cy="5000400"/>
          </a:xfrm>
        </p:spPr>
        <p:txBody>
          <a:bodyPr/>
          <a:lstStyle/>
          <a:p>
            <a:pPr marL="0">
              <a:defRPr/>
            </a:pPr>
            <a:r>
              <a:rPr lang="en-US" sz="1800" b="1" dirty="0" smtClean="0">
                <a:cs typeface="Arial" pitchFamily="34" charset="0"/>
              </a:rPr>
              <a:t>U.S. Perspective</a:t>
            </a:r>
          </a:p>
          <a:p>
            <a:pPr marL="0">
              <a:defRPr/>
            </a:pPr>
            <a:r>
              <a:rPr lang="en-US" sz="1800" dirty="0" smtClean="0">
                <a:cs typeface="Arial" pitchFamily="34" charset="0"/>
              </a:rPr>
              <a:t>General Principles</a:t>
            </a:r>
          </a:p>
          <a:p>
            <a:pPr lvl="1">
              <a:defRPr/>
            </a:pPr>
            <a:r>
              <a:rPr lang="en-US" dirty="0" smtClean="0">
                <a:cs typeface="Arial" pitchFamily="34" charset="0"/>
              </a:rPr>
              <a:t>Defined in Policy?</a:t>
            </a:r>
          </a:p>
          <a:p>
            <a:pPr lvl="1">
              <a:defRPr/>
            </a:pPr>
            <a:r>
              <a:rPr lang="en-US" dirty="0" smtClean="0">
                <a:cs typeface="Arial" pitchFamily="34" charset="0"/>
              </a:rPr>
              <a:t>Hidden to the eye – visual inspection</a:t>
            </a:r>
          </a:p>
          <a:p>
            <a:pPr lvl="1">
              <a:defRPr/>
            </a:pPr>
            <a:r>
              <a:rPr lang="en-US" dirty="0" smtClean="0">
                <a:cs typeface="Arial" pitchFamily="34" charset="0"/>
              </a:rPr>
              <a:t>Cannot be discovered by any practicable means: ordinarily careful inspection</a:t>
            </a:r>
          </a:p>
          <a:p>
            <a:pPr lvl="1">
              <a:defRPr/>
            </a:pPr>
            <a:r>
              <a:rPr lang="en-US" dirty="0" smtClean="0">
                <a:cs typeface="Arial" pitchFamily="34" charset="0"/>
              </a:rPr>
              <a:t>Policy covers only whatever is caused thereafter and thereby. </a:t>
            </a:r>
            <a:r>
              <a:rPr lang="en-US" i="1" dirty="0" err="1" smtClean="0">
                <a:cs typeface="Arial" pitchFamily="34" charset="0"/>
              </a:rPr>
              <a:t>Ferrante</a:t>
            </a:r>
            <a:r>
              <a:rPr lang="en-US" i="1" dirty="0" smtClean="0">
                <a:cs typeface="Arial" pitchFamily="34" charset="0"/>
              </a:rPr>
              <a:t> v. Detroit Fire &amp; Marine Ins. Co., </a:t>
            </a:r>
            <a:r>
              <a:rPr lang="en-US" dirty="0" smtClean="0">
                <a:cs typeface="Arial" pitchFamily="34" charset="0"/>
              </a:rPr>
              <a:t>125 F. Supp. 621 (S.D. Cal. 1954)</a:t>
            </a:r>
            <a:endParaRPr lang="en-US" dirty="0">
              <a:cs typeface="Arial" pitchFamily="34" charset="0"/>
            </a:endParaRP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2886732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39</a:t>
            </a:fld>
            <a:endParaRPr lang="en-US" dirty="0">
              <a:solidFill>
                <a:srgbClr val="000000"/>
              </a:solidFill>
            </a:endParaRPr>
          </a:p>
        </p:txBody>
      </p:sp>
      <p:sp>
        <p:nvSpPr>
          <p:cNvPr id="3" name="Content Placeholder 2"/>
          <p:cNvSpPr>
            <a:spLocks noGrp="1"/>
          </p:cNvSpPr>
          <p:nvPr>
            <p:ph sz="quarter" idx="13"/>
          </p:nvPr>
        </p:nvSpPr>
        <p:spPr>
          <a:xfrm>
            <a:off x="571472" y="1142984"/>
            <a:ext cx="7920000" cy="3875656"/>
          </a:xfrm>
        </p:spPr>
        <p:txBody>
          <a:bodyPr/>
          <a:lstStyle/>
          <a:p>
            <a:pPr>
              <a:defRPr/>
            </a:pPr>
            <a:r>
              <a:rPr lang="en-US" sz="1800" b="1" dirty="0" smtClean="0">
                <a:cs typeface="Arial" pitchFamily="34" charset="0"/>
              </a:rPr>
              <a:t>U.S. Perspective – Case Law Sampling</a:t>
            </a:r>
          </a:p>
          <a:p>
            <a:pPr>
              <a:defRPr/>
            </a:pPr>
            <a:r>
              <a:rPr lang="en-US" sz="1800" dirty="0" err="1" smtClean="0">
                <a:cs typeface="Arial" pitchFamily="34" charset="0"/>
              </a:rPr>
              <a:t>Sinkings</a:t>
            </a:r>
            <a:endParaRPr lang="en-US" sz="1800" dirty="0" smtClean="0">
              <a:cs typeface="Arial" pitchFamily="34" charset="0"/>
            </a:endParaRPr>
          </a:p>
          <a:p>
            <a:pPr lvl="1" indent="-180000">
              <a:spcAft>
                <a:spcPts val="1000"/>
              </a:spcAft>
              <a:buClr>
                <a:srgbClr val="0080BC"/>
              </a:buClr>
              <a:defRPr/>
            </a:pPr>
            <a:r>
              <a:rPr lang="en-US" dirty="0" smtClean="0">
                <a:cs typeface="Arial" pitchFamily="34" charset="0"/>
              </a:rPr>
              <a:t>Evidence of seaworthiness at the inception of the risk</a:t>
            </a:r>
          </a:p>
          <a:p>
            <a:pPr lvl="1" indent="-180000">
              <a:spcAft>
                <a:spcPts val="1000"/>
              </a:spcAft>
              <a:buClr>
                <a:srgbClr val="0080BC"/>
              </a:buClr>
              <a:defRPr/>
            </a:pPr>
            <a:r>
              <a:rPr lang="en-US" dirty="0" smtClean="0">
                <a:cs typeface="Arial" pitchFamily="34" charset="0"/>
              </a:rPr>
              <a:t>Unexplained leakage</a:t>
            </a:r>
          </a:p>
          <a:p>
            <a:pPr lvl="1" indent="-180000">
              <a:spcAft>
                <a:spcPts val="1000"/>
              </a:spcAft>
              <a:buClr>
                <a:srgbClr val="0080BC"/>
              </a:buClr>
              <a:defRPr/>
            </a:pPr>
            <a:r>
              <a:rPr lang="en-US" dirty="0" smtClean="0">
                <a:cs typeface="Arial" pitchFamily="34" charset="0"/>
              </a:rPr>
              <a:t>Impossible to ascertain the exact cause of the disaster, the jury could nevertheless conclude “</a:t>
            </a:r>
            <a:r>
              <a:rPr lang="en-US" i="1" dirty="0" smtClean="0">
                <a:cs typeface="Arial" pitchFamily="34" charset="0"/>
              </a:rPr>
              <a:t>that it must have resulted from a peril of the sea, or that there must have been a hidden defect in the hull.”</a:t>
            </a:r>
            <a:r>
              <a:rPr lang="en-US" dirty="0" smtClean="0">
                <a:cs typeface="Arial" pitchFamily="34" charset="0"/>
              </a:rPr>
              <a:t> Massey SS Co. v. Importers &amp; Exporters Ins. Co. of NY, 153 Minn. 88 (1922)</a:t>
            </a: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1782928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1484784"/>
            <a:ext cx="5943600" cy="442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13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40</a:t>
            </a:fld>
            <a:endParaRPr lang="en-US" dirty="0">
              <a:solidFill>
                <a:srgbClr val="000000"/>
              </a:solidFill>
            </a:endParaRPr>
          </a:p>
        </p:txBody>
      </p:sp>
      <p:sp>
        <p:nvSpPr>
          <p:cNvPr id="3" name="Content Placeholder 2"/>
          <p:cNvSpPr>
            <a:spLocks noGrp="1"/>
          </p:cNvSpPr>
          <p:nvPr>
            <p:ph sz="quarter" idx="13"/>
          </p:nvPr>
        </p:nvSpPr>
        <p:spPr>
          <a:xfrm>
            <a:off x="571472" y="1142984"/>
            <a:ext cx="7920000" cy="5000400"/>
          </a:xfrm>
        </p:spPr>
        <p:txBody>
          <a:bodyPr/>
          <a:lstStyle/>
          <a:p>
            <a:pPr>
              <a:defRPr/>
            </a:pPr>
            <a:r>
              <a:rPr lang="en-US" sz="1800" b="1" dirty="0" smtClean="0">
                <a:cs typeface="Arial" pitchFamily="34" charset="0"/>
              </a:rPr>
              <a:t>U.S. Perspective – Case Law Sampling</a:t>
            </a:r>
          </a:p>
          <a:p>
            <a:pPr>
              <a:defRPr/>
            </a:pPr>
            <a:r>
              <a:rPr lang="en-US" sz="1800" dirty="0" err="1" smtClean="0">
                <a:cs typeface="Arial" pitchFamily="34" charset="0"/>
              </a:rPr>
              <a:t>Sinkings</a:t>
            </a:r>
            <a:endParaRPr lang="en-US" sz="1800" dirty="0" smtClean="0">
              <a:cs typeface="Arial" pitchFamily="34" charset="0"/>
            </a:endParaRPr>
          </a:p>
          <a:p>
            <a:pPr lvl="1" indent="-180000">
              <a:spcAft>
                <a:spcPts val="1000"/>
              </a:spcAft>
              <a:buClr>
                <a:srgbClr val="0080BC"/>
              </a:buClr>
              <a:defRPr/>
            </a:pPr>
            <a:r>
              <a:rPr lang="en-US" dirty="0" smtClean="0">
                <a:cs typeface="Arial" pitchFamily="34" charset="0"/>
              </a:rPr>
              <a:t>Where a vessel, seaworthy on sailing, sank in fair weather and calm sea, about 3 hours after departure, from causes unknown, the court in </a:t>
            </a:r>
            <a:r>
              <a:rPr lang="en-US" i="1" dirty="0" smtClean="0">
                <a:cs typeface="Arial" pitchFamily="34" charset="0"/>
              </a:rPr>
              <a:t>Watson v. Providence Washington Ins. Co.</a:t>
            </a:r>
            <a:r>
              <a:rPr lang="en-US" dirty="0" smtClean="0">
                <a:cs typeface="Arial" pitchFamily="34" charset="0"/>
              </a:rPr>
              <a:t> (ED NC 1952) 106 F. Supp. 244; app. dismissed 201 F.2d 736 (4th Cir. 1953), in the absence of evidence establishing that the loss was the result of a peril insured against under a policy of marine insurance containing the </a:t>
            </a:r>
            <a:r>
              <a:rPr lang="en-US" dirty="0" err="1" smtClean="0">
                <a:cs typeface="Arial" pitchFamily="34" charset="0"/>
              </a:rPr>
              <a:t>Inchmaree</a:t>
            </a:r>
            <a:r>
              <a:rPr lang="en-US" dirty="0" smtClean="0">
                <a:cs typeface="Arial" pitchFamily="34" charset="0"/>
              </a:rPr>
              <a:t> clause found for defendant insurer. </a:t>
            </a:r>
            <a:endParaRPr lang="en-US" dirty="0">
              <a:cs typeface="Arial" pitchFamily="34" charset="0"/>
            </a:endParaRP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2562717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41</a:t>
            </a:fld>
            <a:endParaRPr lang="en-US" dirty="0">
              <a:solidFill>
                <a:srgbClr val="000000"/>
              </a:solidFill>
            </a:endParaRPr>
          </a:p>
        </p:txBody>
      </p:sp>
      <p:sp>
        <p:nvSpPr>
          <p:cNvPr id="3" name="Content Placeholder 2"/>
          <p:cNvSpPr>
            <a:spLocks noGrp="1"/>
          </p:cNvSpPr>
          <p:nvPr>
            <p:ph sz="quarter" idx="13"/>
          </p:nvPr>
        </p:nvSpPr>
        <p:spPr>
          <a:xfrm>
            <a:off x="571472" y="1142984"/>
            <a:ext cx="7920000" cy="3299592"/>
          </a:xfrm>
        </p:spPr>
        <p:txBody>
          <a:bodyPr/>
          <a:lstStyle/>
          <a:p>
            <a:pPr>
              <a:defRPr/>
            </a:pPr>
            <a:r>
              <a:rPr lang="en-US" sz="1800" b="1" dirty="0" smtClean="0"/>
              <a:t>U.S. Perspective – Case Law Sampling</a:t>
            </a:r>
          </a:p>
          <a:p>
            <a:pPr>
              <a:defRPr/>
            </a:pPr>
            <a:r>
              <a:rPr lang="en-US" sz="1800" dirty="0" err="1" smtClean="0">
                <a:cs typeface="Arial" pitchFamily="34" charset="0"/>
              </a:rPr>
              <a:t>Sinkings</a:t>
            </a:r>
            <a:endParaRPr lang="en-US" sz="1800" dirty="0" smtClean="0">
              <a:cs typeface="Arial" pitchFamily="34" charset="0"/>
            </a:endParaRPr>
          </a:p>
          <a:p>
            <a:pPr lvl="1" indent="-180000">
              <a:spcAft>
                <a:spcPts val="1000"/>
              </a:spcAft>
              <a:buClr>
                <a:srgbClr val="0080BC"/>
              </a:buClr>
              <a:defRPr/>
            </a:pPr>
            <a:r>
              <a:rPr lang="en-US" dirty="0" smtClean="0">
                <a:cs typeface="Arial" pitchFamily="34" charset="0"/>
              </a:rPr>
              <a:t>The worm-eaten condition of the boat was not a “latent defect,” because a reasonably careful inspection would have disclosed it.  </a:t>
            </a:r>
            <a:r>
              <a:rPr lang="en-US" i="1" dirty="0" err="1" smtClean="0">
                <a:cs typeface="Arial" pitchFamily="34" charset="0"/>
              </a:rPr>
              <a:t>Reisman</a:t>
            </a:r>
            <a:r>
              <a:rPr lang="en-US" i="1" dirty="0" smtClean="0">
                <a:cs typeface="Arial" pitchFamily="34" charset="0"/>
              </a:rPr>
              <a:t> v. N.H. Fire Ins. Co.</a:t>
            </a:r>
            <a:r>
              <a:rPr lang="en-US" dirty="0" smtClean="0">
                <a:cs typeface="Arial" pitchFamily="34" charset="0"/>
              </a:rPr>
              <a:t>, 312 F.2d 17 (5th Cir.1963)</a:t>
            </a:r>
          </a:p>
          <a:p>
            <a:pPr lvl="1" indent="-180000">
              <a:spcAft>
                <a:spcPts val="1000"/>
              </a:spcAft>
              <a:buClr>
                <a:srgbClr val="0080BC"/>
              </a:buClr>
              <a:defRPr/>
            </a:pPr>
            <a:r>
              <a:rPr lang="en-US" dirty="0" smtClean="0">
                <a:cs typeface="Arial" pitchFamily="34" charset="0"/>
              </a:rPr>
              <a:t>Such defects were result of 27 years of use and not inherently defective in their original construction. </a:t>
            </a:r>
            <a:r>
              <a:rPr lang="en-US" i="1" dirty="0" err="1" smtClean="0">
                <a:cs typeface="Arial" pitchFamily="34" charset="0"/>
              </a:rPr>
              <a:t>Sipowicz</a:t>
            </a:r>
            <a:r>
              <a:rPr lang="en-US" i="1" dirty="0" smtClean="0">
                <a:cs typeface="Arial" pitchFamily="34" charset="0"/>
              </a:rPr>
              <a:t> v. Wimble</a:t>
            </a:r>
            <a:r>
              <a:rPr lang="en-US" dirty="0" smtClean="0">
                <a:cs typeface="Arial" pitchFamily="34" charset="0"/>
              </a:rPr>
              <a:t>, 370 F. Supp. 442 (SDNY 1974)</a:t>
            </a:r>
            <a:endParaRPr lang="en-US" dirty="0">
              <a:cs typeface="Arial" pitchFamily="34" charset="0"/>
            </a:endParaRP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1986548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42</a:t>
            </a:fld>
            <a:endParaRPr lang="en-US" dirty="0">
              <a:solidFill>
                <a:srgbClr val="000000"/>
              </a:solidFill>
            </a:endParaRPr>
          </a:p>
        </p:txBody>
      </p:sp>
      <p:sp>
        <p:nvSpPr>
          <p:cNvPr id="3" name="Content Placeholder 2"/>
          <p:cNvSpPr>
            <a:spLocks noGrp="1"/>
          </p:cNvSpPr>
          <p:nvPr>
            <p:ph sz="quarter" idx="13"/>
          </p:nvPr>
        </p:nvSpPr>
        <p:spPr>
          <a:xfrm>
            <a:off x="571472" y="1142984"/>
            <a:ext cx="7920000" cy="3744416"/>
          </a:xfrm>
        </p:spPr>
        <p:txBody>
          <a:bodyPr/>
          <a:lstStyle/>
          <a:p>
            <a:pPr>
              <a:defRPr/>
            </a:pPr>
            <a:r>
              <a:rPr lang="en-US" sz="1800" b="1" dirty="0" smtClean="0"/>
              <a:t>U.S. Perspective</a:t>
            </a:r>
          </a:p>
          <a:p>
            <a:pPr>
              <a:defRPr/>
            </a:pPr>
            <a:r>
              <a:rPr lang="en-US" sz="1800" dirty="0" smtClean="0">
                <a:cs typeface="Arial" pitchFamily="34" charset="0"/>
              </a:rPr>
              <a:t>What Costs Are Covered?</a:t>
            </a:r>
          </a:p>
          <a:p>
            <a:pPr lvl="1">
              <a:defRPr/>
            </a:pPr>
            <a:r>
              <a:rPr lang="en-US" dirty="0" smtClean="0">
                <a:cs typeface="Arial" pitchFamily="34" charset="0"/>
              </a:rPr>
              <a:t>Policy wording clearly excludes cost of repair/replacement of defective part</a:t>
            </a:r>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extLst>
      <p:ext uri="{BB962C8B-B14F-4D97-AF65-F5344CB8AC3E}">
        <p14:creationId xmlns:p14="http://schemas.microsoft.com/office/powerpoint/2010/main" val="1891732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43</a:t>
            </a:fld>
            <a:endParaRPr lang="en-US" dirty="0">
              <a:solidFill>
                <a:srgbClr val="000000"/>
              </a:solidFill>
            </a:endParaRPr>
          </a:p>
        </p:txBody>
      </p:sp>
      <p:sp>
        <p:nvSpPr>
          <p:cNvPr id="3" name="Content Placeholder 2"/>
          <p:cNvSpPr>
            <a:spLocks noGrp="1"/>
          </p:cNvSpPr>
          <p:nvPr>
            <p:ph sz="quarter" idx="13"/>
          </p:nvPr>
        </p:nvSpPr>
        <p:spPr>
          <a:xfrm>
            <a:off x="539992" y="1236912"/>
            <a:ext cx="3599960" cy="5000400"/>
          </a:xfrm>
        </p:spPr>
        <p:txBody>
          <a:bodyPr/>
          <a:lstStyle/>
          <a:p>
            <a:pPr>
              <a:defRPr/>
            </a:pPr>
            <a:r>
              <a:rPr lang="en-US" sz="1800" b="1" dirty="0"/>
              <a:t>U.S. </a:t>
            </a:r>
            <a:r>
              <a:rPr lang="en-US" sz="1800" b="1" dirty="0" smtClean="0"/>
              <a:t>Perspective – Our Scenario</a:t>
            </a:r>
            <a:endParaRPr lang="en-US" sz="1800" b="1" dirty="0"/>
          </a:p>
          <a:p>
            <a:pPr>
              <a:defRPr/>
            </a:pPr>
            <a:r>
              <a:rPr lang="en-US" sz="1800" dirty="0" smtClean="0">
                <a:cs typeface="Arial" pitchFamily="34" charset="0"/>
              </a:rPr>
              <a:t>Coverage likely</a:t>
            </a:r>
          </a:p>
          <a:p>
            <a:pPr>
              <a:defRPr/>
            </a:pPr>
            <a:r>
              <a:rPr lang="en-US" sz="1800" dirty="0" smtClean="0">
                <a:cs typeface="Arial" pitchFamily="34" charset="0"/>
              </a:rPr>
              <a:t>Battle of the experts</a:t>
            </a:r>
          </a:p>
          <a:p>
            <a:pPr>
              <a:defRPr/>
            </a:pPr>
            <a:r>
              <a:rPr lang="en-US" sz="1800" dirty="0" smtClean="0">
                <a:cs typeface="Arial" pitchFamily="34" charset="0"/>
              </a:rPr>
              <a:t>Costs recoverable</a:t>
            </a:r>
          </a:p>
          <a:p>
            <a:pPr>
              <a:defRPr/>
            </a:pPr>
            <a:r>
              <a:rPr lang="en-US" sz="1800" dirty="0" smtClean="0">
                <a:cs typeface="Arial" pitchFamily="34" charset="0"/>
              </a:rPr>
              <a:t>Potential recoveries?</a:t>
            </a:r>
            <a:endParaRPr lang="en-US" dirty="0">
              <a:cs typeface="Arial" pitchFamily="34" charset="0"/>
            </a:endParaRPr>
          </a:p>
          <a:p>
            <a:pPr marL="0" indent="0">
              <a:buNone/>
            </a:pPr>
            <a:endParaRPr lang="en-US" dirty="0"/>
          </a:p>
        </p:txBody>
      </p:sp>
      <p:pic>
        <p:nvPicPr>
          <p:cNvPr id="5" name="Content Placeholder 3" descr="Thommessen.jpg"/>
          <p:cNvPicPr>
            <a:picLocks noChangeAspect="1"/>
          </p:cNvPicPr>
          <p:nvPr/>
        </p:nvPicPr>
        <p:blipFill>
          <a:blip r:embed="rId3" cstate="print"/>
          <a:srcRect l="6299" t="14593" r="6247" b="12440"/>
          <a:stretch>
            <a:fillRect/>
          </a:stretch>
        </p:blipFill>
        <p:spPr>
          <a:xfrm>
            <a:off x="4499992" y="332656"/>
            <a:ext cx="1612979" cy="288032"/>
          </a:xfrm>
          <a:prstGeom prst="rect">
            <a:avLst/>
          </a:prstGeom>
        </p:spPr>
      </p:pic>
      <p:pic>
        <p:nvPicPr>
          <p:cNvPr id="6" name="Picture 5"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8" name="Picture 7"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pic>
        <p:nvPicPr>
          <p:cNvPr id="2050" name="Picture 2" descr="http://www.foxwoodapartments.com/blog/wp-content/uploads/2012/07/Sinking-Navy-Ship2.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1304042"/>
            <a:ext cx="4536504" cy="306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21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44</a:t>
            </a:fld>
            <a:endParaRPr lang="en-US" dirty="0">
              <a:solidFill>
                <a:srgbClr val="000000"/>
              </a:solidFill>
            </a:endParaRPr>
          </a:p>
        </p:txBody>
      </p:sp>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marR="0" lvl="0" defTabSz="914400" rtl="0" eaLnBrk="1" fontAlgn="auto" latinLnBrk="0" hangingPunct="1">
              <a:lnSpc>
                <a:spcPct val="100000"/>
              </a:lnSpc>
              <a:spcBef>
                <a:spcPts val="0"/>
              </a:spcBef>
              <a:spcAft>
                <a:spcPts val="1000"/>
              </a:spcAft>
              <a:buClr>
                <a:srgbClr val="0080BC"/>
              </a:buClr>
              <a:buSzTx/>
              <a:tabLst/>
              <a:defRPr/>
            </a:pPr>
            <a:r>
              <a:rPr lang="en-GB" b="1" dirty="0" smtClean="0">
                <a:cs typeface="Arial" pitchFamily="34" charset="0"/>
              </a:rPr>
              <a:t>Summary: Is Repair/Replacement of the Damaged Shaft Covered by the </a:t>
            </a:r>
            <a:r>
              <a:rPr lang="en-GB" b="1" dirty="0" err="1" smtClean="0">
                <a:cs typeface="Arial" pitchFamily="34" charset="0"/>
              </a:rPr>
              <a:t>H&amp;M</a:t>
            </a:r>
            <a:r>
              <a:rPr lang="en-GB" b="1" dirty="0" smtClean="0">
                <a:cs typeface="Arial" pitchFamily="34" charset="0"/>
              </a:rPr>
              <a:t> Policy?</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England: no – unless the part has deteriorated to such an extent that it too can be considered damaged or ITC additional perils cover in place. </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Germany: no – unless shaft specially classed (only DTV-ADS)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Norway: yes, but cover may be reduced if the shaft/component was not approved by class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U.S.: no - only resulting damage covered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45</a:t>
            </a:fld>
            <a:endParaRPr lang="en-US" dirty="0">
              <a:solidFill>
                <a:srgbClr val="000000"/>
              </a:solidFill>
            </a:endParaRPr>
          </a:p>
        </p:txBody>
      </p:sp>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lvl="0">
              <a:spcAft>
                <a:spcPts val="1000"/>
              </a:spcAft>
              <a:buClr>
                <a:srgbClr val="0080BC"/>
              </a:buClr>
              <a:defRPr/>
            </a:pPr>
            <a:r>
              <a:rPr lang="en-GB" b="1" dirty="0" smtClean="0">
                <a:cs typeface="Arial" pitchFamily="34" charset="0"/>
              </a:rPr>
              <a:t>Summary: Is Damage to the Shaft by Work Undertaken in 2007 and/or heavy weather in 2010 covered?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England: yes – damage by repairers is covered under ITC 6.2.4</a:t>
            </a:r>
          </a:p>
          <a:p>
            <a:pPr marL="637200" lvl="1" indent="-180000">
              <a:spcAft>
                <a:spcPts val="1000"/>
              </a:spcAft>
              <a:buClr>
                <a:srgbClr val="0080BC"/>
              </a:buClr>
              <a:defRPr/>
            </a:pPr>
            <a:r>
              <a:rPr lang="en-GB" dirty="0" smtClean="0">
                <a:latin typeface="Arial" pitchFamily="34" charset="0"/>
                <a:cs typeface="Arial" pitchFamily="34" charset="0"/>
              </a:rPr>
              <a:t>			  – damage by heavy weather may be covered under ITC</a:t>
            </a:r>
          </a:p>
          <a:p>
            <a:pPr marL="637200" lvl="1" indent="-180000">
              <a:spcAft>
                <a:spcPts val="1000"/>
              </a:spcAft>
              <a:buClr>
                <a:srgbClr val="0080BC"/>
              </a:buClr>
              <a:defRPr/>
            </a:pPr>
            <a:r>
              <a:rPr lang="en-GB" dirty="0" smtClean="0">
                <a:latin typeface="Arial" pitchFamily="34" charset="0"/>
                <a:cs typeface="Arial" pitchFamily="34" charset="0"/>
              </a:rPr>
              <a:t>                           6.1.1 (weather must be unforeseen and not wear and</a:t>
            </a:r>
          </a:p>
          <a:p>
            <a:pPr marL="637200" lvl="1" indent="-180000">
              <a:spcAft>
                <a:spcPts val="1000"/>
              </a:spcAft>
              <a:buClr>
                <a:srgbClr val="0080BC"/>
              </a:buClr>
              <a:defRPr/>
            </a:pPr>
            <a:r>
              <a:rPr lang="en-GB" dirty="0" smtClean="0">
                <a:latin typeface="Arial" pitchFamily="34" charset="0"/>
                <a:cs typeface="Arial" pitchFamily="34" charset="0"/>
              </a:rPr>
              <a:t>                           tear/ordinary operation at sea)</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Germany: yes – respective policy year</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Norway: yes – respective policy year</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U.S.: yes – but issue as to apportionment over policy years, and potential recoveries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46</a:t>
            </a:fld>
            <a:endParaRPr lang="en-US" dirty="0">
              <a:solidFill>
                <a:srgbClr val="000000"/>
              </a:solidFill>
            </a:endParaRPr>
          </a:p>
        </p:txBody>
      </p:sp>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lvl="0">
              <a:spcAft>
                <a:spcPts val="1000"/>
              </a:spcAft>
              <a:buClr>
                <a:srgbClr val="0080BC"/>
              </a:buClr>
              <a:defRPr/>
            </a:pPr>
            <a:r>
              <a:rPr lang="en-GB" b="1" dirty="0" smtClean="0">
                <a:cs typeface="Arial" pitchFamily="34" charset="0"/>
              </a:rPr>
              <a:t>Summary: Is the Cost of Removing and Replacement of the part in question covered?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England: yes – if replacing the part in question is covered. If a latent defect possibly also as a sue and labour expense.</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Germany: no –unless part is specially classed (only DTV-ADS)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Norway: if approved by class, yes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U.S.: no – unless such costs relate to repair of other damage caused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47</a:t>
            </a:fld>
            <a:endParaRPr lang="en-US" dirty="0">
              <a:solidFill>
                <a:srgbClr val="000000"/>
              </a:solidFill>
            </a:endParaRPr>
          </a:p>
        </p:txBody>
      </p:sp>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lvl="0">
              <a:spcAft>
                <a:spcPts val="1000"/>
              </a:spcAft>
              <a:buClr>
                <a:srgbClr val="0080BC"/>
              </a:buClr>
              <a:defRPr/>
            </a:pPr>
            <a:r>
              <a:rPr lang="en-GB" b="1" dirty="0" smtClean="0">
                <a:cs typeface="Arial" pitchFamily="34" charset="0"/>
              </a:rPr>
              <a:t>Summary: Is loss of hire and other consequential damage covered?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England: Consequential damage covered if caused by operation of insured peril. Hire not covered unless additional loss of hire insurance  in place. </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Germany: Under ADS/DTV-Hull only for consequential damage to machinery, under DTV-ADS including consequential damage to the hull</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Norway: yes, if </a:t>
            </a:r>
            <a:r>
              <a:rPr lang="en-GB" dirty="0" err="1" smtClean="0">
                <a:latin typeface="Arial" pitchFamily="34" charset="0"/>
                <a:cs typeface="Arial" pitchFamily="34" charset="0"/>
              </a:rPr>
              <a:t>LoH</a:t>
            </a:r>
            <a:r>
              <a:rPr lang="en-GB" dirty="0" smtClean="0">
                <a:latin typeface="Arial" pitchFamily="34" charset="0"/>
                <a:cs typeface="Arial" pitchFamily="34" charset="0"/>
              </a:rPr>
              <a:t> cover NMIP </a:t>
            </a:r>
            <a:r>
              <a:rPr lang="en-GB" dirty="0" err="1" smtClean="0">
                <a:latin typeface="Arial" pitchFamily="34" charset="0"/>
                <a:cs typeface="Arial" pitchFamily="34" charset="0"/>
              </a:rPr>
              <a:t>ch</a:t>
            </a:r>
            <a:r>
              <a:rPr lang="en-GB" dirty="0" smtClean="0">
                <a:latin typeface="Arial" pitchFamily="34" charset="0"/>
                <a:cs typeface="Arial" pitchFamily="34" charset="0"/>
              </a:rPr>
              <a:t> 16 is placed</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U.S.: yes – if latent defect caused other damage to the vessel</a:t>
            </a:r>
          </a:p>
          <a:p>
            <a:pPr marL="1094400" lvl="2" indent="-180000">
              <a:spcAft>
                <a:spcPts val="1000"/>
              </a:spcAft>
              <a:buClr>
                <a:srgbClr val="0080BC"/>
              </a:buClr>
              <a:defRPr/>
            </a:pP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7FA615C-E96A-432E-A3B2-2BF0F2B76987}" type="slidenum">
              <a:rPr lang="en-US" smtClean="0">
                <a:solidFill>
                  <a:srgbClr val="000000"/>
                </a:solidFill>
              </a:rPr>
              <a:pPr>
                <a:defRPr/>
              </a:pPr>
              <a:t>48</a:t>
            </a:fld>
            <a:endParaRPr lang="en-US" dirty="0">
              <a:solidFill>
                <a:srgbClr val="000000"/>
              </a:solidFill>
            </a:endParaRPr>
          </a:p>
        </p:txBody>
      </p:sp>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endParaRPr kumimoji="0" lang="en-GB" sz="1800"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
        <p:nvSpPr>
          <p:cNvPr id="8" name="Plassholder for innhold 3"/>
          <p:cNvSpPr txBox="1">
            <a:spLocks/>
          </p:cNvSpPr>
          <p:nvPr/>
        </p:nvSpPr>
        <p:spPr>
          <a:xfrm>
            <a:off x="467544" y="1124744"/>
            <a:ext cx="8094663" cy="4786792"/>
          </a:xfrm>
          <a:prstGeom prst="rect">
            <a:avLst/>
          </a:prstGeom>
        </p:spPr>
        <p:txBody>
          <a:bodyPr/>
          <a:lstStyle/>
          <a:p>
            <a:pPr marL="180000" lvl="0">
              <a:spcAft>
                <a:spcPts val="1000"/>
              </a:spcAft>
              <a:buClr>
                <a:srgbClr val="0080BC"/>
              </a:buClr>
              <a:defRPr/>
            </a:pPr>
            <a:r>
              <a:rPr lang="en-GB" b="1" dirty="0" smtClean="0">
                <a:cs typeface="Arial" pitchFamily="34" charset="0"/>
              </a:rPr>
              <a:t>Summary: Which Policy Year will Respond to the Claim?</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England: </a:t>
            </a:r>
            <a:r>
              <a:rPr lang="en-US" dirty="0" smtClean="0">
                <a:latin typeface="Arial" pitchFamily="34" charset="0"/>
                <a:cs typeface="Arial" pitchFamily="34" charset="0"/>
              </a:rPr>
              <a:t>will depend upon expert analysis of when/why the loss caused by an insured peril was sustained. Policy in place when damage occurs will respond if latent defect.</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Germany: the policy under which damage occurred. This may be several policies</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Norway: different policy years may respond to different parts of the claim</a:t>
            </a:r>
          </a:p>
          <a:p>
            <a:pPr marL="637200" lvl="1" indent="-180000">
              <a:spcAft>
                <a:spcPts val="1000"/>
              </a:spcAft>
              <a:buClr>
                <a:srgbClr val="0080BC"/>
              </a:buClr>
              <a:buFont typeface="Wingdings" pitchFamily="2" charset="2"/>
              <a:buChar char="§"/>
              <a:defRPr/>
            </a:pPr>
            <a:r>
              <a:rPr lang="en-GB" dirty="0" smtClean="0">
                <a:latin typeface="Arial" pitchFamily="34" charset="0"/>
                <a:cs typeface="Arial" pitchFamily="34" charset="0"/>
              </a:rPr>
              <a:t>U.S.: will depend upon expert analysis of when and how the covered damage occurred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4786792"/>
          </a:xfrm>
          <a:prstGeom prst="rect">
            <a:avLst/>
          </a:prstGeom>
          <a:ln>
            <a:noFill/>
          </a:ln>
        </p:spPr>
        <p:txBody>
          <a:bodyPr/>
          <a:lstStyle/>
          <a:p>
            <a:endParaRPr lang="en-GB" dirty="0" smtClean="0"/>
          </a:p>
          <a:p>
            <a:pPr marL="637200" lvl="1" indent="-180000">
              <a:spcAft>
                <a:spcPts val="1000"/>
              </a:spcAft>
              <a:buClr>
                <a:srgbClr val="0080BC"/>
              </a:buClr>
              <a:buFont typeface="Wingdings" pitchFamily="2" charset="2"/>
              <a:buChar char="§"/>
              <a:defRPr/>
            </a:pPr>
            <a:endParaRPr lang="en-GB"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pic>
        <p:nvPicPr>
          <p:cNvPr id="8" name="Bilde 7" descr="Blogg.jpg"/>
          <p:cNvPicPr>
            <a:picLocks noChangeAspect="1"/>
          </p:cNvPicPr>
          <p:nvPr/>
        </p:nvPicPr>
        <p:blipFill>
          <a:blip r:embed="rId7" cstate="print"/>
          <a:stretch>
            <a:fillRect/>
          </a:stretch>
        </p:blipFill>
        <p:spPr>
          <a:xfrm>
            <a:off x="1115613" y="1988838"/>
            <a:ext cx="6840763" cy="3980684"/>
          </a:xfrm>
          <a:prstGeom prst="rect">
            <a:avLst/>
          </a:prstGeom>
          <a:noFill/>
          <a:ln>
            <a:noFill/>
          </a:ln>
        </p:spPr>
      </p:pic>
      <p:sp>
        <p:nvSpPr>
          <p:cNvPr id="9" name="TekstSylinder 8"/>
          <p:cNvSpPr txBox="1"/>
          <p:nvPr/>
        </p:nvSpPr>
        <p:spPr>
          <a:xfrm>
            <a:off x="1187622" y="1331476"/>
            <a:ext cx="6768754"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dirty="0">
                <a:solidFill>
                  <a:srgbClr val="000000"/>
                </a:solidFill>
                <a:uFillTx/>
                <a:latin typeface="Verdana"/>
              </a:rPr>
              <a:t>Visit our new Maritime Law blog: www.obitermarine.no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571473" y="1142984"/>
            <a:ext cx="3429023" cy="4786792"/>
          </a:xfrm>
          <a:prstGeom prst="rect">
            <a:avLst/>
          </a:prstGeom>
        </p:spPr>
        <p:txBody>
          <a:bodyPr/>
          <a:lstStyle/>
          <a:p>
            <a:pPr indent="-180000">
              <a:spcAft>
                <a:spcPts val="1000"/>
              </a:spcAft>
              <a:buClr>
                <a:srgbClr val="0080BC"/>
              </a:buClr>
              <a:defRPr/>
            </a:pPr>
            <a:r>
              <a:rPr lang="en-US" b="1" dirty="0" smtClean="0"/>
              <a:t>The </a:t>
            </a:r>
            <a:r>
              <a:rPr lang="en-US" b="1" dirty="0"/>
              <a:t>dispute is over whether </a:t>
            </a:r>
            <a:r>
              <a:rPr lang="en-US" b="1" dirty="0" smtClean="0"/>
              <a:t>the fracture </a:t>
            </a:r>
            <a:r>
              <a:rPr lang="en-US" b="1" dirty="0"/>
              <a:t>at issue was</a:t>
            </a:r>
            <a:r>
              <a:rPr lang="en-US" b="1" dirty="0" smtClean="0"/>
              <a:t>:</a:t>
            </a:r>
          </a:p>
          <a:p>
            <a:pPr marL="162900" indent="-342900">
              <a:spcAft>
                <a:spcPts val="1000"/>
              </a:spcAft>
              <a:buClr>
                <a:srgbClr val="0080BC"/>
              </a:buClr>
              <a:buFont typeface="+mj-lt"/>
              <a:buAutoNum type="arabicPeriod"/>
              <a:defRPr/>
            </a:pPr>
            <a:endParaRPr lang="en-US" dirty="0" smtClean="0"/>
          </a:p>
          <a:p>
            <a:pPr marL="162900" indent="-342900">
              <a:spcAft>
                <a:spcPts val="1000"/>
              </a:spcAft>
              <a:buClr>
                <a:srgbClr val="0080BC"/>
              </a:buClr>
              <a:buFont typeface="+mj-lt"/>
              <a:buAutoNum type="arabicPeriod"/>
              <a:defRPr/>
            </a:pPr>
            <a:r>
              <a:rPr lang="en-US" dirty="0" smtClean="0"/>
              <a:t>a </a:t>
            </a:r>
            <a:r>
              <a:rPr lang="en-US" dirty="0"/>
              <a:t>latent defect (in manufacture or material </a:t>
            </a:r>
            <a:r>
              <a:rPr lang="en-US" dirty="0" smtClean="0"/>
              <a:t>of shaft</a:t>
            </a:r>
            <a:r>
              <a:rPr lang="en-US" dirty="0"/>
              <a:t>)</a:t>
            </a:r>
          </a:p>
          <a:p>
            <a:pPr marL="162900" indent="-342900">
              <a:spcAft>
                <a:spcPts val="1000"/>
              </a:spcAft>
              <a:buClr>
                <a:srgbClr val="0080BC"/>
              </a:buClr>
              <a:buFont typeface="+mj-lt"/>
              <a:buAutoNum type="arabicPeriod"/>
              <a:defRPr/>
            </a:pPr>
            <a:r>
              <a:rPr lang="en-US" dirty="0" smtClean="0"/>
              <a:t>caused </a:t>
            </a:r>
            <a:r>
              <a:rPr lang="en-US" dirty="0"/>
              <a:t>by heavy weather</a:t>
            </a:r>
          </a:p>
          <a:p>
            <a:pPr marL="162900" indent="-342900">
              <a:spcAft>
                <a:spcPts val="1000"/>
              </a:spcAft>
              <a:buClr>
                <a:srgbClr val="0080BC"/>
              </a:buClr>
              <a:buFont typeface="+mj-lt"/>
              <a:buAutoNum type="arabicPeriod"/>
              <a:defRPr/>
            </a:pPr>
            <a:r>
              <a:rPr lang="en-US" dirty="0" smtClean="0"/>
              <a:t>caused </a:t>
            </a:r>
            <a:r>
              <a:rPr lang="en-US" dirty="0"/>
              <a:t>by work done in </a:t>
            </a:r>
            <a:r>
              <a:rPr lang="en-US" dirty="0" smtClean="0"/>
              <a:t>2007 </a:t>
            </a:r>
            <a:r>
              <a:rPr lang="en-US" dirty="0"/>
              <a:t>(i.e. </a:t>
            </a:r>
            <a:r>
              <a:rPr lang="en-US" dirty="0" err="1" smtClean="0"/>
              <a:t>shiprepairers</a:t>
            </a:r>
            <a:r>
              <a:rPr lang="en-US" dirty="0" smtClean="0"/>
              <a:t>’ negligence)</a:t>
            </a:r>
          </a:p>
          <a:p>
            <a:pPr marL="162900" indent="-342900">
              <a:spcAft>
                <a:spcPts val="1000"/>
              </a:spcAft>
              <a:buClr>
                <a:srgbClr val="0080BC"/>
              </a:buClr>
              <a:buFont typeface="+mj-lt"/>
              <a:buAutoNum type="arabicPeriod"/>
              <a:defRPr/>
            </a:pPr>
            <a:r>
              <a:rPr lang="en-US" dirty="0" smtClean="0"/>
              <a:t>defect in design</a:t>
            </a:r>
          </a:p>
          <a:p>
            <a:pPr lvl="0"/>
            <a:endParaRPr lang="en-GB" sz="2400" dirty="0">
              <a:solidFill>
                <a:srgbClr val="000000"/>
              </a:solidFill>
              <a:latin typeface="Arial" panose="020B0604020202020204" pitchFamily="34" charset="0"/>
              <a:ea typeface="Calibri"/>
              <a:cs typeface="Arial" panose="020B0604020202020204" pitchFamily="34" charset="0"/>
            </a:endParaRPr>
          </a:p>
          <a:p>
            <a:pPr marL="180000" indent="-180000">
              <a:spcAft>
                <a:spcPts val="1000"/>
              </a:spcAft>
              <a:buClr>
                <a:srgbClr val="0080BC"/>
              </a:buClr>
              <a:buFont typeface="Wingdings" pitchFamily="2" charset="2"/>
              <a:buChar char="§"/>
              <a:defRPr/>
            </a:pPr>
            <a:endParaRPr lang="en-GB" dirty="0" smtClean="0">
              <a:solidFill>
                <a:srgbClr val="0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pic>
        <p:nvPicPr>
          <p:cNvPr id="8" name="Picture 2" descr="S:\AMA\AMA Inc - Consulting Services\AMA Inc Consulting Services CASE FILES\12-041 LURLINE\LURLINE\LURLINE China\P10201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058" y="1643050"/>
            <a:ext cx="4857784" cy="364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79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Thommessen.jpg"/>
          <p:cNvPicPr>
            <a:picLocks noChangeAspect="1"/>
          </p:cNvPicPr>
          <p:nvPr/>
        </p:nvPicPr>
        <p:blipFill>
          <a:blip r:embed="rId4" cstate="print"/>
          <a:srcRect l="6299" t="14593" r="6247" b="12440"/>
          <a:stretch>
            <a:fillRect/>
          </a:stretch>
        </p:blipFill>
        <p:spPr>
          <a:xfrm>
            <a:off x="3707904" y="6309320"/>
            <a:ext cx="1396955" cy="249456"/>
          </a:xfrm>
          <a:prstGeom prst="rect">
            <a:avLst/>
          </a:prstGeom>
        </p:spPr>
      </p:pic>
      <p:pic>
        <p:nvPicPr>
          <p:cNvPr id="4" name="Picture 3" descr="Dabelstein.jpg"/>
          <p:cNvPicPr>
            <a:picLocks noChangeAspect="1"/>
          </p:cNvPicPr>
          <p:nvPr/>
        </p:nvPicPr>
        <p:blipFill>
          <a:blip r:embed="rId5" cstate="print"/>
          <a:srcRect l="2878" r="2163"/>
          <a:stretch>
            <a:fillRect/>
          </a:stretch>
        </p:blipFill>
        <p:spPr>
          <a:xfrm>
            <a:off x="5364088" y="6237312"/>
            <a:ext cx="1512167" cy="318126"/>
          </a:xfrm>
          <a:prstGeom prst="rect">
            <a:avLst/>
          </a:prstGeom>
        </p:spPr>
      </p:pic>
      <p:pic>
        <p:nvPicPr>
          <p:cNvPr id="5" name="Picture 2"/>
          <p:cNvPicPr>
            <a:picLocks noChangeAspect="1" noChangeArrowheads="1"/>
          </p:cNvPicPr>
          <p:nvPr/>
        </p:nvPicPr>
        <p:blipFill>
          <a:blip r:embed="rId6" cstate="print"/>
          <a:srcRect/>
          <a:stretch>
            <a:fillRect/>
          </a:stretch>
        </p:blipFill>
        <p:spPr bwMode="auto">
          <a:xfrm>
            <a:off x="1619672" y="6381328"/>
            <a:ext cx="1944216" cy="116087"/>
          </a:xfrm>
          <a:prstGeom prst="rect">
            <a:avLst/>
          </a:prstGeom>
          <a:noFill/>
          <a:ln w="9525">
            <a:noFill/>
            <a:miter lim="800000"/>
            <a:headEnd/>
            <a:tailEnd/>
          </a:ln>
          <a:effectLst/>
        </p:spPr>
      </p:pic>
      <p:pic>
        <p:nvPicPr>
          <p:cNvPr id="6" name="Picture 5" descr="ama_logo"/>
          <p:cNvPicPr>
            <a:picLocks noChangeAspect="1" noChangeArrowheads="1"/>
          </p:cNvPicPr>
          <p:nvPr/>
        </p:nvPicPr>
        <p:blipFill>
          <a:blip r:embed="rId7" cstate="print"/>
          <a:srcRect/>
          <a:stretch>
            <a:fillRect/>
          </a:stretch>
        </p:blipFill>
        <p:spPr bwMode="auto">
          <a:xfrm>
            <a:off x="251520" y="6309320"/>
            <a:ext cx="1152128" cy="302879"/>
          </a:xfrm>
          <a:prstGeom prst="rect">
            <a:avLst/>
          </a:prstGeom>
          <a:noFill/>
          <a:ln w="9525">
            <a:noFill/>
            <a:miter lim="800000"/>
            <a:headEnd/>
            <a:tailEnd/>
          </a:ln>
        </p:spPr>
      </p:pic>
      <p:pic>
        <p:nvPicPr>
          <p:cNvPr id="1026" name="Picture 1" descr="hfw_logo_Blue_RGB"/>
          <p:cNvPicPr>
            <a:picLocks noChangeAspect="1" noChangeArrowheads="1"/>
          </p:cNvPicPr>
          <p:nvPr/>
        </p:nvPicPr>
        <p:blipFill>
          <a:blip r:embed="rId8" cstate="print"/>
          <a:srcRect/>
          <a:stretch>
            <a:fillRect/>
          </a:stretch>
        </p:blipFill>
        <p:spPr bwMode="auto">
          <a:xfrm>
            <a:off x="7092280" y="6165304"/>
            <a:ext cx="1802135" cy="38900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IMCC@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p:txBody>
          <a:bodyPr/>
          <a:lstStyle/>
          <a:p>
            <a:pPr eaLnBrk="1" hangingPunct="1"/>
            <a:r>
              <a:rPr lang="en-GB" altLang="en-US" dirty="0" smtClean="0"/>
              <a:t>Dates for your diary</a:t>
            </a:r>
            <a:endParaRPr lang="en-GB" altLang="en-US" dirty="0" smtClean="0"/>
          </a:p>
        </p:txBody>
      </p:sp>
      <p:sp>
        <p:nvSpPr>
          <p:cNvPr id="4" name="Subtitle 3"/>
          <p:cNvSpPr>
            <a:spLocks noGrp="1"/>
          </p:cNvSpPr>
          <p:nvPr>
            <p:ph idx="1"/>
          </p:nvPr>
        </p:nvSpPr>
        <p:spPr/>
        <p:txBody>
          <a:bodyPr/>
          <a:lstStyle/>
          <a:p>
            <a:pPr eaLnBrk="1" hangingPunct="1">
              <a:defRPr/>
            </a:pPr>
            <a:endParaRPr lang="en-GB" sz="2800" dirty="0" smtClean="0"/>
          </a:p>
          <a:p>
            <a:pPr eaLnBrk="1" hangingPunct="1">
              <a:defRPr/>
            </a:pPr>
            <a:r>
              <a:rPr lang="en-GB" sz="2800" dirty="0" smtClean="0"/>
              <a:t>European Conference on Maritime Emergencies and their aftermath</a:t>
            </a:r>
          </a:p>
          <a:p>
            <a:pPr marL="0" indent="0" eaLnBrk="1" hangingPunct="1">
              <a:buNone/>
              <a:defRPr/>
            </a:pPr>
            <a:r>
              <a:rPr lang="en-GB" sz="2800" dirty="0" smtClean="0"/>
              <a:t>	Genoa – 29/29</a:t>
            </a:r>
            <a:r>
              <a:rPr lang="en-GB" sz="2800" baseline="30000" dirty="0" smtClean="0"/>
              <a:t>th</a:t>
            </a:r>
            <a:r>
              <a:rPr lang="en-GB" sz="2800" dirty="0" smtClean="0"/>
              <a:t> November 2013</a:t>
            </a:r>
          </a:p>
          <a:p>
            <a:pPr marL="0" indent="0" eaLnBrk="1" hangingPunct="1">
              <a:buNone/>
              <a:defRPr/>
            </a:pPr>
            <a:r>
              <a:rPr lang="en-GB" sz="2800" dirty="0" smtClean="0">
                <a:hlinkClick r:id="rId3"/>
              </a:rPr>
              <a:t>www.gastaldicongressi.it</a:t>
            </a:r>
            <a:endParaRPr lang="en-GB" sz="2800" dirty="0" smtClean="0"/>
          </a:p>
          <a:p>
            <a:pPr marL="0" indent="0" eaLnBrk="1" hangingPunct="1">
              <a:buNone/>
              <a:defRPr/>
            </a:pPr>
            <a:endParaRPr lang="en-GB" sz="2800" dirty="0"/>
          </a:p>
          <a:p>
            <a:pPr eaLnBrk="1" hangingPunct="1">
              <a:defRPr/>
            </a:pPr>
            <a:r>
              <a:rPr lang="en-GB" sz="2800" dirty="0" smtClean="0"/>
              <a:t>Latin American Marine Insurance Conference</a:t>
            </a:r>
          </a:p>
          <a:p>
            <a:pPr marL="0" indent="0" eaLnBrk="1" hangingPunct="1">
              <a:buNone/>
              <a:defRPr/>
            </a:pPr>
            <a:r>
              <a:rPr lang="en-GB" sz="2800" dirty="0" smtClean="0"/>
              <a:t>Mexico City  - 8</a:t>
            </a:r>
            <a:r>
              <a:rPr lang="en-GB" sz="2800" baseline="30000" dirty="0" smtClean="0"/>
              <a:t>th</a:t>
            </a:r>
            <a:r>
              <a:rPr lang="en-GB" sz="2800" dirty="0" smtClean="0"/>
              <a:t>-10</a:t>
            </a:r>
            <a:r>
              <a:rPr lang="en-GB" sz="2800" baseline="30000" dirty="0" smtClean="0"/>
              <a:t>th</a:t>
            </a:r>
            <a:r>
              <a:rPr lang="en-GB" sz="2800" dirty="0" smtClean="0"/>
              <a:t> October</a:t>
            </a:r>
          </a:p>
          <a:p>
            <a:pPr marL="0" indent="0" eaLnBrk="1" hangingPunct="1">
              <a:buNone/>
              <a:defRPr/>
            </a:pPr>
            <a:r>
              <a:rPr lang="en-GB" sz="2800" dirty="0">
                <a:hlinkClick r:id="rId4"/>
              </a:rPr>
              <a:t>http://</a:t>
            </a:r>
            <a:r>
              <a:rPr lang="en-GB" sz="2800" dirty="0" smtClean="0">
                <a:hlinkClick r:id="rId4"/>
              </a:rPr>
              <a:t>www.alsum.co/congreso2013/e/index.html</a:t>
            </a:r>
            <a:endParaRPr lang="en-GB" sz="2800" dirty="0" smtClean="0"/>
          </a:p>
          <a:p>
            <a:pPr marL="0" indent="0" eaLnBrk="1" hangingPunct="1">
              <a:buNone/>
              <a:defRPr/>
            </a:pPr>
            <a:endParaRPr lang="en-GB" sz="2800" dirty="0"/>
          </a:p>
        </p:txBody>
      </p:sp>
    </p:spTree>
    <p:extLst>
      <p:ext uri="{BB962C8B-B14F-4D97-AF65-F5344CB8AC3E}">
        <p14:creationId xmlns:p14="http://schemas.microsoft.com/office/powerpoint/2010/main" val="626738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IMCC@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p:txBody>
          <a:bodyPr/>
          <a:lstStyle/>
          <a:p>
            <a:pPr eaLnBrk="1" hangingPunct="1"/>
            <a:r>
              <a:rPr lang="en-GB" altLang="en-US" dirty="0" smtClean="0"/>
              <a:t>Dates for your diary</a:t>
            </a:r>
            <a:endParaRPr lang="en-GB" altLang="en-US" dirty="0" smtClean="0"/>
          </a:p>
        </p:txBody>
      </p:sp>
      <p:sp>
        <p:nvSpPr>
          <p:cNvPr id="4" name="Subtitle 3"/>
          <p:cNvSpPr>
            <a:spLocks noGrp="1"/>
          </p:cNvSpPr>
          <p:nvPr>
            <p:ph idx="1"/>
          </p:nvPr>
        </p:nvSpPr>
        <p:spPr/>
        <p:txBody>
          <a:bodyPr/>
          <a:lstStyle/>
          <a:p>
            <a:pPr eaLnBrk="1" hangingPunct="1">
              <a:defRPr/>
            </a:pPr>
            <a:endParaRPr lang="en-GB" sz="2800" dirty="0" smtClean="0"/>
          </a:p>
          <a:p>
            <a:pPr marL="0" indent="0" eaLnBrk="1" hangingPunct="1">
              <a:buNone/>
              <a:defRPr/>
            </a:pPr>
            <a:r>
              <a:rPr lang="en-GB" sz="4400" dirty="0" smtClean="0"/>
              <a:t>IMCC 2014</a:t>
            </a:r>
          </a:p>
          <a:p>
            <a:pPr marL="0" indent="0" eaLnBrk="1" hangingPunct="1">
              <a:buNone/>
              <a:defRPr/>
            </a:pPr>
            <a:endParaRPr lang="en-GB" sz="4400" dirty="0"/>
          </a:p>
          <a:p>
            <a:pPr marL="0" indent="0" eaLnBrk="1" hangingPunct="1">
              <a:buNone/>
              <a:defRPr/>
            </a:pPr>
            <a:r>
              <a:rPr lang="en-GB" sz="4400" dirty="0" smtClean="0"/>
              <a:t>24-26</a:t>
            </a:r>
            <a:r>
              <a:rPr lang="en-GB" sz="4400" baseline="30000" dirty="0" smtClean="0"/>
              <a:t>th</a:t>
            </a:r>
            <a:r>
              <a:rPr lang="en-GB" sz="4400" dirty="0" smtClean="0"/>
              <a:t> September 2014!</a:t>
            </a:r>
            <a:endParaRPr lang="en-GB" sz="4400" dirty="0"/>
          </a:p>
        </p:txBody>
      </p:sp>
    </p:spTree>
    <p:extLst>
      <p:ext uri="{BB962C8B-B14F-4D97-AF65-F5344CB8AC3E}">
        <p14:creationId xmlns:p14="http://schemas.microsoft.com/office/powerpoint/2010/main" val="263609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5518966"/>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t>English Perspective</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The Marine Insurance Act 1906 section 55 stipulates that, unless the policy otherwise provides, the Insurer is not liable for </a:t>
            </a:r>
            <a:r>
              <a:rPr lang="en-GB" i="1" dirty="0" smtClean="0">
                <a:latin typeface="Arial" pitchFamily="34" charset="0"/>
                <a:ea typeface="Times New Roman" pitchFamily="18" charset="0"/>
                <a:cs typeface="Arial" pitchFamily="34" charset="0"/>
              </a:rPr>
              <a:t>"</a:t>
            </a:r>
            <a:r>
              <a:rPr lang="en-GB" i="1" u="sng" dirty="0" smtClean="0">
                <a:latin typeface="Arial" pitchFamily="34" charset="0"/>
                <a:ea typeface="Times New Roman" pitchFamily="18" charset="0"/>
                <a:cs typeface="Arial" pitchFamily="34" charset="0"/>
              </a:rPr>
              <a:t>ordinary wear and tear</a:t>
            </a:r>
            <a:r>
              <a:rPr lang="en-GB" i="1" dirty="0" smtClean="0">
                <a:latin typeface="Arial" pitchFamily="34" charset="0"/>
                <a:ea typeface="Times New Roman" pitchFamily="18" charset="0"/>
                <a:cs typeface="Arial" pitchFamily="34" charset="0"/>
              </a:rPr>
              <a:t>, ordinary leakage and breakage, </a:t>
            </a:r>
            <a:r>
              <a:rPr lang="en-GB" i="1" u="sng" dirty="0" smtClean="0">
                <a:latin typeface="Arial" pitchFamily="34" charset="0"/>
                <a:ea typeface="Times New Roman" pitchFamily="18" charset="0"/>
                <a:cs typeface="Arial" pitchFamily="34" charset="0"/>
              </a:rPr>
              <a:t>inherent vice or nature </a:t>
            </a:r>
            <a:r>
              <a:rPr lang="en-GB" i="1" dirty="0" smtClean="0">
                <a:latin typeface="Arial" pitchFamily="34" charset="0"/>
                <a:ea typeface="Times New Roman" pitchFamily="18" charset="0"/>
                <a:cs typeface="Arial" pitchFamily="34" charset="0"/>
              </a:rPr>
              <a:t>of the subject-matter insured, … or for any injury to machinery not proximately caused by maritime perils"</a:t>
            </a:r>
            <a:r>
              <a:rPr lang="en-GB" dirty="0" smtClean="0">
                <a:latin typeface="Arial" pitchFamily="34" charset="0"/>
                <a:ea typeface="Times New Roman" pitchFamily="18" charset="0"/>
                <a:cs typeface="Arial" pitchFamily="34" charset="0"/>
              </a:rPr>
              <a:t>.</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Whilst ITC do not expressly contradict these statutory exclusions of liability, the policy is treated as making contrary provisions to the extent that it is necessary in order to give effect to the clauses. </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Clause 6.2.3 of the ITC (the </a:t>
            </a:r>
            <a:r>
              <a:rPr lang="en-GB" dirty="0" err="1" smtClean="0">
                <a:latin typeface="Arial" pitchFamily="34" charset="0"/>
                <a:ea typeface="Times New Roman" pitchFamily="18" charset="0"/>
                <a:cs typeface="Arial" pitchFamily="34" charset="0"/>
              </a:rPr>
              <a:t>Inchmaree</a:t>
            </a:r>
            <a:r>
              <a:rPr lang="en-GB" dirty="0" smtClean="0">
                <a:latin typeface="Arial" pitchFamily="34" charset="0"/>
                <a:ea typeface="Times New Roman" pitchFamily="18" charset="0"/>
                <a:cs typeface="Arial" pitchFamily="34" charset="0"/>
              </a:rPr>
              <a:t> Clause) provides cover for </a:t>
            </a:r>
            <a:r>
              <a:rPr lang="en-GB" i="1" dirty="0" smtClean="0">
                <a:latin typeface="Arial" pitchFamily="34" charset="0"/>
                <a:ea typeface="Times New Roman" pitchFamily="18" charset="0"/>
                <a:cs typeface="Arial" pitchFamily="34" charset="0"/>
              </a:rPr>
              <a:t>"loss of or damage to the subject-matter insured caused by...bursting of boilers breakage of shafts or any </a:t>
            </a:r>
            <a:r>
              <a:rPr lang="en-GB" i="1" u="sng" dirty="0" smtClean="0">
                <a:latin typeface="Arial" pitchFamily="34" charset="0"/>
                <a:ea typeface="Times New Roman" pitchFamily="18" charset="0"/>
                <a:cs typeface="Arial" pitchFamily="34" charset="0"/>
              </a:rPr>
              <a:t>latent defect </a:t>
            </a:r>
            <a:r>
              <a:rPr lang="en-GB" i="1" dirty="0" smtClean="0">
                <a:latin typeface="Arial" pitchFamily="34" charset="0"/>
                <a:ea typeface="Times New Roman" pitchFamily="18" charset="0"/>
                <a:cs typeface="Arial" pitchFamily="34" charset="0"/>
              </a:rPr>
              <a:t>in the machinery or hull".</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Inclusion of latent defect taken to preclude inherent vice and implied warranty of unseaworthiness defences of Marine Insurance Act </a:t>
            </a:r>
            <a:endParaRPr lang="en-US"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r>
              <a:rPr lang="en-US" dirty="0" smtClean="0">
                <a:latin typeface="Arial" pitchFamily="34" charset="0"/>
                <a:ea typeface="Times New Roman" pitchFamily="18" charset="0"/>
                <a:cs typeface="Arial" pitchFamily="34" charset="0"/>
              </a:rPr>
              <a:t>This is one example of the </a:t>
            </a:r>
            <a:r>
              <a:rPr lang="en-US" dirty="0" err="1" smtClean="0">
                <a:latin typeface="Arial" pitchFamily="34" charset="0"/>
                <a:ea typeface="Times New Roman" pitchFamily="18" charset="0"/>
                <a:cs typeface="Arial" pitchFamily="34" charset="0"/>
              </a:rPr>
              <a:t>Inchmaree</a:t>
            </a:r>
            <a:r>
              <a:rPr lang="en-US" dirty="0" smtClean="0">
                <a:latin typeface="Arial" pitchFamily="34" charset="0"/>
                <a:ea typeface="Times New Roman" pitchFamily="18" charset="0"/>
                <a:cs typeface="Arial" pitchFamily="34" charset="0"/>
              </a:rPr>
              <a:t> Clause extending cover to the risk of damage to H&amp;M </a:t>
            </a:r>
            <a:r>
              <a:rPr lang="en-US" u="sng" dirty="0" smtClean="0">
                <a:latin typeface="Arial" pitchFamily="34" charset="0"/>
                <a:ea typeface="Times New Roman" pitchFamily="18" charset="0"/>
                <a:cs typeface="Arial" pitchFamily="34" charset="0"/>
              </a:rPr>
              <a:t>not a direct consequence of a marine peril</a:t>
            </a:r>
            <a:r>
              <a:rPr lang="en-US" dirty="0" smtClean="0">
                <a:latin typeface="Arial" pitchFamily="34" charset="0"/>
                <a:ea typeface="Times New Roman" pitchFamily="18" charset="0"/>
                <a:cs typeface="Arial" pitchFamily="34" charset="0"/>
              </a:rPr>
              <a:t>. </a:t>
            </a:r>
          </a:p>
          <a:p>
            <a:pPr marL="637200" lvl="1" indent="-180000">
              <a:spcAft>
                <a:spcPts val="1000"/>
              </a:spcAft>
              <a:buClr>
                <a:srgbClr val="0080BC"/>
              </a:buClr>
              <a:buFont typeface="Wingdings" pitchFamily="2" charset="2"/>
              <a:buChar char="§"/>
              <a:defRPr/>
            </a:pPr>
            <a:endParaRPr lang="en-GB" i="1"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i="1"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sz="8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5518966"/>
          </a:xfrm>
          <a:prstGeom prst="rect">
            <a:avLst/>
          </a:prstGeom>
        </p:spPr>
        <p:txBody>
          <a:bodyPr/>
          <a:lstStyle/>
          <a:p>
            <a:pPr marL="180000" marR="0" lvl="0" indent="-180000" algn="l" defTabSz="914400" rtl="0" eaLnBrk="1" fontAlgn="auto" latinLnBrk="0" hangingPunct="1">
              <a:lnSpc>
                <a:spcPct val="100000"/>
              </a:lnSpc>
              <a:spcBef>
                <a:spcPts val="0"/>
              </a:spcBef>
              <a:spcAft>
                <a:spcPts val="1000"/>
              </a:spcAft>
              <a:buClr>
                <a:srgbClr val="0080BC"/>
              </a:buClr>
              <a:buSzTx/>
              <a:buFont typeface="Wingdings" pitchFamily="2" charset="2"/>
              <a:buChar char="§"/>
              <a:tabLst/>
              <a:defRPr/>
            </a:pPr>
            <a:r>
              <a:rPr lang="en-GB" b="1" dirty="0" smtClean="0"/>
              <a:t>English Perspective</a:t>
            </a:r>
          </a:p>
          <a:p>
            <a:pPr marL="637200" lvl="1" indent="-180000">
              <a:spcAft>
                <a:spcPts val="1000"/>
              </a:spcAft>
              <a:buClr>
                <a:srgbClr val="0080BC"/>
              </a:buClr>
              <a:buFont typeface="Wingdings" pitchFamily="2" charset="2"/>
              <a:buChar char="§"/>
              <a:defRPr/>
            </a:pPr>
            <a:r>
              <a:rPr lang="en-US" dirty="0" smtClean="0">
                <a:latin typeface="Arial" pitchFamily="34" charset="0"/>
                <a:ea typeface="Times New Roman" pitchFamily="18" charset="0"/>
                <a:cs typeface="Arial" pitchFamily="34" charset="0"/>
              </a:rPr>
              <a:t>A latent defect is one not discoverable by </a:t>
            </a:r>
            <a:r>
              <a:rPr lang="en-GB" dirty="0" smtClean="0">
                <a:latin typeface="Arial" pitchFamily="34" charset="0"/>
                <a:ea typeface="Times New Roman" pitchFamily="18" charset="0"/>
                <a:cs typeface="Arial" pitchFamily="34" charset="0"/>
              </a:rPr>
              <a:t>such examination as a reasonably careful skilled man would make. It is not the same as wear and tear which is not covered, though they may appear similar in terms of their gradual effects.</a:t>
            </a:r>
          </a:p>
          <a:p>
            <a:pPr marL="1094400" lvl="2"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Latent defect – created by positive act  of human agency </a:t>
            </a:r>
          </a:p>
          <a:p>
            <a:pPr marL="1094400" lvl="2"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Wear and tear – uncorrected result of ordinary incident of trading</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Generally will include defective design (</a:t>
            </a:r>
            <a:r>
              <a:rPr lang="nb-NO" i="1" dirty="0" smtClean="0">
                <a:latin typeface="Arial" pitchFamily="34" charset="0"/>
                <a:ea typeface="Times New Roman" pitchFamily="18" charset="0"/>
                <a:cs typeface="Arial" pitchFamily="34" charset="0"/>
              </a:rPr>
              <a:t>Prudent Tankers Ltd SA v </a:t>
            </a:r>
            <a:r>
              <a:rPr lang="en-GB" i="1" dirty="0" smtClean="0">
                <a:latin typeface="Arial" pitchFamily="34" charset="0"/>
                <a:ea typeface="Times New Roman" pitchFamily="18" charset="0"/>
                <a:cs typeface="Arial" pitchFamily="34" charset="0"/>
              </a:rPr>
              <a:t>Dominion Assurance Co Ltd (The Caribbean Sea) [1980] 1 Lloyd's Rep. 338.). </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Arguable that on very certain facts where the cause of the casualty is merely that the deign is inadequate for the ordinary tasks the ship is to perform that defective design will be excluded from latent defect (</a:t>
            </a:r>
            <a:r>
              <a:rPr lang="en-GB" i="1" dirty="0" smtClean="0">
                <a:latin typeface="Arial" pitchFamily="34" charset="0"/>
                <a:cs typeface="Arial" pitchFamily="34" charset="0"/>
              </a:rPr>
              <a:t>Jackson v Mumford</a:t>
            </a:r>
            <a:r>
              <a:rPr lang="pt-BR" dirty="0" smtClean="0">
                <a:latin typeface="Arial" pitchFamily="34" charset="0"/>
                <a:cs typeface="Arial" pitchFamily="34" charset="0"/>
              </a:rPr>
              <a:t> (1902) 8 Com. Cas. 61)</a:t>
            </a:r>
            <a:endParaRPr lang="en-GB" i="1"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i="1"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i="1"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endParaRPr lang="en-GB" sz="800" dirty="0" smtClean="0">
              <a:latin typeface="Arial" pitchFamily="34" charset="0"/>
              <a:cs typeface="Arial" pitchFamily="34" charset="0"/>
            </a:endParaRPr>
          </a:p>
          <a:p>
            <a:pPr marL="637200" lvl="1" indent="-180000">
              <a:spcAft>
                <a:spcPts val="1000"/>
              </a:spcAft>
              <a:buClr>
                <a:srgbClr val="0080BC"/>
              </a:buClr>
              <a:buFont typeface="Wingdings" pitchFamily="2" charset="2"/>
              <a:buChar char="§"/>
              <a:defRPr/>
            </a:pPr>
            <a:endParaRPr kumimoji="0" lang="en-GB" b="0" i="0" u="none" strike="noStrike" kern="1200" cap="none" spc="0" normalizeH="0" baseline="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3888432"/>
          </a:xfrm>
          <a:prstGeom prst="rect">
            <a:avLst/>
          </a:prstGeom>
          <a:ln>
            <a:noFill/>
          </a:ln>
        </p:spPr>
        <p:txBody>
          <a:bodyPr/>
          <a:lstStyle/>
          <a:p>
            <a:pPr marL="180000" lvl="0" indent="-180000">
              <a:spcAft>
                <a:spcPts val="1000"/>
              </a:spcAft>
              <a:buClr>
                <a:srgbClr val="0080BC"/>
              </a:buClr>
              <a:buFont typeface="Wingdings" pitchFamily="2" charset="2"/>
              <a:buChar char="§"/>
              <a:defRPr/>
            </a:pPr>
            <a:r>
              <a:rPr lang="en-GB" b="1" dirty="0" smtClean="0"/>
              <a:t>English Perspective</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Clause 6.2.3 of the ITC makes the Insurer liable only for a loss caused by the peril insured, not for a loss constituted by the peril insured i.e. </a:t>
            </a:r>
          </a:p>
          <a:p>
            <a:pPr marL="1094400" lvl="2"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Can recover for the consequence of the latent defect or machinery failure</a:t>
            </a:r>
          </a:p>
          <a:p>
            <a:pPr marL="1094400" lvl="2"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Can not recover the cost of replacing/removing the part in question unless a latent defect has developed into a condition which can be described as damage (</a:t>
            </a:r>
            <a:r>
              <a:rPr lang="en-GB" i="1" dirty="0" smtClean="0">
                <a:latin typeface="Arial" pitchFamily="34" charset="0"/>
                <a:ea typeface="Times New Roman" pitchFamily="18" charset="0"/>
                <a:cs typeface="Arial" pitchFamily="34" charset="0"/>
              </a:rPr>
              <a:t>“</a:t>
            </a:r>
            <a:r>
              <a:rPr lang="en-GB" i="1" dirty="0" err="1" smtClean="0">
                <a:latin typeface="Arial" pitchFamily="34" charset="0"/>
                <a:cs typeface="Arial" pitchFamily="34" charset="0"/>
              </a:rPr>
              <a:t>Promet</a:t>
            </a:r>
            <a:r>
              <a:rPr lang="en-GB" i="1" dirty="0" smtClean="0">
                <a:latin typeface="Arial" pitchFamily="34" charset="0"/>
                <a:cs typeface="Arial" pitchFamily="34" charset="0"/>
              </a:rPr>
              <a:t> Engineering (Singapore) Pte Ltd v </a:t>
            </a:r>
            <a:r>
              <a:rPr lang="en-GB" i="1" dirty="0" err="1" smtClean="0">
                <a:latin typeface="Arial" pitchFamily="34" charset="0"/>
                <a:cs typeface="Arial" pitchFamily="34" charset="0"/>
              </a:rPr>
              <a:t>Sturge</a:t>
            </a:r>
            <a:r>
              <a:rPr lang="en-GB" i="1" dirty="0" smtClean="0">
                <a:latin typeface="Arial" pitchFamily="34" charset="0"/>
                <a:cs typeface="Arial" pitchFamily="34" charset="0"/>
              </a:rPr>
              <a:t> [1997] 2 Lloyd's Rep. 146 </a:t>
            </a:r>
            <a:r>
              <a:rPr lang="en-GB" i="1" dirty="0" smtClean="0">
                <a:latin typeface="Arial" pitchFamily="34" charset="0"/>
                <a:ea typeface="Times New Roman" pitchFamily="18" charset="0"/>
                <a:cs typeface="Arial" pitchFamily="34" charset="0"/>
              </a:rPr>
              <a:t>The </a:t>
            </a:r>
            <a:r>
              <a:rPr lang="en-GB" i="1" dirty="0" err="1" smtClean="0">
                <a:latin typeface="Arial" pitchFamily="34" charset="0"/>
                <a:ea typeface="Times New Roman" pitchFamily="18" charset="0"/>
                <a:cs typeface="Arial" pitchFamily="34" charset="0"/>
              </a:rPr>
              <a:t>Nukila</a:t>
            </a:r>
            <a:r>
              <a:rPr lang="en-GB" i="1" dirty="0" smtClean="0">
                <a:latin typeface="Arial" pitchFamily="34" charset="0"/>
                <a:ea typeface="Times New Roman" pitchFamily="18" charset="0"/>
                <a:cs typeface="Arial" pitchFamily="34" charset="0"/>
              </a:rPr>
              <a:t>”)</a:t>
            </a:r>
            <a:endParaRPr lang="en-GB" dirty="0" smtClean="0">
              <a:latin typeface="Arial" pitchFamily="34" charset="0"/>
              <a:ea typeface="Times New Roman" pitchFamily="18" charset="0"/>
              <a:cs typeface="Arial" pitchFamily="34" charset="0"/>
            </a:endParaRP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A loss which is attributable simply to ordinary wear and tear is not recoverable; but a loss caused by a latent defect which would inevitably become patent is </a:t>
            </a:r>
            <a:r>
              <a:rPr lang="en-GB" dirty="0" err="1" smtClean="0">
                <a:latin typeface="Arial" pitchFamily="34" charset="0"/>
                <a:ea typeface="Times New Roman" pitchFamily="18" charset="0"/>
                <a:cs typeface="Arial" pitchFamily="34" charset="0"/>
              </a:rPr>
              <a:t>indemnifiable</a:t>
            </a:r>
            <a:r>
              <a:rPr lang="en-GB" dirty="0" smtClean="0">
                <a:latin typeface="Arial" pitchFamily="34" charset="0"/>
                <a:ea typeface="Times New Roman" pitchFamily="18" charset="0"/>
                <a:cs typeface="Arial" pitchFamily="34" charset="0"/>
              </a:rPr>
              <a:t> though the defect is revealed by wear and tear.</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The fact that a latent defect becomes patent without causing damage to any other part of the hull or machinery does not entitle the assured to recover the cost of replacing or repairing the defective part. This is not damage.</a:t>
            </a: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ommessen.jpg"/>
          <p:cNvPicPr>
            <a:picLocks noGrp="1" noChangeAspect="1"/>
          </p:cNvPicPr>
          <p:nvPr>
            <p:ph sz="quarter" idx="13"/>
          </p:nvPr>
        </p:nvPicPr>
        <p:blipFill>
          <a:blip r:embed="rId3" cstate="print"/>
          <a:srcRect l="6299" t="14593" r="6247" b="12440"/>
          <a:stretch>
            <a:fillRect/>
          </a:stretch>
        </p:blipFill>
        <p:spPr>
          <a:xfrm>
            <a:off x="4499992" y="332656"/>
            <a:ext cx="1612979" cy="288032"/>
          </a:xfrm>
        </p:spPr>
      </p:pic>
      <p:pic>
        <p:nvPicPr>
          <p:cNvPr id="5" name="Picture 4" descr="Dabelstein.jpg"/>
          <p:cNvPicPr>
            <a:picLocks noChangeAspect="1"/>
          </p:cNvPicPr>
          <p:nvPr/>
        </p:nvPicPr>
        <p:blipFill>
          <a:blip r:embed="rId4" cstate="print"/>
          <a:srcRect l="2878" r="2163"/>
          <a:stretch>
            <a:fillRect/>
          </a:stretch>
        </p:blipFill>
        <p:spPr>
          <a:xfrm>
            <a:off x="6372200" y="332656"/>
            <a:ext cx="1800199" cy="378722"/>
          </a:xfrm>
          <a:prstGeom prst="rect">
            <a:avLst/>
          </a:prstGeom>
        </p:spPr>
      </p:pic>
      <p:sp>
        <p:nvSpPr>
          <p:cNvPr id="7" name="Plassholder for innhold 3"/>
          <p:cNvSpPr txBox="1">
            <a:spLocks/>
          </p:cNvSpPr>
          <p:nvPr/>
        </p:nvSpPr>
        <p:spPr>
          <a:xfrm>
            <a:off x="467544" y="1124744"/>
            <a:ext cx="8094663" cy="5947594"/>
          </a:xfrm>
          <a:prstGeom prst="rect">
            <a:avLst/>
          </a:prstGeom>
          <a:ln>
            <a:noFill/>
          </a:ln>
        </p:spPr>
        <p:txBody>
          <a:bodyPr/>
          <a:lstStyle/>
          <a:p>
            <a:pPr marL="180000" lvl="0" indent="-180000">
              <a:spcAft>
                <a:spcPts val="1000"/>
              </a:spcAft>
              <a:buClr>
                <a:srgbClr val="0080BC"/>
              </a:buClr>
              <a:buFont typeface="Wingdings" pitchFamily="2" charset="2"/>
              <a:buChar char="§"/>
              <a:defRPr/>
            </a:pPr>
            <a:r>
              <a:rPr lang="en-GB" b="1" dirty="0" smtClean="0"/>
              <a:t>English Perspective</a:t>
            </a:r>
          </a:p>
          <a:p>
            <a:pPr marL="637200" lvl="1" indent="-180000">
              <a:spcAft>
                <a:spcPts val="1000"/>
              </a:spcAft>
              <a:buClr>
                <a:srgbClr val="0080BC"/>
              </a:buClr>
              <a:buFont typeface="Wingdings" pitchFamily="2" charset="2"/>
              <a:buChar char="§"/>
              <a:defRPr/>
            </a:pPr>
            <a:r>
              <a:rPr lang="en-GB" dirty="0" smtClean="0">
                <a:latin typeface="Arial" pitchFamily="34" charset="0"/>
                <a:ea typeface="Times New Roman" pitchFamily="18" charset="0"/>
                <a:cs typeface="Arial" pitchFamily="34" charset="0"/>
              </a:rPr>
              <a:t>The Insurer is not considered to be a guarantor of the soundness of the defective part (</a:t>
            </a:r>
            <a:r>
              <a:rPr lang="en-GB" i="1" dirty="0" smtClean="0">
                <a:latin typeface="Arial" pitchFamily="34" charset="0"/>
                <a:ea typeface="Times New Roman" pitchFamily="18" charset="0"/>
                <a:cs typeface="Arial" pitchFamily="34" charset="0"/>
              </a:rPr>
              <a:t>“Oceanic SS Co </a:t>
            </a:r>
            <a:r>
              <a:rPr lang="en-GB" i="1" dirty="0" err="1" smtClean="0">
                <a:latin typeface="Arial" pitchFamily="34" charset="0"/>
                <a:ea typeface="Times New Roman" pitchFamily="18" charset="0"/>
                <a:cs typeface="Arial" pitchFamily="34" charset="0"/>
              </a:rPr>
              <a:t>vs</a:t>
            </a:r>
            <a:r>
              <a:rPr lang="en-GB" i="1" dirty="0" smtClean="0">
                <a:latin typeface="Arial" pitchFamily="34" charset="0"/>
                <a:ea typeface="Times New Roman" pitchFamily="18" charset="0"/>
                <a:cs typeface="Arial" pitchFamily="34" charset="0"/>
              </a:rPr>
              <a:t> Faber </a:t>
            </a:r>
            <a:r>
              <a:rPr lang="pt-BR" i="1" dirty="0" smtClean="0">
                <a:latin typeface="Arial" pitchFamily="34" charset="0"/>
                <a:ea typeface="Times New Roman" pitchFamily="18" charset="0"/>
                <a:cs typeface="Arial" pitchFamily="34" charset="0"/>
              </a:rPr>
              <a:t>(1906) 11 Com. Cas. 179;</a:t>
            </a:r>
            <a:r>
              <a:rPr lang="en-GB" i="1" dirty="0" smtClean="0">
                <a:latin typeface="Arial" pitchFamily="34" charset="0"/>
                <a:ea typeface="Times New Roman" pitchFamily="18" charset="0"/>
                <a:cs typeface="Arial" pitchFamily="34" charset="0"/>
              </a:rPr>
              <a:t>)</a:t>
            </a:r>
          </a:p>
          <a:p>
            <a:pPr lvl="2"/>
            <a:r>
              <a:rPr lang="en-GB" i="1" dirty="0" smtClean="0">
                <a:latin typeface="Arial" pitchFamily="34" charset="0"/>
                <a:ea typeface="Times New Roman" pitchFamily="18" charset="0"/>
                <a:cs typeface="Arial" pitchFamily="34" charset="0"/>
              </a:rPr>
              <a:t>“A defect initially latent but spreading until it becomes a patent defect is an ordinary incident in all machinery. . . That is a case of a latent defect developing into a patent defect. But it is so ordinary an instance that it is one of the commonest forms in which the economic wearing out of a part of the machinery occurs. . . I do not believe that this clause means that the machinery is insured against the existence of latent defects. It only means that if through their latency those defects have not been guarded against, and actual loss of the hull or machinery, or damage to the hull or machinery, arises from those defects, the insurers will bear the burden of that</a:t>
            </a:r>
          </a:p>
          <a:p>
            <a:pPr lvl="2"/>
            <a:r>
              <a:rPr lang="en-GB" i="1" dirty="0" smtClean="0">
                <a:latin typeface="Arial" pitchFamily="34" charset="0"/>
                <a:ea typeface="Times New Roman" pitchFamily="18" charset="0"/>
                <a:cs typeface="Arial" pitchFamily="34" charset="0"/>
              </a:rPr>
              <a:t>loss”.</a:t>
            </a:r>
          </a:p>
          <a:p>
            <a:pPr marL="637200" lvl="1" indent="-180000">
              <a:spcAft>
                <a:spcPts val="1000"/>
              </a:spcAft>
              <a:buClr>
                <a:srgbClr val="0080BC"/>
              </a:buClr>
              <a:buFont typeface="Wingdings" pitchFamily="2" charset="2"/>
              <a:buChar char="§"/>
              <a:defRPr/>
            </a:pPr>
            <a:r>
              <a:rPr lang="en-GB" i="1" dirty="0" smtClean="0">
                <a:latin typeface="Arial" pitchFamily="34" charset="0"/>
                <a:ea typeface="Times New Roman" pitchFamily="18" charset="0"/>
                <a:cs typeface="Arial" pitchFamily="34" charset="0"/>
              </a:rPr>
              <a:t>“</a:t>
            </a:r>
            <a:r>
              <a:rPr lang="en-GB" dirty="0" smtClean="0">
                <a:latin typeface="Arial" pitchFamily="34" charset="0"/>
                <a:ea typeface="Times New Roman" pitchFamily="18" charset="0"/>
                <a:cs typeface="Arial" pitchFamily="34" charset="0"/>
              </a:rPr>
              <a:t>Classic example in </a:t>
            </a:r>
            <a:r>
              <a:rPr lang="en-GB" i="1" dirty="0" smtClean="0">
                <a:latin typeface="Arial" pitchFamily="34" charset="0"/>
                <a:ea typeface="Times New Roman" pitchFamily="18" charset="0"/>
                <a:cs typeface="Arial" pitchFamily="34" charset="0"/>
              </a:rPr>
              <a:t>Wills &amp; Sons v The World Marine Insurance Ltd [1980] 1 Lloyd's Rep. 350. </a:t>
            </a:r>
            <a:r>
              <a:rPr lang="en-GB" dirty="0" smtClean="0">
                <a:latin typeface="Arial" pitchFamily="34" charset="0"/>
                <a:ea typeface="Times New Roman" pitchFamily="18" charset="0"/>
                <a:cs typeface="Arial" pitchFamily="34" charset="0"/>
              </a:rPr>
              <a:t> A latent defect in the welding of hoisting chain on a bucket ladder caused the chain to break and effected  damage to the H&amp;M. Underwriters liable for damage to H&amp;M and some consequential damage.</a:t>
            </a:r>
            <a:endParaRPr lang="en-GB" i="1" dirty="0" smtClean="0">
              <a:latin typeface="Arial" pitchFamily="34" charset="0"/>
              <a:ea typeface="Times New Roman" pitchFamily="18" charset="0"/>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835696" y="404664"/>
            <a:ext cx="2448272" cy="146184"/>
          </a:xfrm>
          <a:prstGeom prst="rect">
            <a:avLst/>
          </a:prstGeom>
          <a:noFill/>
          <a:ln w="9525">
            <a:noFill/>
            <a:miter lim="800000"/>
            <a:headEnd/>
            <a:tailEnd/>
          </a:ln>
          <a:effectLst/>
        </p:spPr>
      </p:pic>
      <p:pic>
        <p:nvPicPr>
          <p:cNvPr id="2" name="Picture 1" descr="ama_logo"/>
          <p:cNvPicPr>
            <a:picLocks noChangeAspect="1" noChangeArrowheads="1"/>
          </p:cNvPicPr>
          <p:nvPr/>
        </p:nvPicPr>
        <p:blipFill>
          <a:blip r:embed="rId6" cstate="print"/>
          <a:srcRect/>
          <a:stretch>
            <a:fillRect/>
          </a:stretch>
        </p:blipFill>
        <p:spPr bwMode="auto">
          <a:xfrm>
            <a:off x="179512" y="332656"/>
            <a:ext cx="1440160" cy="37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Editable"/>
  <p:tag name="SLIDEINNEWP" val="YES"/>
  <p:tag name="SLIDEINNEWS" val="YES"/>
  <p:tag name="SLIDEINSTANDARD" val="NO"/>
  <p:tag name="SLIDENAME" val="Title"/>
  <p:tag name="SLIDEDATE" val="20 April 2011"/>
  <p:tag name="SLIDEVERSION" val="1.0"/>
  <p:tag name="SLIDEDEPT" val=""/>
  <p:tag name="SLIDECHILDREN" val=""/>
  <p:tag name="SLIDECOMMENTS" val=""/>
</p:tagLst>
</file>

<file path=ppt/tags/tag2.xml><?xml version="1.0" encoding="utf-8"?>
<p:tagLst xmlns:a="http://schemas.openxmlformats.org/drawingml/2006/main" xmlns:r="http://schemas.openxmlformats.org/officeDocument/2006/relationships" xmlns:p="http://schemas.openxmlformats.org/presentationml/2006/main">
  <p:tag name="SLIDETYPE" val="Editable"/>
  <p:tag name="SLIDEINNEWP" val="YES"/>
  <p:tag name="SLIDEINNEWS" val="YES"/>
  <p:tag name="SLIDEINSTANDARD" val="NO"/>
  <p:tag name="SLIDENAME" val="Last slide"/>
  <p:tag name="SLIDEDATE" val="20 April 2011"/>
  <p:tag name="SLIDEVERSION" val="1.0"/>
  <p:tag name="SLIDEDEPT" val=""/>
  <p:tag name="SLIDECHILDREN" val=""/>
  <p:tag name="SLIDECOMMENTS" val=""/>
</p:tagLst>
</file>

<file path=ppt/theme/theme1.xml><?xml version="1.0" encoding="utf-8"?>
<a:theme xmlns:a="http://schemas.openxmlformats.org/drawingml/2006/main" name="Blank">
  <a:themeElements>
    <a:clrScheme name="HFW">
      <a:dk1>
        <a:srgbClr val="000000"/>
      </a:dk1>
      <a:lt1>
        <a:sysClr val="window" lastClr="FFFFFF"/>
      </a:lt1>
      <a:dk2>
        <a:srgbClr val="002144"/>
      </a:dk2>
      <a:lt2>
        <a:srgbClr val="EEECE1"/>
      </a:lt2>
      <a:accent1>
        <a:srgbClr val="0080BC"/>
      </a:accent1>
      <a:accent2>
        <a:srgbClr val="002144"/>
      </a:accent2>
      <a:accent3>
        <a:srgbClr val="B6985E"/>
      </a:accent3>
      <a:accent4>
        <a:srgbClr val="EA7125"/>
      </a:accent4>
      <a:accent5>
        <a:srgbClr val="0080BC"/>
      </a:accent5>
      <a:accent6>
        <a:srgbClr val="B6985E"/>
      </a:accent6>
      <a:hlink>
        <a:srgbClr val="0000FF"/>
      </a:hlink>
      <a:folHlink>
        <a:srgbClr val="800080"/>
      </a:folHlink>
    </a:clrScheme>
    <a:fontScheme name="HF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ld">
  <a:themeElements>
    <a:clrScheme name="HFW">
      <a:dk1>
        <a:srgbClr val="000000"/>
      </a:dk1>
      <a:lt1>
        <a:sysClr val="window" lastClr="FFFFFF"/>
      </a:lt1>
      <a:dk2>
        <a:srgbClr val="002144"/>
      </a:dk2>
      <a:lt2>
        <a:srgbClr val="EEECE1"/>
      </a:lt2>
      <a:accent1>
        <a:srgbClr val="0080BC"/>
      </a:accent1>
      <a:accent2>
        <a:srgbClr val="002144"/>
      </a:accent2>
      <a:accent3>
        <a:srgbClr val="B6985E"/>
      </a:accent3>
      <a:accent4>
        <a:srgbClr val="EA7125"/>
      </a:accent4>
      <a:accent5>
        <a:srgbClr val="0080BC"/>
      </a:accent5>
      <a:accent6>
        <a:srgbClr val="B6985E"/>
      </a:accent6>
      <a:hlink>
        <a:srgbClr val="0000FF"/>
      </a:hlink>
      <a:folHlink>
        <a:srgbClr val="800080"/>
      </a:folHlink>
    </a:clrScheme>
    <a:fontScheme name="HF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themeElements>
    <a:clrScheme name="HFW">
      <a:dk1>
        <a:srgbClr val="000000"/>
      </a:dk1>
      <a:lt1>
        <a:sysClr val="window" lastClr="FFFFFF"/>
      </a:lt1>
      <a:dk2>
        <a:srgbClr val="002144"/>
      </a:dk2>
      <a:lt2>
        <a:srgbClr val="EEECE1"/>
      </a:lt2>
      <a:accent1>
        <a:srgbClr val="0080BC"/>
      </a:accent1>
      <a:accent2>
        <a:srgbClr val="002144"/>
      </a:accent2>
      <a:accent3>
        <a:srgbClr val="B6985E"/>
      </a:accent3>
      <a:accent4>
        <a:srgbClr val="EA7125"/>
      </a:accent4>
      <a:accent5>
        <a:srgbClr val="0080BC"/>
      </a:accent5>
      <a:accent6>
        <a:srgbClr val="B6985E"/>
      </a:accent6>
      <a:hlink>
        <a:srgbClr val="0000FF"/>
      </a:hlink>
      <a:folHlink>
        <a:srgbClr val="800080"/>
      </a:folHlink>
    </a:clrScheme>
    <a:fontScheme name="HF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3636</Words>
  <Application>Microsoft Office PowerPoint</Application>
  <PresentationFormat>On-screen Show (4:3)</PresentationFormat>
  <Paragraphs>326</Paragraphs>
  <Slides>52</Slides>
  <Notes>50</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Blank</vt:lpstr>
      <vt:lpstr>Gold</vt:lpstr>
      <vt:lpstr>Orange</vt:lpstr>
      <vt:lpstr>Office Theme</vt:lpstr>
      <vt:lpstr>INTERNATIONAL MARINE CLAIMS CONFERENCE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Dates for your diary</vt:lpstr>
      <vt:lpstr>Dates for your diary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MARINE CLAIMS CONFERENCE 2013</dc:title>
  <dc:creator>Steve</dc:creator>
  <cp:lastModifiedBy>Charlotte Warr</cp:lastModifiedBy>
  <cp:revision>8</cp:revision>
  <dcterms:modified xsi:type="dcterms:W3CDTF">2013-09-27T09:36:26Z</dcterms:modified>
</cp:coreProperties>
</file>