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99" r:id="rId4"/>
    <p:sldId id="298" r:id="rId5"/>
    <p:sldId id="279" r:id="rId6"/>
    <p:sldId id="286" r:id="rId7"/>
    <p:sldId id="295" r:id="rId8"/>
    <p:sldId id="288" r:id="rId9"/>
    <p:sldId id="294" r:id="rId10"/>
    <p:sldId id="291" r:id="rId11"/>
    <p:sldId id="296" r:id="rId12"/>
    <p:sldId id="297" r:id="rId13"/>
    <p:sldId id="293" r:id="rId14"/>
    <p:sldId id="275" r:id="rId15"/>
    <p:sldId id="280" r:id="rId16"/>
    <p:sldId id="281" r:id="rId17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2B9D61"/>
    <a:srgbClr val="004B83"/>
    <a:srgbClr val="3E3EC0"/>
    <a:srgbClr val="4848C4"/>
    <a:srgbClr val="4E4EC6"/>
    <a:srgbClr val="679E2A"/>
    <a:srgbClr val="DDF2FF"/>
    <a:srgbClr val="E2ECF2"/>
    <a:srgbClr val="BC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1685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275" y="-82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2459"/>
            <a:ext cx="5563870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301376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1738"/>
            <a:ext cx="3013763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886B52-C248-42F9-9A39-D55BB182B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86B52-C248-42F9-9A39-D55BB182B2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86B52-C248-42F9-9A39-D55BB182B2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01A0-A5DD-4742-AAD6-64E9920CC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9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CD3A-751D-4B3A-9A23-F154C1432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5E3E-FABA-4A5F-AF77-1782ED216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49E2-4FC7-4E1C-99E9-50A29FE49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8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EA06-5F21-490E-AF60-84B30D06E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C048C-848C-428C-959E-D5910352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3BA0-D809-4644-B9F9-66F4E405C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C5EBD-909C-457D-878F-CFFB7751B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BDA4-B194-4FAB-8FA4-B9A8010D9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2DDE-A0F7-4D99-AF99-4247DAE6C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FD95-A223-4605-BCC9-3FFC7F875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B68FE3E-F9B5-4EB8-AC62-1437F0E2A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9" Type="http://schemas.openxmlformats.org/officeDocument/2006/relationships/image" Target="../media/image39.jpeg"/><Relationship Id="rId21" Type="http://schemas.openxmlformats.org/officeDocument/2006/relationships/image" Target="../media/image23.emf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50" Type="http://schemas.openxmlformats.org/officeDocument/2006/relationships/image" Target="../media/image4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6" Type="http://schemas.openxmlformats.org/officeDocument/2006/relationships/image" Target="../media/image18.jpeg"/><Relationship Id="rId29" Type="http://schemas.openxmlformats.org/officeDocument/2006/relationships/image" Target="../media/image31.png"/><Relationship Id="rId11" Type="http://schemas.openxmlformats.org/officeDocument/2006/relationships/image" Target="http://www.thewaterfront.co.uk/logos/Stephenson%20Harwood.jpg" TargetMode="External"/><Relationship Id="rId24" Type="http://schemas.openxmlformats.org/officeDocument/2006/relationships/image" Target="../media/image26.jpeg"/><Relationship Id="rId32" Type="http://schemas.openxmlformats.org/officeDocument/2006/relationships/hyperlink" Target="http://www.nobledenton.com/" TargetMode="External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" Type="http://schemas.openxmlformats.org/officeDocument/2006/relationships/image" Target="../media/image11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6.jpeg"/><Relationship Id="rId49" Type="http://schemas.openxmlformats.org/officeDocument/2006/relationships/hyperlink" Target="http://www.google.co.uk/url?sa=i&amp;rct=j&amp;q=titan%20salvage&amp;source=images&amp;cd=&amp;cad=rja&amp;docid=UaEdVynBEW11WM&amp;tbnid=TyeystrybZBL9M:&amp;ved=0CAUQjRw&amp;url=http://www.blueoceantackle.com/ship_salvage_airbags.htm&amp;ei=XcrvUa1CgsQ8sbCAwAU&amp;psig=AFQjCNGzMQeXEB52RTaMWFGo6aokrAQ0lA&amp;ust=1374755802322941" TargetMode="External"/><Relationship Id="rId10" Type="http://schemas.openxmlformats.org/officeDocument/2006/relationships/image" Target="../media/image15.jpeg"/><Relationship Id="rId19" Type="http://schemas.openxmlformats.org/officeDocument/2006/relationships/image" Target="../media/image21.jpeg"/><Relationship Id="rId31" Type="http://schemas.openxmlformats.org/officeDocument/2006/relationships/image" Target="../media/image32.jpeg"/><Relationship Id="rId44" Type="http://schemas.openxmlformats.org/officeDocument/2006/relationships/image" Target="../media/image44.jpeg"/><Relationship Id="rId4" Type="http://schemas.openxmlformats.org/officeDocument/2006/relationships/image" Target="../media/image10.png"/><Relationship Id="rId9" Type="http://schemas.openxmlformats.org/officeDocument/2006/relationships/hyperlink" Target="http://www.shlegal.com/" TargetMode="External"/><Relationship Id="rId14" Type="http://schemas.openxmlformats.org/officeDocument/2006/relationships/image" Target="http://www.marineclaimsconference.com/img/sponsors/image_30.png" TargetMode="External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cid:image001.gif@01CD50B7.575B2240" TargetMode="External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Relationship Id="rId8" Type="http://schemas.openxmlformats.org/officeDocument/2006/relationships/image" Target="../media/image14.jpeg"/><Relationship Id="rId51" Type="http://schemas.openxmlformats.org/officeDocument/2006/relationships/image" Target="http://www.blueoceantackle.com/titan.jpg" TargetMode="External"/><Relationship Id="rId3" Type="http://schemas.openxmlformats.org/officeDocument/2006/relationships/image" Target="../media/image9.jpeg"/><Relationship Id="rId12" Type="http://schemas.openxmlformats.org/officeDocument/2006/relationships/hyperlink" Target="http://www.evdemon.gr/" TargetMode="External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3.pn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20" Type="http://schemas.openxmlformats.org/officeDocument/2006/relationships/image" Target="../media/image22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8" descr="PPT_dividers_WOR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76200" y="6124575"/>
            <a:ext cx="365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4B83"/>
                </a:solidFill>
              </a:rPr>
              <a:t>Deirdre Littlefield</a:t>
            </a:r>
          </a:p>
          <a:p>
            <a:pPr algn="ctr" eaLnBrk="1" hangingPunct="1"/>
            <a:r>
              <a:rPr lang="en-US" sz="1600" b="1">
                <a:solidFill>
                  <a:srgbClr val="004B83"/>
                </a:solidFill>
              </a:rPr>
              <a:t>Starr Marine</a:t>
            </a: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5405438" y="3960813"/>
            <a:ext cx="1695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IMCC’13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C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94" y="2447364"/>
            <a:ext cx="3352800" cy="9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TARR_WATER BACKDROP_toplf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60293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200" dirty="0" smtClean="0">
                <a:solidFill>
                  <a:srgbClr val="004B83"/>
                </a:solidFill>
              </a:rPr>
              <a:t>Maersk Triple-E Class</a:t>
            </a:r>
            <a:endParaRPr lang="en-US" sz="3200" dirty="0">
              <a:solidFill>
                <a:srgbClr val="004B8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25095"/>
            <a:ext cx="8427255" cy="4893105"/>
          </a:xfrm>
          <a:prstGeom prst="rect">
            <a:avLst/>
          </a:prstGeom>
        </p:spPr>
      </p:pic>
      <p:sp>
        <p:nvSpPr>
          <p:cNvPr id="6" name="Foliennummernplatzhalter 7"/>
          <p:cNvSpPr txBox="1">
            <a:spLocks noGrp="1"/>
          </p:cNvSpPr>
          <p:nvPr/>
        </p:nvSpPr>
        <p:spPr bwMode="auto">
          <a:xfrm>
            <a:off x="188912" y="6453188"/>
            <a:ext cx="1214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sz="1100" dirty="0">
                <a:solidFill>
                  <a:srgbClr val="004B83"/>
                </a:solidFill>
              </a:rPr>
              <a:t>Page </a:t>
            </a:r>
            <a:fld id="{1B148B6C-7891-4BAD-B3C7-D4BF5BCF9556}" type="slidenum">
              <a:rPr lang="de-CH" sz="1100">
                <a:solidFill>
                  <a:srgbClr val="004B83"/>
                </a:solidFill>
              </a:rPr>
              <a:pPr eaLnBrk="1" hangingPunct="1"/>
              <a:t>10</a:t>
            </a:fld>
            <a:endParaRPr lang="de-CH" sz="1100" dirty="0">
              <a:solidFill>
                <a:srgbClr val="004B83"/>
              </a:solidFill>
            </a:endParaRPr>
          </a:p>
        </p:txBody>
      </p:sp>
      <p:pic>
        <p:nvPicPr>
          <p:cNvPr id="8" name="Picture 7" descr="Gradient_horizontal_Starr Compan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STARR_WATER BACKDROP_toplf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60293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C5EBD-909C-457D-878F-CFFB7751B2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World Fleet</a:t>
            </a:r>
            <a:endParaRPr lang="en-US" sz="3200" dirty="0">
              <a:solidFill>
                <a:srgbClr val="004B8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2286000"/>
            <a:ext cx="44450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115947" cy="28810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20746" y="5334000"/>
            <a:ext cx="472325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4B83"/>
                </a:solidFill>
              </a:rPr>
              <a:t>Royal Caribbean </a:t>
            </a:r>
            <a:r>
              <a:rPr lang="en-US" sz="2000" i="1" dirty="0" smtClean="0">
                <a:solidFill>
                  <a:srgbClr val="004B83"/>
                </a:solidFill>
              </a:rPr>
              <a:t>Allure</a:t>
            </a:r>
            <a:endParaRPr lang="en-US" sz="2000" dirty="0">
              <a:solidFill>
                <a:srgbClr val="004B83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340659" y="44196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4B83"/>
                </a:solidFill>
              </a:rPr>
              <a:t>Maersk Triple-E Class</a:t>
            </a:r>
            <a:endParaRPr lang="en-US" sz="2000" dirty="0">
              <a:solidFill>
                <a:srgbClr val="004B83"/>
              </a:solidFill>
            </a:endParaRPr>
          </a:p>
        </p:txBody>
      </p:sp>
      <p:pic>
        <p:nvPicPr>
          <p:cNvPr id="9" name="Picture 7" descr="Gradient_horizontal_Starr Compan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6029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827CB-D75F-41F0-9437-799B347990AD}" type="slidenum">
              <a:rPr lang="en-US" smtClean="0">
                <a:solidFill>
                  <a:srgbClr val="004B83"/>
                </a:solidFill>
              </a:rPr>
              <a:pPr eaLnBrk="1" hangingPunct="1"/>
              <a:t>12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5124" name="Picture 7" descr="Gradient_horizontal_Starr Compan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844178" y="2558990"/>
            <a:ext cx="57060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Vessels &gt; 100 GT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22,000</a:t>
            </a:r>
            <a:endParaRPr lang="en-US" sz="2000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835213" y="3244705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New Deliveries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40M GT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184463" y="152400"/>
            <a:ext cx="7067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World Fleet</a:t>
            </a:r>
            <a:endParaRPr lang="en-US" sz="3200" dirty="0">
              <a:solidFill>
                <a:srgbClr val="004B83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44178" y="1873190"/>
            <a:ext cx="57060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World Fleet	</a:t>
            </a:r>
            <a:r>
              <a:rPr lang="en-US" sz="2000" dirty="0">
                <a:solidFill>
                  <a:srgbClr val="004B83"/>
                </a:solidFill>
              </a:rPr>
              <a:t>	  </a:t>
            </a:r>
            <a:r>
              <a:rPr lang="en-US" sz="2000" dirty="0" smtClean="0">
                <a:solidFill>
                  <a:srgbClr val="004B83"/>
                </a:solidFill>
              </a:rPr>
              <a:t> 	6 Million GT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492813" y="1339790"/>
            <a:ext cx="4114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  2004</a:t>
            </a:r>
            <a:r>
              <a:rPr lang="en-US" sz="2400" b="1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400" b="1" dirty="0" smtClean="0">
                <a:solidFill>
                  <a:srgbClr val="004B83"/>
                </a:solidFill>
                <a:ea typeface="ＭＳ Ｐゴシック" pitchFamily="34" charset="-128"/>
              </a:rPr>
              <a:t>           </a:t>
            </a: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2013</a:t>
            </a:r>
            <a:endParaRPr lang="en-US" sz="2400" b="1" u="sng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" y="3815806"/>
            <a:ext cx="556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Largest Shipbuilder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Japan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85800" y="4386907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Vessel Size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9,500 TEU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85800" y="4958008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Weighted Freight Earnings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$30,000 USD</a:t>
            </a:r>
          </a:p>
          <a:p>
            <a:pPr eaLnBrk="1" hangingPunct="1">
              <a:spcBef>
                <a:spcPts val="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 per day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968566" y="1878106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1  Billion GT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699626" y="2550459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30,000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50213" y="3222812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80M GT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566648" y="3818965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China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583083" y="4320989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18,500 TEU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599518" y="4953000"/>
            <a:ext cx="215311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&lt; $10,000 USD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9200" y="63881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4B83"/>
                </a:solidFill>
              </a:rPr>
              <a:t>Source:  IMF, IUMI</a:t>
            </a:r>
            <a:endParaRPr lang="en-US" sz="1200" dirty="0">
              <a:solidFill>
                <a:srgbClr val="004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88" grpId="0"/>
      <p:bldP spid="308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827CB-D75F-41F0-9437-799B347990AD}" type="slidenum">
              <a:rPr lang="en-US" smtClean="0">
                <a:solidFill>
                  <a:srgbClr val="004B83"/>
                </a:solidFill>
              </a:rPr>
              <a:pPr eaLnBrk="1" hangingPunct="1"/>
              <a:t>13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5123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6029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35050" y="152400"/>
            <a:ext cx="7067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Marine Insurance</a:t>
            </a:r>
            <a:endParaRPr lang="en-US" sz="3200" dirty="0">
              <a:solidFill>
                <a:srgbClr val="004B83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762000" y="14351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GWP		15.5 Billion</a:t>
            </a:r>
            <a:endParaRPr lang="en-US" sz="2000" dirty="0">
              <a:solidFill>
                <a:srgbClr val="004B83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38400" y="901700"/>
            <a:ext cx="594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2004</a:t>
            </a:r>
            <a:r>
              <a:rPr lang="en-US" sz="2400" b="1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400" b="1" dirty="0" smtClean="0">
                <a:solidFill>
                  <a:srgbClr val="004B83"/>
                </a:solidFill>
                <a:ea typeface="ＭＳ Ｐゴシック" pitchFamily="34" charset="-128"/>
              </a:rPr>
              <a:t>			</a:t>
            </a: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2013</a:t>
            </a:r>
            <a:endParaRPr lang="en-US" sz="2400" b="1" u="sng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4299430"/>
            <a:ext cx="3886200" cy="2025170"/>
            <a:chOff x="762000" y="4299430"/>
            <a:chExt cx="3886200" cy="2025170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762000" y="4299430"/>
              <a:ext cx="3886200" cy="2025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65BDD5"/>
                </a:buClr>
              </a:pPr>
              <a:r>
                <a:rPr lang="en-US" sz="2000" dirty="0" smtClean="0">
                  <a:solidFill>
                    <a:srgbClr val="004B83"/>
                  </a:solidFill>
                  <a:ea typeface="ＭＳ Ｐゴシック" pitchFamily="34" charset="-128"/>
                </a:rPr>
                <a:t>Underwriting Results</a:t>
              </a:r>
              <a:endParaRPr lang="en-US" sz="2000" dirty="0">
                <a:solidFill>
                  <a:srgbClr val="004B83"/>
                </a:solidFill>
                <a:ea typeface="ＭＳ Ｐゴシック" pitchFamily="34" charset="-128"/>
              </a:endParaRPr>
            </a:p>
            <a:p>
              <a:pPr eaLnBrk="1" hangingPunct="1">
                <a:spcBef>
                  <a:spcPct val="50000"/>
                </a:spcBef>
                <a:buClr>
                  <a:srgbClr val="65BDD5"/>
                </a:buClr>
              </a:pPr>
              <a:r>
                <a:rPr lang="en-US" dirty="0" smtClean="0">
                  <a:solidFill>
                    <a:srgbClr val="004B83"/>
                  </a:solidFill>
                </a:rPr>
                <a:t>        Hull</a:t>
              </a:r>
              <a:r>
                <a:rPr lang="en-US" dirty="0">
                  <a:solidFill>
                    <a:srgbClr val="004B83"/>
                  </a:solidFill>
                </a:rPr>
                <a:t>			</a:t>
              </a:r>
              <a:endParaRPr lang="en-US" dirty="0" smtClean="0">
                <a:solidFill>
                  <a:srgbClr val="004B83"/>
                </a:solidFill>
              </a:endParaRPr>
            </a:p>
            <a:p>
              <a:pPr lvl="1" eaLnBrk="1" hangingPunct="1">
                <a:spcBef>
                  <a:spcPct val="70000"/>
                </a:spcBef>
              </a:pPr>
              <a:r>
                <a:rPr lang="en-US" dirty="0" smtClean="0">
                  <a:solidFill>
                    <a:srgbClr val="004B83"/>
                  </a:solidFill>
                </a:rPr>
                <a:t> Cargo					 	</a:t>
              </a:r>
            </a:p>
            <a:p>
              <a:pPr eaLnBrk="1" hangingPunct="1">
                <a:spcBef>
                  <a:spcPct val="50000"/>
                </a:spcBef>
                <a:spcAft>
                  <a:spcPct val="150000"/>
                </a:spcAft>
                <a:buClr>
                  <a:srgbClr val="65BDD5"/>
                </a:buClr>
              </a:pPr>
              <a:endParaRPr lang="en-US" sz="2000" dirty="0">
                <a:solidFill>
                  <a:srgbClr val="004B83"/>
                </a:solidFill>
                <a:ea typeface="ＭＳ Ｐゴシック" pitchFamily="34" charset="-128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3627345" y="4834359"/>
              <a:ext cx="272302" cy="33618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 Arrow 4"/>
            <p:cNvSpPr/>
            <p:nvPr/>
          </p:nvSpPr>
          <p:spPr>
            <a:xfrm>
              <a:off x="3627345" y="5302611"/>
              <a:ext cx="285749" cy="336189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024648" y="2525043"/>
            <a:ext cx="1493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4B83"/>
                </a:solidFill>
              </a:rPr>
              <a:t>Europe</a:t>
            </a:r>
            <a:r>
              <a:rPr lang="en-US" dirty="0">
                <a:solidFill>
                  <a:srgbClr val="004B83"/>
                </a:solidFill>
              </a:rPr>
              <a:t>	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876800" y="1420906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GWP		  32 Billion</a:t>
            </a:r>
            <a:endParaRPr lang="en-US" sz="2000" dirty="0">
              <a:solidFill>
                <a:srgbClr val="004B83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84669" y="4659868"/>
            <a:ext cx="3073400" cy="369332"/>
            <a:chOff x="5084669" y="4633121"/>
            <a:chExt cx="307340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5084669" y="4633121"/>
              <a:ext cx="307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4B83"/>
                  </a:solidFill>
                </a:rPr>
                <a:t>Hull</a:t>
              </a:r>
              <a:r>
                <a:rPr lang="en-US" dirty="0" smtClean="0"/>
                <a:t>		     	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467600" y="4633121"/>
              <a:ext cx="272302" cy="33618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5400" y="5181600"/>
            <a:ext cx="2807494" cy="394607"/>
            <a:chOff x="5105400" y="5195047"/>
            <a:chExt cx="2807494" cy="394607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5195047"/>
              <a:ext cx="2807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4B83"/>
                  </a:solidFill>
                </a:rPr>
                <a:t>Cargo</a:t>
              </a:r>
              <a:endParaRPr lang="en-US" dirty="0">
                <a:solidFill>
                  <a:srgbClr val="004B83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7467600" y="5253465"/>
              <a:ext cx="272302" cy="33618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19200" y="63881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4B83"/>
                </a:solidFill>
              </a:rPr>
              <a:t>Source:  IMF, IUMI</a:t>
            </a:r>
            <a:endParaRPr lang="en-US" sz="1200" dirty="0">
              <a:solidFill>
                <a:srgbClr val="004B83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85987" y="2116524"/>
            <a:ext cx="449561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Market Share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endParaRPr lang="en-US" sz="2000" dirty="0" smtClean="0">
              <a:solidFill>
                <a:srgbClr val="004B83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       </a:t>
            </a:r>
            <a:r>
              <a:rPr lang="en-US" dirty="0" smtClean="0">
                <a:solidFill>
                  <a:srgbClr val="004B83"/>
                </a:solidFill>
              </a:rPr>
              <a:t>Europe			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4B83"/>
                </a:solidFill>
              </a:rPr>
              <a:t>        Asia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4B83"/>
                </a:solidFill>
              </a:rPr>
              <a:t>       North America</a:t>
            </a:r>
            <a:r>
              <a:rPr lang="en-US" dirty="0">
                <a:solidFill>
                  <a:srgbClr val="004B83"/>
                </a:solidFill>
              </a:rPr>
              <a:t>	 			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05100" y="2590801"/>
            <a:ext cx="2110069" cy="284440"/>
          </a:xfrm>
          <a:prstGeom prst="rect">
            <a:avLst/>
          </a:prstGeom>
          <a:solidFill>
            <a:srgbClr val="2B9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63%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3200" y="2971800"/>
            <a:ext cx="1081369" cy="3002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24.5%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3437186"/>
            <a:ext cx="776569" cy="29887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11</a:t>
            </a:r>
            <a:r>
              <a:rPr lang="en-US" b="1" dirty="0" smtClean="0">
                <a:solidFill>
                  <a:schemeClr val="tx1"/>
                </a:solidFill>
              </a:rPr>
              <a:t>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17951" y="2574956"/>
            <a:ext cx="1845049" cy="300285"/>
          </a:xfrm>
          <a:prstGeom prst="rect">
            <a:avLst/>
          </a:prstGeom>
          <a:solidFill>
            <a:srgbClr val="2B9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49</a:t>
            </a:r>
            <a:r>
              <a:rPr lang="en-US" b="1" dirty="0" smtClean="0">
                <a:solidFill>
                  <a:schemeClr val="tx1"/>
                </a:solidFill>
              </a:rPr>
              <a:t>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03245" y="3015919"/>
            <a:ext cx="1098176" cy="2848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28%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34200" y="3495563"/>
            <a:ext cx="698408" cy="2719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8.3%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81546" y="3931056"/>
            <a:ext cx="548388" cy="30028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6.8%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029200" y="2952690"/>
            <a:ext cx="1493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4B83"/>
                </a:solidFill>
              </a:rPr>
              <a:t>Asia</a:t>
            </a:r>
            <a:r>
              <a:rPr lang="en-US" dirty="0">
                <a:solidFill>
                  <a:srgbClr val="004B83"/>
                </a:solidFill>
              </a:rPr>
              <a:t>	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032842" y="3429000"/>
            <a:ext cx="17489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4B83"/>
                </a:solidFill>
              </a:rPr>
              <a:t>Latin America</a:t>
            </a:r>
            <a:endParaRPr lang="en-US" dirty="0">
              <a:solidFill>
                <a:srgbClr val="004B83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5036484" y="3867090"/>
            <a:ext cx="17489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4B83"/>
                </a:solidFill>
              </a:rPr>
              <a:t>North America</a:t>
            </a:r>
            <a:endParaRPr lang="en-US" dirty="0">
              <a:solidFill>
                <a:srgbClr val="004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1680D-410D-4CA9-9881-3AB1DFB1FC88}" type="slidenum">
              <a:rPr lang="en-US" smtClean="0">
                <a:solidFill>
                  <a:srgbClr val="004B83"/>
                </a:solidFill>
              </a:rPr>
              <a:pPr eaLnBrk="1" hangingPunct="1"/>
              <a:t>14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8195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0"/>
            <a:ext cx="6029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3"/>
          <p:cNvSpPr>
            <a:spLocks/>
          </p:cNvSpPr>
          <p:nvPr/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4625" indent="-174625" algn="ctr">
              <a:spcBef>
                <a:spcPct val="20000"/>
              </a:spcBef>
            </a:pPr>
            <a:r>
              <a:rPr lang="en-US" sz="2000"/>
              <a:t>	</a:t>
            </a:r>
          </a:p>
          <a:p>
            <a:pPr marL="174625" indent="-174625" algn="ctr">
              <a:spcBef>
                <a:spcPct val="20000"/>
              </a:spcBef>
            </a:pPr>
            <a:endParaRPr lang="en-US" sz="2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6" y="990601"/>
            <a:ext cx="3648634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52" y="1520849"/>
            <a:ext cx="4485735" cy="385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3663904"/>
            <a:ext cx="3836894" cy="2432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7213" y="9144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4B83"/>
                </a:solidFill>
              </a:rPr>
              <a:t>Source:  </a:t>
            </a:r>
            <a:r>
              <a:rPr lang="en-US" sz="1400" i="1" dirty="0" smtClean="0">
                <a:solidFill>
                  <a:srgbClr val="004B83"/>
                </a:solidFill>
              </a:rPr>
              <a:t>Bloomberg</a:t>
            </a:r>
            <a:endParaRPr lang="en-US" sz="1400" i="1" dirty="0">
              <a:solidFill>
                <a:srgbClr val="004B8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3824" y="5425752"/>
            <a:ext cx="3288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4B83"/>
                </a:solidFill>
              </a:rPr>
              <a:t>Source:  </a:t>
            </a:r>
            <a:r>
              <a:rPr lang="en-US" sz="1400" i="1" dirty="0" smtClean="0">
                <a:solidFill>
                  <a:srgbClr val="004B83"/>
                </a:solidFill>
              </a:rPr>
              <a:t>Business Insider</a:t>
            </a:r>
            <a:endParaRPr lang="en-US" sz="1400" i="1" dirty="0">
              <a:solidFill>
                <a:srgbClr val="004B8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6158753"/>
            <a:ext cx="221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4B83"/>
                </a:solidFill>
              </a:rPr>
              <a:t>Source:  </a:t>
            </a:r>
            <a:r>
              <a:rPr lang="en-US" sz="1400" i="1" dirty="0" smtClean="0">
                <a:solidFill>
                  <a:srgbClr val="004B83"/>
                </a:solidFill>
              </a:rPr>
              <a:t>Telegraph</a:t>
            </a:r>
            <a:endParaRPr lang="en-US" sz="1400" i="1" dirty="0">
              <a:solidFill>
                <a:srgbClr val="004B8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166" y="304800"/>
            <a:ext cx="850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Cargo Exposure:  Superstorm Sandy</a:t>
            </a:r>
            <a:endParaRPr lang="en-US" sz="3200" dirty="0">
              <a:solidFill>
                <a:srgbClr val="004B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 descr="STARR_WATER BACKDROP_toplft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94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4B83"/>
                </a:solidFill>
              </a:rPr>
              <a:t>Can it get worse…?</a:t>
            </a:r>
            <a:endParaRPr lang="en-US" sz="3200" dirty="0">
              <a:solidFill>
                <a:srgbClr val="004B83"/>
              </a:solidFill>
            </a:endParaRPr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8BB6F-E5CF-4E33-808E-CFE259686FA9}" type="slidenum">
              <a:rPr lang="en-US" smtClean="0">
                <a:solidFill>
                  <a:srgbClr val="004B83"/>
                </a:solidFill>
              </a:rPr>
              <a:pPr eaLnBrk="1" hangingPunct="1"/>
              <a:t>15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14339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/>
          </p:cNvSpPr>
          <p:nvPr/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4625" indent="-174625" algn="ctr">
              <a:spcBef>
                <a:spcPct val="20000"/>
              </a:spcBef>
            </a:pPr>
            <a:r>
              <a:rPr lang="en-US" sz="2000"/>
              <a:t>	</a:t>
            </a:r>
          </a:p>
          <a:p>
            <a:pPr marL="174625" indent="-174625" algn="ctr">
              <a:spcBef>
                <a:spcPct val="20000"/>
              </a:spcBef>
            </a:pPr>
            <a:endParaRPr lang="en-US" sz="20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6969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63881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4B83"/>
                </a:solidFill>
              </a:rPr>
              <a:t>Source:  IMF, IUMI</a:t>
            </a:r>
            <a:endParaRPr lang="en-US" sz="1200" dirty="0">
              <a:solidFill>
                <a:srgbClr val="004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68BB6F-E5CF-4E33-808E-CFE259686FA9}" type="slidenum">
              <a:rPr lang="en-US" smtClean="0">
                <a:solidFill>
                  <a:srgbClr val="004B83"/>
                </a:solidFill>
              </a:rPr>
              <a:pPr eaLnBrk="1" hangingPunct="1"/>
              <a:t>16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14339" name="Picture 7" descr="Gradient_horizontal_Starr Compan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/>
          </p:cNvSpPr>
          <p:nvPr/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4625" indent="-174625" algn="ctr">
              <a:spcBef>
                <a:spcPct val="20000"/>
              </a:spcBef>
            </a:pPr>
            <a:r>
              <a:rPr lang="en-US" sz="2000"/>
              <a:t>	</a:t>
            </a:r>
          </a:p>
          <a:p>
            <a:pPr marL="174625" indent="-174625" algn="ctr">
              <a:spcBef>
                <a:spcPct val="20000"/>
              </a:spcBef>
            </a:pPr>
            <a:endParaRPr lang="en-US" sz="2000" b="1"/>
          </a:p>
        </p:txBody>
      </p:sp>
      <p:pic>
        <p:nvPicPr>
          <p:cNvPr id="14341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29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3000" y="1143000"/>
            <a:ext cx="723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solidFill>
                <a:srgbClr val="004B83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solidFill>
                <a:srgbClr val="004B83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solidFill>
                <a:srgbClr val="004B83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4400" dirty="0">
                <a:solidFill>
                  <a:srgbClr val="004B83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4354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9C11A1-93F4-45E8-ABB8-EB8A4B77D692}" type="slidenum">
              <a:rPr lang="en-US" smtClean="0">
                <a:solidFill>
                  <a:srgbClr val="004B83"/>
                </a:solidFill>
              </a:rPr>
              <a:pPr eaLnBrk="1" hangingPunct="1"/>
              <a:t>2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3075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859" y="-152400"/>
            <a:ext cx="6029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/>
          </p:cNvSpPr>
          <p:nvPr/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74625" indent="-174625" algn="ctr">
              <a:spcBef>
                <a:spcPct val="20000"/>
              </a:spcBef>
            </a:pPr>
            <a:r>
              <a:rPr lang="en-US" sz="2000"/>
              <a:t>	</a:t>
            </a:r>
          </a:p>
          <a:p>
            <a:pPr marL="174625" indent="-174625" algn="ctr">
              <a:spcBef>
                <a:spcPct val="20000"/>
              </a:spcBef>
            </a:pPr>
            <a:endParaRPr lang="en-US" sz="2000" b="1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990600" y="990600"/>
            <a:ext cx="723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4400">
              <a:solidFill>
                <a:srgbClr val="004B83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4400">
              <a:solidFill>
                <a:srgbClr val="004B83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4800">
              <a:solidFill>
                <a:srgbClr val="004B8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88" y="-96371"/>
            <a:ext cx="4724400" cy="6965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1811" y="251906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E3EC0"/>
                </a:solidFill>
                <a:latin typeface="Elephant" pitchFamily="18" charset="0"/>
              </a:rPr>
              <a:t>IMCC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11" y="2356850"/>
            <a:ext cx="3334871" cy="22635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850"/>
            <a:ext cx="2087912" cy="2263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6" y="-121024"/>
            <a:ext cx="3271782" cy="25594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9" y="4610101"/>
            <a:ext cx="1947750" cy="2247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46" y="4610100"/>
            <a:ext cx="2514136" cy="2247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87" y="-96371"/>
            <a:ext cx="3596624" cy="25594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41811" y="3733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848C4"/>
                </a:solidFill>
                <a:latin typeface="Elephant" pitchFamily="18" charset="0"/>
              </a:rPr>
              <a:t>10</a:t>
            </a:r>
            <a:r>
              <a:rPr lang="en-US" sz="2000" b="1" baseline="30000" dirty="0" smtClean="0">
                <a:solidFill>
                  <a:srgbClr val="4848C4"/>
                </a:solidFill>
                <a:latin typeface="Elephant" pitchFamily="18" charset="0"/>
              </a:rPr>
              <a:t>TH</a:t>
            </a:r>
            <a:r>
              <a:rPr lang="en-US" sz="2000" b="1" dirty="0" smtClean="0">
                <a:solidFill>
                  <a:srgbClr val="4848C4"/>
                </a:solidFill>
                <a:latin typeface="Elephant" pitchFamily="18" charset="0"/>
              </a:rPr>
              <a:t> </a:t>
            </a:r>
            <a:r>
              <a:rPr lang="en-US" sz="2400" b="1" dirty="0" smtClean="0">
                <a:solidFill>
                  <a:srgbClr val="4848C4"/>
                </a:solidFill>
                <a:latin typeface="Bodoni MT Black" pitchFamily="18" charset="0"/>
              </a:rPr>
              <a:t>ANNIVERSARY</a:t>
            </a:r>
            <a:endParaRPr lang="en-US" sz="2400" b="1" dirty="0">
              <a:solidFill>
                <a:srgbClr val="4848C4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imcc_landscape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46" y="132590"/>
            <a:ext cx="2397322" cy="48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nce  Co Blue 281 + Horizontal Strap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339" y="1497914"/>
            <a:ext cx="1630788" cy="25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3556" y="1501424"/>
            <a:ext cx="1494514" cy="3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SAlogou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59" y="1506734"/>
            <a:ext cx="2145931" cy="40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BullHousser_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771" y="6124964"/>
            <a:ext cx="892516" cy="56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KYL standard logo 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3956" y="2235082"/>
            <a:ext cx="491110" cy="5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iua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1387" y="2095593"/>
            <a:ext cx="611335" cy="61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://www.thewaterfront.co.uk/logos/Stephenson%20Harwood.jpg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739779" y="1438910"/>
            <a:ext cx="1485149" cy="4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www.marineclaimsconference.com/img/sponsors/image_30.png">
            <a:hlinkClick r:id="rId12" tooltip="&quot;Visit Evdemon &amp; Partners website (external link)&quot;"/>
          </p:cNvPr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668173" y="3835584"/>
            <a:ext cx="1467205" cy="8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LloydsAgenc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5084" y="2880568"/>
            <a:ext cx="815113" cy="5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BB Group Logo (3)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27211" y="3015365"/>
            <a:ext cx="1154743" cy="34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braemar flat ts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63515" y="3157226"/>
            <a:ext cx="1018891" cy="31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WDlogo_SponsorHighRes (2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19699" y="3091014"/>
            <a:ext cx="1176296" cy="40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amlin_logo_rg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15243" y="3879020"/>
            <a:ext cx="1030929" cy="33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HFW_Logo_AV_Blue (2)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1067" y="3819256"/>
            <a:ext cx="1184145" cy="54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11588" y="3819256"/>
            <a:ext cx="1312304" cy="54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 descr="SWlog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79739" y="3688878"/>
            <a:ext cx="1120020" cy="7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CLYDE_Master_Logo (CMYK)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47892" y="4807686"/>
            <a:ext cx="1154744" cy="2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 descr="Mendes Logo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715443" y="6119430"/>
            <a:ext cx="1307030" cy="4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 descr="LMA_Logo_Litho_with_strapline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71627" y="5255334"/>
            <a:ext cx="1145835" cy="4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2387" y="5191490"/>
            <a:ext cx="1199785" cy="6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 descr="Hill Dickinson stacked black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87251" y="6115350"/>
            <a:ext cx="1211441" cy="40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 descr="Log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059259" y="5327342"/>
            <a:ext cx="1364811" cy="4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1" descr="Description: Description: http://www.cjcmarinelaw.com/Images/CJC-logo.gif"/>
          <p:cNvPicPr>
            <a:picLocks noChangeAspect="1" noChangeArrowheads="1"/>
          </p:cNvPicPr>
          <p:nvPr/>
        </p:nvPicPr>
        <p:blipFill>
          <a:blip r:embed="rId29" r:link="rId30" cstate="print"/>
          <a:srcRect/>
          <a:stretch>
            <a:fillRect/>
          </a:stretch>
        </p:blipFill>
        <p:spPr bwMode="auto">
          <a:xfrm>
            <a:off x="3211387" y="3819258"/>
            <a:ext cx="1392088" cy="5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1" descr="C:\Users\df\AppData\Local\Microsoft\Windows\Temporary Internet Files\Content.Outlook\BFW040ZT\Logo2012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0" y="5949280"/>
            <a:ext cx="1674124" cy="75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36" descr="image_20">
            <a:hlinkClick r:id="rId32" tooltip="&quot;Visit Noble Denton website (external link)&quot;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45573" y="5924868"/>
            <a:ext cx="1488524" cy="83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1" name="Picture 37" descr="MO logo IMCC 1-Cropped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531868" y="3105079"/>
            <a:ext cx="1379768" cy="6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" name="Picture 38" descr="bentleys_colourlogo_strap_scree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820285" y="5267580"/>
            <a:ext cx="1323715" cy="6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" name="Picture 40" descr="ChaucerH-PMS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299619" y="5982703"/>
            <a:ext cx="1120020" cy="5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2627784" y="908720"/>
            <a:ext cx="4214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5288" algn="ctr">
              <a:tabLst>
                <a:tab pos="6904038" algn="l"/>
              </a:tabLst>
            </a:pPr>
            <a:r>
              <a:rPr lang="en-GB" sz="900" b="1" i="1" dirty="0" smtClean="0">
                <a:solidFill>
                  <a:prstClr val="black"/>
                </a:solidFill>
                <a:latin typeface="EngraversGothic BT" pitchFamily="34" charset="0"/>
                <a:ea typeface="Times New Roman" pitchFamily="18" charset="0"/>
                <a:cs typeface="Arial" pitchFamily="34" charset="0"/>
              </a:rPr>
              <a:t>Marine Professionals</a:t>
            </a:r>
            <a:endParaRPr lang="en-GB" sz="900" b="1" i="1" dirty="0" smtClean="0">
              <a:solidFill>
                <a:prstClr val="black"/>
              </a:solidFill>
              <a:latin typeface="EngraversGothic BT" pitchFamily="34" charset="0"/>
              <a:ea typeface="Times New Roman" pitchFamily="18" charset="0"/>
              <a:cs typeface="Times New Roman" pitchFamily="18" charset="0"/>
            </a:endParaRPr>
          </a:p>
          <a:p>
            <a:pPr indent="395288" algn="ctr" eaLnBrk="0" hangingPunct="0">
              <a:tabLst>
                <a:tab pos="6904038" algn="l"/>
              </a:tabLst>
            </a:pPr>
            <a:r>
              <a:rPr lang="en-GB" sz="900" b="1" i="1" dirty="0" smtClean="0">
                <a:solidFill>
                  <a:prstClr val="black"/>
                </a:solidFill>
                <a:latin typeface="EngraversGothic BT" pitchFamily="34" charset="0"/>
                <a:ea typeface="Times New Roman" pitchFamily="18" charset="0"/>
                <a:cs typeface="Times New Roman" pitchFamily="18" charset="0"/>
              </a:rPr>
              <a:t>Casualty Investigation  </a:t>
            </a:r>
            <a:r>
              <a:rPr lang="en-GB" sz="900" b="1" dirty="0" smtClean="0">
                <a:solidFill>
                  <a:srgbClr val="FF0000"/>
                </a:solidFill>
                <a:latin typeface="Engravers' Gothic BT"/>
                <a:ea typeface="Times New Roman" pitchFamily="18" charset="0"/>
                <a:cs typeface="Times New Roman" pitchFamily="18" charset="0"/>
                <a:sym typeface="Zapf Dingbats"/>
              </a:rPr>
              <a:t></a:t>
            </a:r>
            <a:r>
              <a:rPr lang="en-GB" sz="900" b="1" dirty="0" smtClean="0">
                <a:solidFill>
                  <a:srgbClr val="FF0000"/>
                </a:solidFill>
                <a:latin typeface="Engravers' Gothic BT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GB" sz="900" b="1" i="1" dirty="0" smtClean="0">
                <a:solidFill>
                  <a:prstClr val="black"/>
                </a:solidFill>
                <a:latin typeface="EngraversGothic BT" pitchFamily="34" charset="0"/>
                <a:ea typeface="Times New Roman" pitchFamily="18" charset="0"/>
                <a:cs typeface="Times New Roman" pitchFamily="18" charset="0"/>
                <a:sym typeface="Zapf Dingbats"/>
              </a:rPr>
              <a:t>Consultancy</a:t>
            </a:r>
            <a:r>
              <a:rPr lang="en-GB" sz="900" b="1" i="1" dirty="0" smtClean="0">
                <a:solidFill>
                  <a:srgbClr val="FF0000"/>
                </a:solidFill>
                <a:latin typeface="EngraversGothic BT" pitchFamily="34" charset="0"/>
                <a:ea typeface="Times New Roman" pitchFamily="18" charset="0"/>
                <a:cs typeface="Times New Roman" pitchFamily="18" charset="0"/>
                <a:sym typeface="Zapf Dingbats"/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  <a:latin typeface="Engravers' Gothic BT"/>
                <a:ea typeface="Times New Roman" pitchFamily="18" charset="0"/>
                <a:cs typeface="Times New Roman" pitchFamily="18" charset="0"/>
                <a:sym typeface="Zapf Dingbats"/>
              </a:rPr>
              <a:t></a:t>
            </a:r>
            <a:r>
              <a:rPr lang="en-GB" sz="900" b="1" dirty="0" smtClean="0">
                <a:solidFill>
                  <a:srgbClr val="FF0000"/>
                </a:solidFill>
                <a:latin typeface="Engravers' Gothic B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900" b="1" i="1" dirty="0" smtClean="0">
                <a:solidFill>
                  <a:prstClr val="black"/>
                </a:solidFill>
                <a:latin typeface="EngraversGothic BT" pitchFamily="34" charset="0"/>
                <a:ea typeface="Times New Roman" pitchFamily="18" charset="0"/>
                <a:cs typeface="Times New Roman" pitchFamily="18" charset="0"/>
                <a:sym typeface="Zapf Dingbats"/>
              </a:rPr>
              <a:t>Claims Support</a:t>
            </a:r>
            <a:r>
              <a:rPr lang="en-GB" sz="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Zapf Dingbats"/>
              </a:rPr>
              <a:t> </a:t>
            </a:r>
            <a:endParaRPr lang="en-GB" sz="900" b="1" dirty="0" smtClean="0">
              <a:solidFill>
                <a:srgbClr val="FF0000"/>
              </a:solidFill>
              <a:latin typeface="Engravers' Gothic BT"/>
              <a:ea typeface="Times New Roman" pitchFamily="18" charset="0"/>
              <a:cs typeface="Times New Roman" pitchFamily="18" charset="0"/>
              <a:sym typeface="Zapf Dingbat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9752" y="15902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u="sng" dirty="0" smtClean="0">
                <a:solidFill>
                  <a:prstClr val="black"/>
                </a:solidFill>
                <a:latin typeface="Calibri"/>
              </a:rPr>
              <a:t>IMCC 2013 : THANK YOU TO ALL OUR SPONSORS</a:t>
            </a:r>
            <a:endParaRPr lang="en-GB" sz="2400" b="1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M:\Fileplan\Press and PR\Events\Annual Events\International Marine Claims Conference\IMCC 2013\Website details\BRIT LOGO 080713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891908" y="1052736"/>
            <a:ext cx="1008112" cy="573625"/>
          </a:xfrm>
          <a:prstGeom prst="rect">
            <a:avLst/>
          </a:prstGeom>
          <a:noFill/>
        </p:spPr>
      </p:pic>
      <p:pic>
        <p:nvPicPr>
          <p:cNvPr id="4" name="Picture 3" descr="M:\Fileplan\Press and PR\Events\Annual Events\International Marine Claims Conference\IMCC 2013\Website details\Cavus LOGO 120913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31067" y="998872"/>
            <a:ext cx="1711381" cy="342517"/>
          </a:xfrm>
          <a:prstGeom prst="rect">
            <a:avLst/>
          </a:prstGeom>
          <a:noFill/>
        </p:spPr>
      </p:pic>
      <p:pic>
        <p:nvPicPr>
          <p:cNvPr id="5" name="Picture 4" descr="M:\Fileplan\Press and PR\Events\Annual Events\International Marine Claims Conference\IMCC 2013\Website details\Chartwell 080813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843236" y="2158386"/>
            <a:ext cx="1052542" cy="465427"/>
          </a:xfrm>
          <a:prstGeom prst="rect">
            <a:avLst/>
          </a:prstGeom>
          <a:noFill/>
        </p:spPr>
      </p:pic>
      <p:pic>
        <p:nvPicPr>
          <p:cNvPr id="6" name="Picture 5" descr="M:\Fileplan\Press and PR\Events\Annual Events\International Marine Claims Conference\IMCC 2013\Website details\MARGETIS YACHT LOGO 201613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667771" y="2337130"/>
            <a:ext cx="1290596" cy="369352"/>
          </a:xfrm>
          <a:prstGeom prst="rect">
            <a:avLst/>
          </a:prstGeom>
          <a:noFill/>
        </p:spPr>
      </p:pic>
      <p:pic>
        <p:nvPicPr>
          <p:cNvPr id="7" name="Picture 6" descr="M:\Fileplan\Press and PR\Events\Annual Events\International Marine Claims Conference\IMCC 2013\Website details\LANE POWELL LOGO 130613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275284" y="4599100"/>
            <a:ext cx="1601116" cy="339630"/>
          </a:xfrm>
          <a:prstGeom prst="rect">
            <a:avLst/>
          </a:prstGeom>
          <a:noFill/>
        </p:spPr>
      </p:pic>
      <p:pic>
        <p:nvPicPr>
          <p:cNvPr id="8" name="Picture 7" descr="M:\Fileplan\Press and PR\Events\Annual Events\International Marine Claims Conference\IMCC 2013\Website details\MARINT LOGO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003475" y="2231380"/>
            <a:ext cx="1358522" cy="481841"/>
          </a:xfrm>
          <a:prstGeom prst="rect">
            <a:avLst/>
          </a:prstGeom>
          <a:noFill/>
        </p:spPr>
      </p:pic>
      <p:pic>
        <p:nvPicPr>
          <p:cNvPr id="9" name="Picture 8" descr="M:\Fileplan\Press and PR\Events\Annual Events\International Marine Claims Conference\IMCC 2013\Website details\MENTOR LOGO 010713.JP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03075" y="2154834"/>
            <a:ext cx="1112771" cy="406317"/>
          </a:xfrm>
          <a:prstGeom prst="rect">
            <a:avLst/>
          </a:prstGeom>
          <a:noFill/>
        </p:spPr>
      </p:pic>
      <p:pic>
        <p:nvPicPr>
          <p:cNvPr id="10" name="Picture 9" descr="M:\Fileplan\Press and PR\Events\Annual Events\International Marine Claims Conference\IMCC 2013\Website details\MFB LOGO 240613.jpg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587651" y="2036532"/>
            <a:ext cx="834194" cy="834194"/>
          </a:xfrm>
          <a:prstGeom prst="rect">
            <a:avLst/>
          </a:prstGeom>
          <a:noFill/>
        </p:spPr>
      </p:pic>
      <p:pic>
        <p:nvPicPr>
          <p:cNvPr id="11" name="Picture 10" descr="M:\Fileplan\Press and PR\Events\Annual Events\International Marine Claims Conference\IMCC 2013\Website details\INTL SECURITIES LOGO 270613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139379" y="3028056"/>
            <a:ext cx="911009" cy="558162"/>
          </a:xfrm>
          <a:prstGeom prst="rect">
            <a:avLst/>
          </a:prstGeom>
          <a:noFill/>
        </p:spPr>
      </p:pic>
      <p:pic>
        <p:nvPicPr>
          <p:cNvPr id="12" name="Picture 11" descr="M:\Fileplan\Press and PR\Events\Annual Events\International Marine Claims Conference\IMCC 2013\Website details\RHL 140813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259060" y="4595018"/>
            <a:ext cx="1647944" cy="271704"/>
          </a:xfrm>
          <a:prstGeom prst="rect">
            <a:avLst/>
          </a:prstGeom>
          <a:noFill/>
        </p:spPr>
      </p:pic>
      <p:pic>
        <p:nvPicPr>
          <p:cNvPr id="13" name="Picture 12" descr="M:\Fileplan\Press and PR\Events\Annual Events\International Marine Claims Conference\IMCC 2013\Website details\STUDIO CANAPE 2013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739779" y="4845212"/>
            <a:ext cx="692371" cy="840343"/>
          </a:xfrm>
          <a:prstGeom prst="rect">
            <a:avLst/>
          </a:prstGeom>
          <a:noFill/>
        </p:spPr>
      </p:pic>
      <p:pic>
        <p:nvPicPr>
          <p:cNvPr id="14" name="Picture 13" descr="M:\Fileplan\Press and PR\Events\Annual Events\International Marine Claims Conference\IMCC 2013\Website details\Norton Rose 190813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4291507" y="4590936"/>
            <a:ext cx="1830948" cy="203778"/>
          </a:xfrm>
          <a:prstGeom prst="rect">
            <a:avLst/>
          </a:prstGeom>
          <a:noFill/>
        </p:spPr>
      </p:pic>
      <p:pic>
        <p:nvPicPr>
          <p:cNvPr id="15" name="irc_mi" descr="http://www.blueoceantackle.com/titan.jpg">
            <a:hlinkClick r:id="rId49"/>
          </p:cNvPr>
          <p:cNvPicPr>
            <a:picLocks noChangeAspect="1" noChangeArrowheads="1"/>
          </p:cNvPicPr>
          <p:nvPr/>
        </p:nvPicPr>
        <p:blipFill>
          <a:blip r:embed="rId50" r:link="rId51" cstate="print"/>
          <a:srcRect/>
          <a:stretch>
            <a:fillRect/>
          </a:stretch>
        </p:blipFill>
        <p:spPr bwMode="auto">
          <a:xfrm>
            <a:off x="4075483" y="5123564"/>
            <a:ext cx="716673" cy="6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 cmpd="sng"/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0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8049E2-4FC7-4E1C-99E9-50A29FE49B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6" descr="STARR_WATER BACKDROP_toplf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60293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31" y="905719"/>
            <a:ext cx="3229337" cy="50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8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827CB-D75F-41F0-9437-799B347990AD}" type="slidenum">
              <a:rPr lang="en-US" smtClean="0">
                <a:solidFill>
                  <a:srgbClr val="004B83"/>
                </a:solidFill>
              </a:rPr>
              <a:pPr eaLnBrk="1" hangingPunct="1"/>
              <a:t>5</a:t>
            </a:fld>
            <a:endParaRPr lang="en-US" dirty="0" smtClean="0">
              <a:solidFill>
                <a:srgbClr val="004B83"/>
              </a:solidFill>
            </a:endParaRPr>
          </a:p>
        </p:txBody>
      </p:sp>
      <p:pic>
        <p:nvPicPr>
          <p:cNvPr id="5123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6029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219200" y="2851005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World Trade Growth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6%</a:t>
            </a:r>
            <a:endParaRPr lang="en-US" sz="2000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210235" y="3841520"/>
            <a:ext cx="6705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Seaborne Trade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6 Billion Tons</a:t>
            </a:r>
          </a:p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35050" y="152400"/>
            <a:ext cx="7067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World Trade</a:t>
            </a:r>
            <a:endParaRPr lang="en-US" sz="3200" dirty="0">
              <a:solidFill>
                <a:srgbClr val="004B83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219200" y="1873190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World GDP Growth</a:t>
            </a:r>
            <a:r>
              <a:rPr lang="en-US" sz="2000" dirty="0">
                <a:solidFill>
                  <a:srgbClr val="004B83"/>
                </a:solidFill>
              </a:rPr>
              <a:t>	  </a:t>
            </a:r>
            <a:r>
              <a:rPr lang="en-US" sz="2000" dirty="0" smtClean="0">
                <a:solidFill>
                  <a:srgbClr val="004B83"/>
                </a:solidFill>
              </a:rPr>
              <a:t> 	4%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800600" y="1339790"/>
            <a:ext cx="358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2004</a:t>
            </a:r>
            <a:r>
              <a:rPr lang="en-US" sz="2400" b="1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400" b="1" u="sng" dirty="0">
                <a:solidFill>
                  <a:srgbClr val="004B83"/>
                </a:solidFill>
                <a:ea typeface="ＭＳ Ｐゴシック" pitchFamily="34" charset="-128"/>
              </a:rPr>
              <a:t>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63881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4B83"/>
                </a:solidFill>
              </a:rPr>
              <a:t>Source:  IMF, IUMI</a:t>
            </a:r>
            <a:endParaRPr lang="en-US" sz="1200" dirty="0">
              <a:solidFill>
                <a:srgbClr val="004B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88" grpId="0"/>
      <p:bldP spid="30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6029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827CB-D75F-41F0-9437-799B347990AD}" type="slidenum">
              <a:rPr lang="en-US" smtClean="0">
                <a:solidFill>
                  <a:srgbClr val="004B83"/>
                </a:solidFill>
              </a:rPr>
              <a:pPr eaLnBrk="1" hangingPunct="1"/>
              <a:t>6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5124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219200" y="2558990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Vessels &gt; 100 GT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22,000</a:t>
            </a:r>
            <a:endParaRPr lang="en-US" sz="2000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210235" y="3244705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New Deliveries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40M GT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35050" y="152400"/>
            <a:ext cx="7067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World Fleet</a:t>
            </a:r>
            <a:endParaRPr lang="en-US" sz="3200" dirty="0">
              <a:solidFill>
                <a:srgbClr val="004B83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219200" y="1873190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World Fleet	</a:t>
            </a:r>
            <a:r>
              <a:rPr lang="en-US" sz="2000" dirty="0">
                <a:solidFill>
                  <a:srgbClr val="004B83"/>
                </a:solidFill>
              </a:rPr>
              <a:t>	  </a:t>
            </a:r>
            <a:r>
              <a:rPr lang="en-US" sz="2000" dirty="0" smtClean="0">
                <a:solidFill>
                  <a:srgbClr val="004B83"/>
                </a:solidFill>
              </a:rPr>
              <a:t> 	600M GT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800600" y="1339790"/>
            <a:ext cx="358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2004</a:t>
            </a:r>
            <a:r>
              <a:rPr lang="en-US" sz="2400" b="1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400" b="1" u="sng" dirty="0">
                <a:solidFill>
                  <a:srgbClr val="004B83"/>
                </a:solidFill>
                <a:ea typeface="ＭＳ Ｐゴシック" pitchFamily="34" charset="-128"/>
              </a:rPr>
              <a:t>2013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10235" y="3815806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Largest Shipbuilder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Japan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10235" y="4386907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Vessel Size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9,500 TEU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210235" y="4958008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Weighted Freight Earnings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$30,000 USD per day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63881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4B83"/>
                </a:solidFill>
              </a:rPr>
              <a:t>Source:  IMF, IUMI</a:t>
            </a:r>
            <a:endParaRPr lang="en-US" sz="1200" dirty="0">
              <a:solidFill>
                <a:srgbClr val="004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88" grpId="0"/>
      <p:bldP spid="3084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827CB-D75F-41F0-9437-799B347990AD}" type="slidenum">
              <a:rPr lang="en-US" smtClean="0">
                <a:solidFill>
                  <a:srgbClr val="004B83"/>
                </a:solidFill>
              </a:rPr>
              <a:pPr eaLnBrk="1" hangingPunct="1"/>
              <a:t>7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5123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6029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219200" y="2120900"/>
            <a:ext cx="7467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Market Share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endParaRPr lang="en-US" sz="2000" dirty="0" smtClean="0">
              <a:solidFill>
                <a:srgbClr val="004B83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       </a:t>
            </a:r>
            <a:r>
              <a:rPr lang="en-US" dirty="0" smtClean="0">
                <a:solidFill>
                  <a:srgbClr val="004B83"/>
                </a:solidFill>
              </a:rPr>
              <a:t>Europe			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4B83"/>
                </a:solidFill>
              </a:rPr>
              <a:t>        Asia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4B83"/>
                </a:solidFill>
              </a:rPr>
              <a:t>       North America</a:t>
            </a:r>
            <a:r>
              <a:rPr lang="en-US" dirty="0">
                <a:solidFill>
                  <a:srgbClr val="004B83"/>
                </a:solidFill>
              </a:rPr>
              <a:t>	 			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219200" y="4038600"/>
            <a:ext cx="6705600" cy="17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Underwriting Results</a:t>
            </a:r>
            <a:endParaRPr lang="en-US" sz="2000" dirty="0">
              <a:solidFill>
                <a:srgbClr val="004B83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dirty="0" smtClean="0">
                <a:solidFill>
                  <a:srgbClr val="004B83"/>
                </a:solidFill>
              </a:rPr>
              <a:t>        Hull</a:t>
            </a:r>
            <a:r>
              <a:rPr lang="en-US" dirty="0">
                <a:solidFill>
                  <a:srgbClr val="004B83"/>
                </a:solidFill>
              </a:rPr>
              <a:t>			</a:t>
            </a:r>
            <a:endParaRPr lang="en-US" dirty="0" smtClean="0">
              <a:solidFill>
                <a:srgbClr val="004B83"/>
              </a:solidFill>
            </a:endParaRPr>
          </a:p>
          <a:p>
            <a:pPr lvl="1" eaLnBrk="1" hangingPunct="1">
              <a:spcBef>
                <a:spcPct val="70000"/>
              </a:spcBef>
            </a:pPr>
            <a:r>
              <a:rPr lang="en-US" dirty="0" smtClean="0">
                <a:solidFill>
                  <a:srgbClr val="004B83"/>
                </a:solidFill>
              </a:rPr>
              <a:t> Cargo					 	</a:t>
            </a:r>
          </a:p>
          <a:p>
            <a:pPr eaLnBrk="1" hangingPunct="1">
              <a:spcBef>
                <a:spcPct val="50000"/>
              </a:spcBef>
              <a:spcAft>
                <a:spcPct val="150000"/>
              </a:spcAft>
              <a:buClr>
                <a:srgbClr val="65BDD5"/>
              </a:buClr>
            </a:pPr>
            <a:endParaRPr lang="en-US" sz="2000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38225" y="152400"/>
            <a:ext cx="7067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Marine Insurance</a:t>
            </a:r>
            <a:endParaRPr lang="en-US" sz="3200" dirty="0">
              <a:solidFill>
                <a:srgbClr val="004B83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219200" y="1435100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GWP	</a:t>
            </a:r>
            <a:r>
              <a:rPr lang="en-US" sz="2000" dirty="0">
                <a:solidFill>
                  <a:srgbClr val="004B83"/>
                </a:solidFill>
              </a:rPr>
              <a:t>		  	</a:t>
            </a:r>
            <a:r>
              <a:rPr lang="en-US" sz="2000" dirty="0" smtClean="0">
                <a:solidFill>
                  <a:srgbClr val="004B83"/>
                </a:solidFill>
              </a:rPr>
              <a:t>15.5 Billion</a:t>
            </a:r>
            <a:endParaRPr lang="en-US" sz="2000" dirty="0">
              <a:solidFill>
                <a:srgbClr val="004B83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800600" y="901700"/>
            <a:ext cx="358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2004</a:t>
            </a:r>
            <a:r>
              <a:rPr lang="en-US" sz="2400" b="1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400" b="1" u="sng" dirty="0">
                <a:solidFill>
                  <a:srgbClr val="004B83"/>
                </a:solidFill>
                <a:ea typeface="ＭＳ Ｐゴシック" pitchFamily="34" charset="-128"/>
              </a:rPr>
              <a:t>2013</a:t>
            </a:r>
          </a:p>
        </p:txBody>
      </p:sp>
      <p:sp>
        <p:nvSpPr>
          <p:cNvPr id="4" name="Down Arrow 3"/>
          <p:cNvSpPr/>
          <p:nvPr/>
        </p:nvSpPr>
        <p:spPr>
          <a:xfrm>
            <a:off x="5067297" y="4540691"/>
            <a:ext cx="247652" cy="3361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029200" y="4997810"/>
            <a:ext cx="285749" cy="33618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63881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4B83"/>
                </a:solidFill>
              </a:rPr>
              <a:t>Source:  IMF, IUMI</a:t>
            </a:r>
            <a:endParaRPr lang="en-US" sz="1200" dirty="0">
              <a:solidFill>
                <a:srgbClr val="004B8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0294" y="2667000"/>
            <a:ext cx="1981200" cy="300285"/>
          </a:xfrm>
          <a:prstGeom prst="rect">
            <a:avLst/>
          </a:prstGeom>
          <a:solidFill>
            <a:srgbClr val="2B9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63%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9259" y="3048000"/>
            <a:ext cx="1143000" cy="3002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24.5%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4557" y="3513386"/>
            <a:ext cx="843243" cy="3002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11</a:t>
            </a:r>
            <a:r>
              <a:rPr lang="en-US" b="1" dirty="0" smtClean="0">
                <a:solidFill>
                  <a:schemeClr val="tx1"/>
                </a:solidFill>
              </a:rPr>
              <a:t>%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uiExpand="1" build="p"/>
      <p:bldP spid="3088" grpId="0" build="p"/>
      <p:bldP spid="3084" grpId="0"/>
      <p:bldP spid="4" grpId="0" animBg="1"/>
      <p:bldP spid="5" grpId="0" animBg="1"/>
      <p:bldP spid="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827CB-D75F-41F0-9437-799B347990AD}" type="slidenum">
              <a:rPr lang="en-US" smtClean="0">
                <a:solidFill>
                  <a:srgbClr val="004B83"/>
                </a:solidFill>
              </a:rPr>
              <a:pPr eaLnBrk="1" hangingPunct="1"/>
              <a:t>8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5123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6029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7" descr="Gradient_horizontal_Starr Compan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18565" y="2872111"/>
            <a:ext cx="4867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World Trade Growth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6%</a:t>
            </a:r>
            <a:endParaRPr lang="en-US" sz="2000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09600" y="3862626"/>
            <a:ext cx="53721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Seaborne Trade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6 Billion Tons</a:t>
            </a:r>
          </a:p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35050" y="152400"/>
            <a:ext cx="7067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World Trade</a:t>
            </a:r>
            <a:endParaRPr lang="en-US" sz="3200" dirty="0">
              <a:solidFill>
                <a:srgbClr val="004B83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18565" y="1873190"/>
            <a:ext cx="449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World GDP Growth</a:t>
            </a:r>
            <a:r>
              <a:rPr lang="en-US" sz="2000" dirty="0">
                <a:solidFill>
                  <a:srgbClr val="004B83"/>
                </a:solidFill>
              </a:rPr>
              <a:t>	  </a:t>
            </a:r>
            <a:r>
              <a:rPr lang="en-US" sz="2000" dirty="0" smtClean="0">
                <a:solidFill>
                  <a:srgbClr val="004B83"/>
                </a:solidFill>
              </a:rPr>
              <a:t> 	4%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191000" y="1339790"/>
            <a:ext cx="3581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2004</a:t>
            </a:r>
            <a:r>
              <a:rPr lang="en-US" sz="2400" b="1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400" b="1" dirty="0" smtClean="0">
                <a:solidFill>
                  <a:srgbClr val="004B83"/>
                </a:solidFill>
                <a:ea typeface="ＭＳ Ｐゴシック" pitchFamily="34" charset="-128"/>
              </a:rPr>
              <a:t>       </a:t>
            </a: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2013</a:t>
            </a:r>
            <a:endParaRPr lang="en-US" sz="2400" b="1" u="sng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266764" y="1891553"/>
            <a:ext cx="2835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>
                <a:solidFill>
                  <a:srgbClr val="004B83"/>
                </a:solidFill>
              </a:rPr>
              <a:t>	  </a:t>
            </a:r>
            <a:r>
              <a:rPr lang="en-US" sz="2000" dirty="0" smtClean="0">
                <a:solidFill>
                  <a:srgbClr val="004B83"/>
                </a:solidFill>
              </a:rPr>
              <a:t> 	     3.25%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172200" y="2858664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 3.3%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  <a:r>
              <a:rPr lang="en-US" sz="2000" dirty="0" smtClean="0">
                <a:solidFill>
                  <a:srgbClr val="004B83"/>
                </a:solidFill>
              </a:rPr>
              <a:t>  </a:t>
            </a:r>
            <a:endParaRPr lang="en-US" sz="2000" dirty="0">
              <a:solidFill>
                <a:srgbClr val="004B83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72200" y="3862711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 9 Billion Tons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  <a:r>
              <a:rPr lang="en-US" sz="2000" dirty="0" smtClean="0">
                <a:solidFill>
                  <a:srgbClr val="004B83"/>
                </a:solidFill>
              </a:rPr>
              <a:t>  </a:t>
            </a:r>
            <a:endParaRPr lang="en-US" sz="2000" dirty="0">
              <a:solidFill>
                <a:srgbClr val="004B8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63881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4B83"/>
                </a:solidFill>
              </a:rPr>
              <a:t>Source:  IMF, IUMI</a:t>
            </a:r>
            <a:endParaRPr lang="en-US" sz="1200" dirty="0">
              <a:solidFill>
                <a:srgbClr val="004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88" grpId="0"/>
      <p:bldP spid="3084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827CB-D75F-41F0-9437-799B347990AD}" type="slidenum">
              <a:rPr lang="en-US" smtClean="0">
                <a:solidFill>
                  <a:srgbClr val="004B83"/>
                </a:solidFill>
              </a:rPr>
              <a:pPr eaLnBrk="1" hangingPunct="1"/>
              <a:t>9</a:t>
            </a:fld>
            <a:endParaRPr lang="en-US" smtClean="0">
              <a:solidFill>
                <a:srgbClr val="004B83"/>
              </a:solidFill>
            </a:endParaRPr>
          </a:p>
        </p:txBody>
      </p:sp>
      <p:pic>
        <p:nvPicPr>
          <p:cNvPr id="5123" name="Picture 6" descr="STARR_WATER BACKDROP_toplft.eps"/>
          <p:cNvPicPr>
            <a:picLocks noGrp="1" noChangeAspect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438"/>
            <a:ext cx="6029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7" descr="Gradient_horizontal_Starr Compan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18200"/>
            <a:ext cx="1957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94765" y="2558990"/>
            <a:ext cx="57060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Vessels &gt; 100 GT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22,000</a:t>
            </a:r>
            <a:endParaRPr lang="en-US" sz="2000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85800" y="3244705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New Deliveries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40M GT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35050" y="152400"/>
            <a:ext cx="7067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 smtClean="0">
                <a:solidFill>
                  <a:srgbClr val="004B83"/>
                </a:solidFill>
              </a:rPr>
              <a:t>World Fleet</a:t>
            </a:r>
            <a:endParaRPr lang="en-US" sz="3200" dirty="0">
              <a:solidFill>
                <a:srgbClr val="004B83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94765" y="1873190"/>
            <a:ext cx="57060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World Fleet	</a:t>
            </a:r>
            <a:r>
              <a:rPr lang="en-US" sz="2000" dirty="0">
                <a:solidFill>
                  <a:srgbClr val="004B83"/>
                </a:solidFill>
              </a:rPr>
              <a:t>	  </a:t>
            </a:r>
            <a:r>
              <a:rPr lang="en-US" sz="2000" dirty="0" smtClean="0">
                <a:solidFill>
                  <a:srgbClr val="004B83"/>
                </a:solidFill>
              </a:rPr>
              <a:t> 	600 Million GT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343400" y="1339790"/>
            <a:ext cx="4114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  2004</a:t>
            </a:r>
            <a:r>
              <a:rPr lang="en-US" sz="2400" b="1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400" b="1" dirty="0" smtClean="0">
                <a:solidFill>
                  <a:srgbClr val="004B83"/>
                </a:solidFill>
                <a:ea typeface="ＭＳ Ｐゴシック" pitchFamily="34" charset="-128"/>
              </a:rPr>
              <a:t>           </a:t>
            </a:r>
            <a:r>
              <a:rPr lang="en-US" sz="2400" b="1" u="sng" dirty="0" smtClean="0">
                <a:solidFill>
                  <a:srgbClr val="004B83"/>
                </a:solidFill>
                <a:ea typeface="ＭＳ Ｐゴシック" pitchFamily="34" charset="-128"/>
              </a:rPr>
              <a:t>2013</a:t>
            </a:r>
            <a:endParaRPr lang="en-US" sz="2400" b="1" u="sng" dirty="0">
              <a:solidFill>
                <a:srgbClr val="004B83"/>
              </a:solidFill>
              <a:ea typeface="ＭＳ Ｐゴシック" pitchFamily="34" charset="-128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" y="3815806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Largest Shipbuilder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             Japan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85800" y="4386907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5BDD5"/>
              </a:buClr>
            </a:pP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Vessel Size	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	</a:t>
            </a:r>
            <a:r>
              <a:rPr lang="en-US" sz="2000" dirty="0" smtClean="0">
                <a:solidFill>
                  <a:srgbClr val="004B83"/>
                </a:solidFill>
                <a:ea typeface="ＭＳ Ｐゴシック" pitchFamily="34" charset="-128"/>
              </a:rPr>
              <a:t>9,500 TEU</a:t>
            </a:r>
            <a:r>
              <a:rPr lang="en-US" sz="2000" dirty="0">
                <a:solidFill>
                  <a:srgbClr val="004B83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819153" y="1878106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1 Billion GT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550213" y="2550459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30,000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50213" y="3222812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80M GT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566648" y="3818965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China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536765" y="4392706"/>
            <a:ext cx="20738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</a:pPr>
            <a:r>
              <a:rPr lang="en-US" sz="2000" dirty="0" smtClean="0">
                <a:solidFill>
                  <a:srgbClr val="004B83"/>
                </a:solidFill>
              </a:rPr>
              <a:t>    18,500 TEU</a:t>
            </a:r>
            <a:r>
              <a:rPr lang="en-US" sz="2000" dirty="0">
                <a:solidFill>
                  <a:srgbClr val="004B83"/>
                </a:solidFill>
              </a:rPr>
              <a:t>	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9200" y="63881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4B83"/>
                </a:solidFill>
              </a:rPr>
              <a:t>Source:  IMF, IUMI</a:t>
            </a:r>
            <a:endParaRPr lang="en-US" sz="1200" dirty="0">
              <a:solidFill>
                <a:srgbClr val="004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88" grpId="0"/>
      <p:bldP spid="3084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283</Words>
  <Application>Microsoft Office PowerPoint</Application>
  <PresentationFormat>On-screen Show (4:3)</PresentationFormat>
  <Paragraphs>137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Maersk Triple-E Class</vt:lpstr>
      <vt:lpstr>World Fleet</vt:lpstr>
      <vt:lpstr>PowerPoint Presentation</vt:lpstr>
      <vt:lpstr>PowerPoint Presentation</vt:lpstr>
      <vt:lpstr>PowerPoint Presentation</vt:lpstr>
      <vt:lpstr>Can it get worse…?</vt:lpstr>
      <vt:lpstr>PowerPoint Presentation</vt:lpstr>
    </vt:vector>
  </TitlesOfParts>
  <Company>MFX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carol.cincola</dc:creator>
  <cp:lastModifiedBy>cvuser</cp:lastModifiedBy>
  <cp:revision>133</cp:revision>
  <cp:lastPrinted>2013-08-15T19:23:12Z</cp:lastPrinted>
  <dcterms:created xsi:type="dcterms:W3CDTF">2011-08-25T20:24:34Z</dcterms:created>
  <dcterms:modified xsi:type="dcterms:W3CDTF">2013-09-04T16:13:27Z</dcterms:modified>
</cp:coreProperties>
</file>